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94631"/>
  </p:normalViewPr>
  <p:slideViewPr>
    <p:cSldViewPr snapToGrid="0" snapToObjects="1">
      <p:cViewPr varScale="1">
        <p:scale>
          <a:sx n="129" d="100"/>
          <a:sy n="129" d="100"/>
        </p:scale>
        <p:origin x="608" y="1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2854313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ews.google.com/newspapers?id=f2EaAAAAIBAJ&amp;sjid=uCUEAAAAIBAJ&amp;pg=7410,258987&amp;dq=perry+como&amp;hl=en" TargetMode="External"/><Relationship Id="rId4" Type="http://schemas.openxmlformats.org/officeDocument/2006/relationships/hyperlink" Target="NULL" TargetMode="External"/><Relationship Id="rId5" Type="http://schemas.openxmlformats.org/officeDocument/2006/relationships/hyperlink" Target="https://news.google.com/newspapers?id=XKxdAAAAIBAJ&amp;sjid=fV0NAAAAIBAJ&amp;pg=3045,2723684&amp;dq=roselle+como&amp;hl=en"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6480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36288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Peabody- </a:t>
            </a:r>
            <a:r>
              <a:rPr lang="en" u="sng">
                <a:solidFill>
                  <a:schemeClr val="hlink"/>
                </a:solidFill>
                <a:hlinkClick r:id="rId3"/>
              </a:rPr>
              <a:t>https://news.google.com/newspapers?id=f2EaAAAAIBAJ&amp;sjid=uCUEAAAAIBAJ&amp;pg=7410,258987&amp;dq=perry+como&amp;hl=en</a:t>
            </a:r>
          </a:p>
          <a:p>
            <a:pPr lvl="0">
              <a:spcBef>
                <a:spcPts val="0"/>
              </a:spcBef>
              <a:buNone/>
            </a:pPr>
            <a:endParaRPr/>
          </a:p>
          <a:p>
            <a:pPr lvl="0">
              <a:spcBef>
                <a:spcPts val="0"/>
              </a:spcBef>
              <a:buNone/>
            </a:pPr>
            <a:r>
              <a:rPr lang="en"/>
              <a:t>Emmys- </a:t>
            </a:r>
            <a:r>
              <a:rPr lang="en" u="sng">
                <a:solidFill>
                  <a:schemeClr val="hlink"/>
                </a:solidFill>
                <a:hlinkClick r:id="rId4" invalidUrl="http://www.emmys.com/awards/nominations/award-search?search_api_views_fulltext=perry como&amp;field_is_winner=All&amp;field_nomination_category=All&amp;field_nominations_year=All&amp;search_api_views_fulltext_1=&amp;search_api_views_fulltext_2=&amp;search_api_views_fulltext_3=&amp;search_api_views_fulltext_4=&amp;page=2&amp;submit=Search"/>
              </a:rPr>
              <a:t>http://www.emmys.com/awards/nominations/award-search?search_api_views_fulltext=perry%20como&amp;field_is_winner=All&amp;field_nomination_category=All&amp;field_nominations_year=All&amp;search_api_views_fulltext_1=&amp;search_api_views_fulltext_2=&amp;search_api_views_fulltext_3=&amp;search_api_views_fulltext_4=&amp;page=2&amp;submit=Search</a:t>
            </a:r>
          </a:p>
          <a:p>
            <a:pPr lvl="0">
              <a:spcBef>
                <a:spcPts val="0"/>
              </a:spcBef>
              <a:buNone/>
            </a:pPr>
            <a:endParaRPr/>
          </a:p>
          <a:p>
            <a:pPr lvl="0">
              <a:spcBef>
                <a:spcPts val="0"/>
              </a:spcBef>
              <a:buNone/>
            </a:pPr>
            <a:endParaRPr/>
          </a:p>
          <a:p>
            <a:pPr lvl="0">
              <a:spcBef>
                <a:spcPts val="0"/>
              </a:spcBef>
              <a:buNone/>
            </a:pPr>
            <a:r>
              <a:rPr lang="en"/>
              <a:t>Hall of fame- </a:t>
            </a:r>
            <a:r>
              <a:rPr lang="en" u="sng">
                <a:solidFill>
                  <a:schemeClr val="hlink"/>
                </a:solidFill>
                <a:hlinkClick r:id="rId5"/>
              </a:rPr>
              <a:t>https://news.google.com/newspapers?id=XKxdAAAAIBAJ&amp;sjid=fV0NAAAAIBAJ&amp;pg=3045,2723684&amp;dq=roselle+como&amp;hl=en</a:t>
            </a:r>
          </a:p>
          <a:p>
            <a:pPr lvl="0">
              <a:spcBef>
                <a:spcPts val="0"/>
              </a:spcBef>
              <a:buNone/>
            </a:pPr>
            <a:endParaRPr/>
          </a:p>
          <a:p>
            <a:pPr lvl="0">
              <a:spcBef>
                <a:spcPts val="0"/>
              </a:spcBef>
              <a:buNone/>
            </a:pPr>
            <a:endParaRPr/>
          </a:p>
        </p:txBody>
      </p:sp>
    </p:spTree>
    <p:extLst>
      <p:ext uri="{BB962C8B-B14F-4D97-AF65-F5344CB8AC3E}">
        <p14:creationId xmlns:p14="http://schemas.microsoft.com/office/powerpoint/2010/main" val="419717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62028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79228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5909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87806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24047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53313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46754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0841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64634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4629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862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91291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30596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3173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55432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0907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7985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KFXA_-2cIYU" TargetMode="External"/><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zoomerradio.ca/blogs/station-blog/top-ten-songs-of-perry-como/" TargetMode="External"/><Relationship Id="rId4" Type="http://schemas.openxmlformats.org/officeDocument/2006/relationships/hyperlink" Target="http://www.saturdayeveningpost.com/2012/05/18/culture/music/why-perry-como-matters.html" TargetMode="External"/><Relationship Id="rId5" Type="http://schemas.openxmlformats.org/officeDocument/2006/relationships/hyperlink" Target="http://pabook2.libraries.psu.edu/palitmap/bios/Como__Perry.html" TargetMode="External"/><Relationship Id="rId6" Type="http://schemas.openxmlformats.org/officeDocument/2006/relationships/hyperlink" Target="http://www.imdb.com/name/nm0173908/bio" TargetMode="External"/><Relationship Id="rId7" Type="http://schemas.openxmlformats.org/officeDocument/2006/relationships/hyperlink" Target="http://perry-ronald-como.journal-of-life.com/#!biographies" TargetMode="External"/><Relationship Id="rId8" Type="http://schemas.openxmlformats.org/officeDocument/2006/relationships/hyperlink" Target="https://news.google.com/newspapers?id=XKxdAAAAIBAJ&amp;sjid=fV0NAAAAIBAJ&amp;pg=3045,2723684&amp;dq=roselle+como&amp;hl=en" TargetMode="External"/><Relationship Id="rId9" Type="http://schemas.openxmlformats.org/officeDocument/2006/relationships/hyperlink" Target="https://news.google.com/newspapers?id=f2EaAAAAIBAJ&amp;sjid=uCUEAAAAIBAJ&amp;pg=7410,258987&amp;dq=perry+como&amp;hl=en" TargetMode="External"/><Relationship Id="rId10" Type="http://schemas.openxmlformats.org/officeDocument/2006/relationships/hyperlink" Target="NULL" TargetMode="External"/><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kokomo.ca/harry_smith/photo_pages/private/look_april_16_57.htm" TargetMode="External"/><Relationship Id="rId4" Type="http://schemas.openxmlformats.org/officeDocument/2006/relationships/hyperlink" Target="http://perry-ronald-como.journal-of-life.com/#!photos" TargetMode="External"/><Relationship Id="rId5" Type="http://schemas.openxmlformats.org/officeDocument/2006/relationships/hyperlink" Target="http://www.gettyimages.com/detail/news-photo/file-photo-taken-16-march-1957-shows-us-singer-perry-como-news-photo/51956426" TargetMode="External"/><Relationship Id="rId6" Type="http://schemas.openxmlformats.org/officeDocument/2006/relationships/hyperlink" Target="http://old.post-gazette.com/obituaries/20010513como4.asp" TargetMode="External"/><Relationship Id="rId7" Type="http://schemas.openxmlformats.org/officeDocument/2006/relationships/hyperlink" Target="http://canonsburgfriends.blogspot.com/2011/05/perry-como-singing-sensation-and-barber.html" TargetMode="External"/><Relationship Id="rId8" Type="http://schemas.openxmlformats.org/officeDocument/2006/relationships/hyperlink" Target="http://www.findagrave.com/cgi-bin/fg.cgi?page=gr&amp;GRid=22303" TargetMode="External"/><Relationship Id="rId9" Type="http://schemas.openxmlformats.org/officeDocument/2006/relationships/hyperlink" Target="http://classicshowbiz.blogspot.com/2011_03_13_archive.html" TargetMode="External"/><Relationship Id="rId10" Type="http://schemas.openxmlformats.org/officeDocument/2006/relationships/hyperlink" Target="https://sites.google.com/site/pittsburghmusichistory/pittsburgh-music-story/pop/perry-como"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2645950" y="623550"/>
            <a:ext cx="6331500" cy="1542000"/>
          </a:xfrm>
          <a:prstGeom prst="rect">
            <a:avLst/>
          </a:prstGeom>
        </p:spPr>
        <p:txBody>
          <a:bodyPr lIns="91425" tIns="91425" rIns="91425" bIns="91425" anchor="b" anchorCtr="0">
            <a:noAutofit/>
          </a:bodyPr>
          <a:lstStyle/>
          <a:p>
            <a:pPr lvl="0">
              <a:spcBef>
                <a:spcPts val="0"/>
              </a:spcBef>
              <a:buNone/>
            </a:pPr>
            <a:r>
              <a:rPr lang="en"/>
              <a:t>Perry Como</a:t>
            </a:r>
          </a:p>
        </p:txBody>
      </p:sp>
      <p:sp>
        <p:nvSpPr>
          <p:cNvPr id="86" name="Shape 86"/>
          <p:cNvSpPr txBox="1">
            <a:spLocks noGrp="1"/>
          </p:cNvSpPr>
          <p:nvPr>
            <p:ph type="subTitle" idx="1"/>
          </p:nvPr>
        </p:nvSpPr>
        <p:spPr>
          <a:xfrm>
            <a:off x="2330400" y="3677650"/>
            <a:ext cx="6418200" cy="1089000"/>
          </a:xfrm>
          <a:prstGeom prst="rect">
            <a:avLst/>
          </a:prstGeom>
        </p:spPr>
        <p:txBody>
          <a:bodyPr lIns="91425" tIns="91425" rIns="91425" bIns="91425" anchor="t" anchorCtr="0">
            <a:noAutofit/>
          </a:bodyPr>
          <a:lstStyle/>
          <a:p>
            <a:pPr lvl="0">
              <a:spcBef>
                <a:spcPts val="0"/>
              </a:spcBef>
              <a:buNone/>
            </a:pPr>
            <a:r>
              <a:rPr lang="en"/>
              <a:t>Hosam Alkhatib, Cody Komorouski, Hannah Gibson, Lizzy Ting</a:t>
            </a:r>
          </a:p>
        </p:txBody>
      </p:sp>
      <p:pic>
        <p:nvPicPr>
          <p:cNvPr id="87" name="Shape 87"/>
          <p:cNvPicPr preferRelativeResize="0"/>
          <p:nvPr/>
        </p:nvPicPr>
        <p:blipFill>
          <a:blip r:embed="rId3">
            <a:alphaModFix/>
          </a:blip>
          <a:stretch>
            <a:fillRect/>
          </a:stretch>
        </p:blipFill>
        <p:spPr>
          <a:xfrm>
            <a:off x="268200" y="342600"/>
            <a:ext cx="2286800" cy="32583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Till the End of Time</a:t>
            </a:r>
          </a:p>
        </p:txBody>
      </p:sp>
      <p:sp>
        <p:nvSpPr>
          <p:cNvPr id="151" name="Shape 151"/>
          <p:cNvSpPr txBox="1">
            <a:spLocks noGrp="1"/>
          </p:cNvSpPr>
          <p:nvPr>
            <p:ph type="body" idx="1"/>
          </p:nvPr>
        </p:nvSpPr>
        <p:spPr>
          <a:xfrm>
            <a:off x="311700" y="1229875"/>
            <a:ext cx="5574900" cy="3339000"/>
          </a:xfrm>
          <a:prstGeom prst="rect">
            <a:avLst/>
          </a:prstGeom>
        </p:spPr>
        <p:txBody>
          <a:bodyPr lIns="91425" tIns="91425" rIns="91425" bIns="91425" anchor="t" anchorCtr="0">
            <a:noAutofit/>
          </a:bodyPr>
          <a:lstStyle/>
          <a:p>
            <a:pPr lvl="0">
              <a:spcBef>
                <a:spcPts val="0"/>
              </a:spcBef>
              <a:buNone/>
            </a:pPr>
            <a:r>
              <a:rPr lang="en" sz="2400"/>
              <a:t>“Till the End of Time” was Como’s first and biggest hit. He recorded a rendition for the film </a:t>
            </a:r>
            <a:r>
              <a:rPr lang="en" sz="2400" i="1"/>
              <a:t>A Song to Remember</a:t>
            </a:r>
            <a:r>
              <a:rPr lang="en" sz="2400"/>
              <a:t>. Como’s rendition was released in 1945 and spent 11 weeks at #1.</a:t>
            </a:r>
          </a:p>
          <a:p>
            <a:pPr lvl="0">
              <a:spcBef>
                <a:spcPts val="0"/>
              </a:spcBef>
              <a:buNone/>
            </a:pPr>
            <a:endParaRPr sz="2400"/>
          </a:p>
          <a:p>
            <a:pPr lvl="0">
              <a:spcBef>
                <a:spcPts val="0"/>
              </a:spcBef>
              <a:buNone/>
            </a:pPr>
            <a:r>
              <a:rPr lang="en" u="sng">
                <a:solidFill>
                  <a:schemeClr val="hlink"/>
                </a:solidFill>
                <a:hlinkClick r:id="rId3"/>
              </a:rPr>
              <a:t>https://www.youtube.com/watch?v=KFXA_-2cIYU</a:t>
            </a:r>
          </a:p>
          <a:p>
            <a:pPr lvl="0">
              <a:spcBef>
                <a:spcPts val="0"/>
              </a:spcBef>
              <a:buNone/>
            </a:pPr>
            <a:endParaRPr/>
          </a:p>
        </p:txBody>
      </p:sp>
      <p:pic>
        <p:nvPicPr>
          <p:cNvPr id="152" name="Shape 152"/>
          <p:cNvPicPr preferRelativeResize="0"/>
          <p:nvPr/>
        </p:nvPicPr>
        <p:blipFill>
          <a:blip r:embed="rId4">
            <a:alphaModFix/>
          </a:blip>
          <a:stretch>
            <a:fillRect/>
          </a:stretch>
        </p:blipFill>
        <p:spPr>
          <a:xfrm>
            <a:off x="5886600" y="571450"/>
            <a:ext cx="3011025" cy="29628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p:nvPr/>
        </p:nvPicPr>
        <p:blipFill>
          <a:blip r:embed="rId3">
            <a:alphaModFix/>
          </a:blip>
          <a:stretch>
            <a:fillRect/>
          </a:stretch>
        </p:blipFill>
        <p:spPr>
          <a:xfrm>
            <a:off x="5406175" y="126924"/>
            <a:ext cx="3219999" cy="4402250"/>
          </a:xfrm>
          <a:prstGeom prst="rect">
            <a:avLst/>
          </a:prstGeom>
          <a:noFill/>
          <a:ln>
            <a:noFill/>
          </a:ln>
        </p:spPr>
      </p:pic>
      <p:sp>
        <p:nvSpPr>
          <p:cNvPr id="158" name="Shape 15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Notable Awards and Honors</a:t>
            </a:r>
          </a:p>
        </p:txBody>
      </p:sp>
      <p:sp>
        <p:nvSpPr>
          <p:cNvPr id="159" name="Shape 159"/>
          <p:cNvSpPr txBox="1">
            <a:spLocks noGrp="1"/>
          </p:cNvSpPr>
          <p:nvPr>
            <p:ph type="body" idx="1"/>
          </p:nvPr>
        </p:nvSpPr>
        <p:spPr>
          <a:xfrm>
            <a:off x="311700" y="1120546"/>
            <a:ext cx="4348800" cy="3339000"/>
          </a:xfrm>
          <a:prstGeom prst="rect">
            <a:avLst/>
          </a:prstGeom>
        </p:spPr>
        <p:txBody>
          <a:bodyPr lIns="91425" tIns="91425" rIns="91425" bIns="91425" anchor="t" anchorCtr="0">
            <a:noAutofit/>
          </a:bodyPr>
          <a:lstStyle/>
          <a:p>
            <a:pPr marL="457200" lvl="0" indent="-228600" rtl="0">
              <a:spcBef>
                <a:spcPts val="0"/>
              </a:spcBef>
            </a:pPr>
            <a:r>
              <a:rPr lang="en" dirty="0"/>
              <a:t>1956- Peabody Award</a:t>
            </a:r>
          </a:p>
          <a:p>
            <a:pPr marL="457200" lvl="0" indent="-228600" rtl="0">
              <a:spcBef>
                <a:spcPts val="0"/>
              </a:spcBef>
            </a:pPr>
            <a:r>
              <a:rPr lang="en" dirty="0"/>
              <a:t>1959- Grammy for Best Male Vocal Performance</a:t>
            </a:r>
          </a:p>
          <a:p>
            <a:pPr marL="457200" lvl="0" indent="-228600" rtl="0">
              <a:spcBef>
                <a:spcPts val="0"/>
              </a:spcBef>
            </a:pPr>
            <a:r>
              <a:rPr lang="en" dirty="0"/>
              <a:t>1955-1959- 5 Emmys</a:t>
            </a:r>
          </a:p>
          <a:p>
            <a:pPr marL="457200" lvl="0" indent="-228600" rtl="0">
              <a:spcBef>
                <a:spcPts val="0"/>
              </a:spcBef>
            </a:pPr>
            <a:r>
              <a:rPr lang="en" dirty="0"/>
              <a:t>1990- Inducted into the Academy of Television Arts &amp; Sciences Hall of Fame</a:t>
            </a:r>
          </a:p>
          <a:p>
            <a:pPr marL="457200" lvl="0" indent="-228600">
              <a:spcBef>
                <a:spcPts val="0"/>
              </a:spcBef>
            </a:pPr>
            <a:r>
              <a:rPr lang="en" dirty="0"/>
              <a:t>2002- Grammy Lifetime Achievement Award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Artists Influenced by Como</a:t>
            </a:r>
          </a:p>
        </p:txBody>
      </p:sp>
      <p:sp>
        <p:nvSpPr>
          <p:cNvPr id="165" name="Shape 165"/>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b="1"/>
              <a:t>Frank Sinatra</a:t>
            </a:r>
            <a:r>
              <a:rPr lang="en"/>
              <a:t> was motivated to leave the Tommy Dorsey orchestra and begin a solo career in 1942 after Perry Como’s successes with the Ted Weems orchestra</a:t>
            </a:r>
          </a:p>
          <a:p>
            <a:pPr marL="457200" lvl="0" indent="-228600" rtl="0">
              <a:spcBef>
                <a:spcPts val="0"/>
              </a:spcBef>
              <a:buClr>
                <a:srgbClr val="000000"/>
              </a:buClr>
            </a:pPr>
            <a:r>
              <a:rPr lang="en"/>
              <a:t>“</a:t>
            </a:r>
            <a:r>
              <a:rPr lang="en" i="1"/>
              <a:t>Mr. Como was with Ted Weems, a then-popular orchestra leader, and he is still such a wonderful singer. I thought if I don’t make a move out of this band and try to do it on my own soon, one of these guys will do it, and I’ll have to fight.”</a:t>
            </a:r>
          </a:p>
          <a:p>
            <a:pPr lvl="0" rtl="0">
              <a:spcBef>
                <a:spcPts val="0"/>
              </a:spcBef>
              <a:buNone/>
            </a:pPr>
            <a:r>
              <a:rPr lang="en" i="1"/>
              <a:t>											-Frank Sinatra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125675"/>
            <a:ext cx="8520600" cy="607800"/>
          </a:xfrm>
          <a:prstGeom prst="rect">
            <a:avLst/>
          </a:prstGeom>
        </p:spPr>
        <p:txBody>
          <a:bodyPr lIns="91425" tIns="91425" rIns="91425" bIns="91425" anchor="t" anchorCtr="0">
            <a:noAutofit/>
          </a:bodyPr>
          <a:lstStyle/>
          <a:p>
            <a:pPr lvl="0">
              <a:spcBef>
                <a:spcPts val="0"/>
              </a:spcBef>
              <a:buNone/>
            </a:pPr>
            <a:r>
              <a:rPr lang="en"/>
              <a:t>Life Outside of Entertainment</a:t>
            </a:r>
          </a:p>
        </p:txBody>
      </p:sp>
      <p:sp>
        <p:nvSpPr>
          <p:cNvPr id="171" name="Shape 171"/>
          <p:cNvSpPr txBox="1">
            <a:spLocks noGrp="1"/>
          </p:cNvSpPr>
          <p:nvPr>
            <p:ph type="body" idx="1"/>
          </p:nvPr>
        </p:nvSpPr>
        <p:spPr>
          <a:xfrm>
            <a:off x="113825" y="733475"/>
            <a:ext cx="6117000" cy="3339000"/>
          </a:xfrm>
          <a:prstGeom prst="rect">
            <a:avLst/>
          </a:prstGeom>
        </p:spPr>
        <p:txBody>
          <a:bodyPr lIns="91425" tIns="91425" rIns="91425" bIns="91425" anchor="t" anchorCtr="0">
            <a:noAutofit/>
          </a:bodyPr>
          <a:lstStyle/>
          <a:p>
            <a:pPr lvl="0">
              <a:spcBef>
                <a:spcPts val="0"/>
              </a:spcBef>
              <a:buNone/>
            </a:pPr>
            <a:r>
              <a:rPr lang="en"/>
              <a:t>Perry Como lived a respectfully mellow and  tame lifestyle outside of entertainment, especially in comparison to the controversial lifestyles of many other famous musicians of that time.</a:t>
            </a:r>
          </a:p>
          <a:p>
            <a:pPr marL="457200" lvl="0" indent="-228600" rtl="0">
              <a:spcBef>
                <a:spcPts val="0"/>
              </a:spcBef>
            </a:pPr>
            <a:r>
              <a:rPr lang="en"/>
              <a:t>He was married to Roselle Como for 65 years until she died in 1998. They were the parents of several adopted children.</a:t>
            </a:r>
          </a:p>
          <a:p>
            <a:pPr marL="457200" lvl="0" indent="-228600">
              <a:spcBef>
                <a:spcPts val="0"/>
              </a:spcBef>
            </a:pPr>
            <a:r>
              <a:rPr lang="en"/>
              <a:t>During the prime of his career, he made no appearances in clubs for 26 years, concentrating on his TV show, recordings, and family instead.</a:t>
            </a:r>
          </a:p>
          <a:p>
            <a:pPr lvl="0">
              <a:spcBef>
                <a:spcPts val="0"/>
              </a:spcBef>
              <a:buNone/>
            </a:pPr>
            <a:endParaRPr/>
          </a:p>
        </p:txBody>
      </p:sp>
      <p:pic>
        <p:nvPicPr>
          <p:cNvPr id="172" name="Shape 172"/>
          <p:cNvPicPr preferRelativeResize="0"/>
          <p:nvPr/>
        </p:nvPicPr>
        <p:blipFill>
          <a:blip r:embed="rId3">
            <a:alphaModFix/>
          </a:blip>
          <a:stretch>
            <a:fillRect/>
          </a:stretch>
        </p:blipFill>
        <p:spPr>
          <a:xfrm>
            <a:off x="6230825" y="193175"/>
            <a:ext cx="2686050" cy="4419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Life Outside of Entertainment</a:t>
            </a:r>
          </a:p>
        </p:txBody>
      </p:sp>
      <p:sp>
        <p:nvSpPr>
          <p:cNvPr id="178" name="Shape 178"/>
          <p:cNvSpPr txBox="1">
            <a:spLocks noGrp="1"/>
          </p:cNvSpPr>
          <p:nvPr>
            <p:ph type="body" idx="1"/>
          </p:nvPr>
        </p:nvSpPr>
        <p:spPr>
          <a:xfrm>
            <a:off x="311700" y="1229875"/>
            <a:ext cx="5626200" cy="33390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2400" i="1">
                <a:solidFill>
                  <a:srgbClr val="000000"/>
                </a:solidFill>
                <a:latin typeface="Arial"/>
                <a:ea typeface="Arial"/>
                <a:cs typeface="Arial"/>
                <a:sym typeface="Arial"/>
              </a:rPr>
              <a:t>“Como is the only TV performer with a price tag of more than a million dollars a year who has no enemies and no embarrassing eccentricities and whose personal life has always been unblemished by gossip.”	</a:t>
            </a:r>
          </a:p>
          <a:p>
            <a:pPr lvl="0" rtl="0">
              <a:lnSpc>
                <a:spcPct val="100000"/>
              </a:lnSpc>
              <a:spcBef>
                <a:spcPts val="0"/>
              </a:spcBef>
              <a:spcAft>
                <a:spcPts val="0"/>
              </a:spcAft>
              <a:buNone/>
            </a:pPr>
            <a:r>
              <a:rPr lang="en" sz="2400" i="1">
                <a:solidFill>
                  <a:srgbClr val="000000"/>
                </a:solidFill>
                <a:latin typeface="Arial"/>
                <a:ea typeface="Arial"/>
                <a:cs typeface="Arial"/>
                <a:sym typeface="Arial"/>
              </a:rPr>
              <a:t>- Joe McCarthy (Look Magazine Writer)</a:t>
            </a:r>
          </a:p>
          <a:p>
            <a:pPr lvl="0">
              <a:spcBef>
                <a:spcPts val="0"/>
              </a:spcBef>
              <a:buNone/>
            </a:pPr>
            <a:endParaRPr/>
          </a:p>
        </p:txBody>
      </p:sp>
      <p:pic>
        <p:nvPicPr>
          <p:cNvPr id="179" name="Shape 179" descr="look_magazine_april_16_1957.jpg"/>
          <p:cNvPicPr preferRelativeResize="0"/>
          <p:nvPr/>
        </p:nvPicPr>
        <p:blipFill>
          <a:blip r:embed="rId3">
            <a:alphaModFix/>
          </a:blip>
          <a:stretch>
            <a:fillRect/>
          </a:stretch>
        </p:blipFill>
        <p:spPr>
          <a:xfrm>
            <a:off x="6363462" y="159050"/>
            <a:ext cx="2571875" cy="3176650"/>
          </a:xfrm>
          <a:prstGeom prst="rect">
            <a:avLst/>
          </a:prstGeom>
          <a:noFill/>
          <a:ln>
            <a:noFill/>
          </a:ln>
        </p:spPr>
      </p:pic>
      <p:sp>
        <p:nvSpPr>
          <p:cNvPr id="180" name="Shape 180"/>
          <p:cNvSpPr txBox="1"/>
          <p:nvPr/>
        </p:nvSpPr>
        <p:spPr>
          <a:xfrm>
            <a:off x="6154800" y="3335700"/>
            <a:ext cx="2989200" cy="607800"/>
          </a:xfrm>
          <a:prstGeom prst="rect">
            <a:avLst/>
          </a:prstGeom>
          <a:noFill/>
          <a:ln>
            <a:noFill/>
          </a:ln>
        </p:spPr>
        <p:txBody>
          <a:bodyPr lIns="91425" tIns="91425" rIns="91425" bIns="91425" anchor="t" anchorCtr="0">
            <a:noAutofit/>
          </a:bodyPr>
          <a:lstStyle/>
          <a:p>
            <a:pPr lvl="0" algn="ctr" rtl="0">
              <a:spcBef>
                <a:spcPts val="0"/>
              </a:spcBef>
              <a:buNone/>
            </a:pPr>
            <a:r>
              <a:rPr lang="en" i="1"/>
              <a:t>“Perry Como: Is He Really Mr. Nice Guy?” </a:t>
            </a:r>
            <a:r>
              <a:rPr lang="en"/>
              <a:t>- </a:t>
            </a:r>
            <a:r>
              <a:rPr lang="en" i="1"/>
              <a:t>Look Magazine, 1957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Life Outside of Entertainment (Personal Style)</a:t>
            </a:r>
          </a:p>
        </p:txBody>
      </p:sp>
      <p:sp>
        <p:nvSpPr>
          <p:cNvPr id="186" name="Shape 186"/>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buChar char="-"/>
            </a:pPr>
            <a:r>
              <a:rPr lang="en"/>
              <a:t>Como prefered casual clothing and was known for his “casual cardigan” look</a:t>
            </a:r>
          </a:p>
          <a:p>
            <a:pPr marL="914400" lvl="1" indent="-228600" rtl="0">
              <a:spcBef>
                <a:spcPts val="0"/>
              </a:spcBef>
              <a:buChar char="-"/>
            </a:pPr>
            <a:r>
              <a:rPr lang="en" sz="1800"/>
              <a:t>On the topic of Como’s casual style, Bing Crosby described him as “</a:t>
            </a:r>
            <a:r>
              <a:rPr lang="en" sz="1800" i="1"/>
              <a:t>the man who invented casual”</a:t>
            </a:r>
          </a:p>
          <a:p>
            <a:pPr marL="457200" lvl="0" indent="-228600" rtl="0">
              <a:spcBef>
                <a:spcPts val="0"/>
              </a:spcBef>
              <a:buChar char="-"/>
            </a:pPr>
            <a:r>
              <a:rPr lang="en"/>
              <a:t>Named one of the Best Dressed Men in 1946</a:t>
            </a:r>
          </a:p>
          <a:p>
            <a:pPr marL="457200" lvl="0" indent="-228600" rtl="0">
              <a:spcBef>
                <a:spcPts val="0"/>
              </a:spcBef>
              <a:buChar char="-"/>
            </a:pPr>
            <a:r>
              <a:rPr lang="en"/>
              <a:t>Had his own line of sports/casual men’s clothing through Bucknell (1950’s)</a:t>
            </a:r>
          </a:p>
          <a:p>
            <a:pPr marL="457200" lvl="0" indent="-228600" rtl="0">
              <a:spcBef>
                <a:spcPts val="0"/>
              </a:spcBef>
              <a:buChar char="-"/>
            </a:pPr>
            <a:r>
              <a:rPr lang="en"/>
              <a:t>Perry Como Putters were produced by MacGregor as a result of Como’s love for golfing</a:t>
            </a:r>
          </a:p>
          <a:p>
            <a:pPr lvl="0" rtl="0">
              <a:spcBef>
                <a:spcPts val="0"/>
              </a:spcBef>
              <a:buNone/>
            </a:pPr>
            <a:endParaRPr i="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201300"/>
            <a:ext cx="8520600" cy="607800"/>
          </a:xfrm>
          <a:prstGeom prst="rect">
            <a:avLst/>
          </a:prstGeom>
        </p:spPr>
        <p:txBody>
          <a:bodyPr lIns="91425" tIns="91425" rIns="91425" bIns="91425" anchor="t" anchorCtr="0">
            <a:noAutofit/>
          </a:bodyPr>
          <a:lstStyle/>
          <a:p>
            <a:pPr lvl="0">
              <a:spcBef>
                <a:spcPts val="0"/>
              </a:spcBef>
              <a:buNone/>
            </a:pPr>
            <a:r>
              <a:rPr lang="en"/>
              <a:t>Perry Como’s Decline in Popularity</a:t>
            </a:r>
          </a:p>
        </p:txBody>
      </p:sp>
      <p:sp>
        <p:nvSpPr>
          <p:cNvPr id="192" name="Shape 192"/>
          <p:cNvSpPr txBox="1">
            <a:spLocks noGrp="1"/>
          </p:cNvSpPr>
          <p:nvPr>
            <p:ph type="body" idx="1"/>
          </p:nvPr>
        </p:nvSpPr>
        <p:spPr>
          <a:xfrm>
            <a:off x="189675" y="809100"/>
            <a:ext cx="6051900" cy="4066500"/>
          </a:xfrm>
          <a:prstGeom prst="rect">
            <a:avLst/>
          </a:prstGeom>
        </p:spPr>
        <p:txBody>
          <a:bodyPr lIns="91425" tIns="91425" rIns="91425" bIns="91425" anchor="t" anchorCtr="0">
            <a:noAutofit/>
          </a:bodyPr>
          <a:lstStyle/>
          <a:p>
            <a:pPr lvl="0">
              <a:spcBef>
                <a:spcPts val="0"/>
              </a:spcBef>
              <a:buNone/>
            </a:pPr>
            <a:r>
              <a:rPr lang="en" sz="2200"/>
              <a:t>As music, television entertainment, and the American lifestyle began to adopt a more egocentric lifestyle, the unpretentious and humble personality of Perry Como was gradually replaced in entertainment. However, Como was accepting of his decline in popularity, unlike other entertainers who fight tooth-and-nail to stay in the headlines. Como welcomed his decline in the same way he welcomed his rise to the limelights.</a:t>
            </a:r>
          </a:p>
          <a:p>
            <a:pPr lvl="0">
              <a:spcBef>
                <a:spcPts val="0"/>
              </a:spcBef>
              <a:buNone/>
            </a:pPr>
            <a:endParaRPr/>
          </a:p>
        </p:txBody>
      </p:sp>
      <p:sp>
        <p:nvSpPr>
          <p:cNvPr id="193" name="Shape 193"/>
          <p:cNvSpPr txBox="1"/>
          <p:nvPr/>
        </p:nvSpPr>
        <p:spPr>
          <a:xfrm>
            <a:off x="6241450" y="3395800"/>
            <a:ext cx="7831200" cy="9135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94" name="Shape 194"/>
          <p:cNvPicPr preferRelativeResize="0"/>
          <p:nvPr/>
        </p:nvPicPr>
        <p:blipFill>
          <a:blip r:embed="rId3">
            <a:alphaModFix/>
          </a:blip>
          <a:stretch>
            <a:fillRect/>
          </a:stretch>
        </p:blipFill>
        <p:spPr>
          <a:xfrm>
            <a:off x="6241440" y="404550"/>
            <a:ext cx="2938561" cy="43343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Como’s Death</a:t>
            </a:r>
          </a:p>
        </p:txBody>
      </p:sp>
      <p:sp>
        <p:nvSpPr>
          <p:cNvPr id="200" name="Shape 200"/>
          <p:cNvSpPr txBox="1">
            <a:spLocks noGrp="1"/>
          </p:cNvSpPr>
          <p:nvPr>
            <p:ph type="body" idx="1"/>
          </p:nvPr>
        </p:nvSpPr>
        <p:spPr>
          <a:xfrm>
            <a:off x="0" y="1229875"/>
            <a:ext cx="5862000" cy="3339000"/>
          </a:xfrm>
          <a:prstGeom prst="rect">
            <a:avLst/>
          </a:prstGeom>
        </p:spPr>
        <p:txBody>
          <a:bodyPr lIns="91425" tIns="91425" rIns="91425" bIns="91425" anchor="t" anchorCtr="0">
            <a:noAutofit/>
          </a:bodyPr>
          <a:lstStyle/>
          <a:p>
            <a:pPr marL="457200" lvl="0" indent="-381000" rtl="0">
              <a:spcBef>
                <a:spcPts val="0"/>
              </a:spcBef>
              <a:buSzPct val="100000"/>
            </a:pPr>
            <a:r>
              <a:rPr lang="en" sz="2000"/>
              <a:t>Como died at the age of 88 on May 12, 2001</a:t>
            </a:r>
          </a:p>
          <a:p>
            <a:pPr marL="457200" lvl="0" indent="-381000" rtl="0">
              <a:spcBef>
                <a:spcPts val="0"/>
              </a:spcBef>
              <a:buSzPct val="100000"/>
            </a:pPr>
            <a:r>
              <a:rPr lang="en" sz="2000" dirty="0"/>
              <a:t> He passed away in his sleep in his home in Jupiter Inlet Colony, Florida</a:t>
            </a:r>
          </a:p>
          <a:p>
            <a:pPr marL="457200" lvl="0" indent="-381000">
              <a:spcBef>
                <a:spcPts val="0"/>
              </a:spcBef>
              <a:buSzPct val="100000"/>
            </a:pPr>
            <a:r>
              <a:rPr lang="en" sz="2000" dirty="0"/>
              <a:t>Como reportedly suffered from symptoms of Alzheimer’s disease prior to his death</a:t>
            </a:r>
          </a:p>
        </p:txBody>
      </p:sp>
      <p:sp>
        <p:nvSpPr>
          <p:cNvPr id="201" name="Shape 201"/>
          <p:cNvSpPr txBox="1"/>
          <p:nvPr/>
        </p:nvSpPr>
        <p:spPr>
          <a:xfrm>
            <a:off x="425500" y="4213975"/>
            <a:ext cx="7588500" cy="1536600"/>
          </a:xfrm>
          <a:prstGeom prst="rect">
            <a:avLst/>
          </a:prstGeom>
          <a:noFill/>
          <a:ln>
            <a:noFill/>
          </a:ln>
        </p:spPr>
        <p:txBody>
          <a:bodyPr lIns="91425" tIns="91425" rIns="91425" bIns="91425" anchor="t" anchorCtr="0">
            <a:noAutofit/>
          </a:bodyPr>
          <a:lstStyle/>
          <a:p>
            <a:pPr lvl="0">
              <a:spcBef>
                <a:spcPts val="0"/>
              </a:spcBef>
              <a:buNone/>
            </a:pPr>
            <a:r>
              <a:rPr lang="en" sz="1800" i="1"/>
              <a:t>“50 years of music and a life well lived. An example to all.” </a:t>
            </a:r>
          </a:p>
          <a:p>
            <a:pPr lvl="0">
              <a:spcBef>
                <a:spcPts val="0"/>
              </a:spcBef>
              <a:buNone/>
            </a:pPr>
            <a:r>
              <a:rPr lang="en" sz="1800"/>
              <a:t>- RCA Records’ memorial in </a:t>
            </a:r>
            <a:r>
              <a:rPr lang="en" sz="1800" i="1"/>
              <a:t>Billboard </a:t>
            </a:r>
            <a:r>
              <a:rPr lang="en" sz="1800"/>
              <a:t>magazine</a:t>
            </a:r>
          </a:p>
        </p:txBody>
      </p:sp>
      <p:pic>
        <p:nvPicPr>
          <p:cNvPr id="202" name="Shape 202"/>
          <p:cNvPicPr preferRelativeResize="0"/>
          <p:nvPr/>
        </p:nvPicPr>
        <p:blipFill>
          <a:blip r:embed="rId3">
            <a:alphaModFix/>
          </a:blip>
          <a:stretch>
            <a:fillRect/>
          </a:stretch>
        </p:blipFill>
        <p:spPr>
          <a:xfrm>
            <a:off x="5862000" y="409999"/>
            <a:ext cx="3130225" cy="2530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Perry Como’s Legacy</a:t>
            </a:r>
          </a:p>
        </p:txBody>
      </p:sp>
      <p:sp>
        <p:nvSpPr>
          <p:cNvPr id="208" name="Shape 208"/>
          <p:cNvSpPr txBox="1">
            <a:spLocks noGrp="1"/>
          </p:cNvSpPr>
          <p:nvPr>
            <p:ph type="body" idx="1"/>
          </p:nvPr>
        </p:nvSpPr>
        <p:spPr>
          <a:xfrm>
            <a:off x="311700" y="1017800"/>
            <a:ext cx="8520600" cy="3339000"/>
          </a:xfrm>
          <a:prstGeom prst="rect">
            <a:avLst/>
          </a:prstGeom>
        </p:spPr>
        <p:txBody>
          <a:bodyPr lIns="91425" tIns="91425" rIns="91425" bIns="91425" anchor="t" anchorCtr="0">
            <a:noAutofit/>
          </a:bodyPr>
          <a:lstStyle/>
          <a:p>
            <a:pPr lvl="0">
              <a:spcBef>
                <a:spcPts val="0"/>
              </a:spcBef>
              <a:buNone/>
            </a:pPr>
            <a:r>
              <a:rPr lang="en" sz="2200"/>
              <a:t>Perry Como was a very popular entertainer with massive successes in music, radio, and television. He set innumerable precedents in these entertainment industries and made significant impacts within them as well. Como’s humble lifestyle ensures that he will be remembered for his impacts within entertainment rather than controversies.</a:t>
            </a:r>
          </a:p>
        </p:txBody>
      </p:sp>
      <p:sp>
        <p:nvSpPr>
          <p:cNvPr id="209" name="Shape 209"/>
          <p:cNvSpPr txBox="1"/>
          <p:nvPr/>
        </p:nvSpPr>
        <p:spPr>
          <a:xfrm>
            <a:off x="88350" y="3412400"/>
            <a:ext cx="8967300" cy="944400"/>
          </a:xfrm>
          <a:prstGeom prst="rect">
            <a:avLst/>
          </a:prstGeom>
          <a:noFill/>
          <a:ln>
            <a:noFill/>
          </a:ln>
        </p:spPr>
        <p:txBody>
          <a:bodyPr lIns="91425" tIns="91425" rIns="91425" bIns="91425" anchor="t" anchorCtr="0">
            <a:noAutofit/>
          </a:bodyPr>
          <a:lstStyle/>
          <a:p>
            <a:pPr lvl="0">
              <a:spcBef>
                <a:spcPts val="0"/>
              </a:spcBef>
              <a:buNone/>
            </a:pPr>
            <a:r>
              <a:rPr lang="en" sz="2700" i="1" dirty="0"/>
              <a:t>“I was a barber. Since then I’ve been a singer. That’s it.”</a:t>
            </a:r>
          </a:p>
          <a:p>
            <a:pPr marL="4114800" lvl="0" indent="457200">
              <a:spcBef>
                <a:spcPts val="0"/>
              </a:spcBef>
              <a:buNone/>
            </a:pPr>
            <a:r>
              <a:rPr lang="en" sz="2700" dirty="0"/>
              <a:t>-Perry Como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References</a:t>
            </a:r>
          </a:p>
        </p:txBody>
      </p:sp>
      <p:sp>
        <p:nvSpPr>
          <p:cNvPr id="215" name="Shape 215"/>
          <p:cNvSpPr txBox="1">
            <a:spLocks noGrp="1"/>
          </p:cNvSpPr>
          <p:nvPr>
            <p:ph type="body" idx="1"/>
          </p:nvPr>
        </p:nvSpPr>
        <p:spPr>
          <a:xfrm>
            <a:off x="311700" y="1229875"/>
            <a:ext cx="8520600" cy="36261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1000"/>
              <a:t>AM740 Staff (2013) </a:t>
            </a:r>
            <a:r>
              <a:rPr lang="en" sz="1000" i="1"/>
              <a:t>Top Ten Songs of Perry Como. </a:t>
            </a:r>
            <a:r>
              <a:rPr lang="en" sz="1000"/>
              <a:t>Retrieved from: </a:t>
            </a:r>
            <a:r>
              <a:rPr lang="en" sz="1000" u="sng">
                <a:solidFill>
                  <a:schemeClr val="accent5"/>
                </a:solidFill>
                <a:hlinkClick r:id="rId3"/>
              </a:rPr>
              <a:t>http://www.zoomerradio.ca/blogs/station-blog/top-ten-songs-of-perry-como/</a:t>
            </a:r>
          </a:p>
          <a:p>
            <a:pPr lvl="0" rtl="0">
              <a:lnSpc>
                <a:spcPct val="100000"/>
              </a:lnSpc>
              <a:spcBef>
                <a:spcPts val="0"/>
              </a:spcBef>
              <a:spcAft>
                <a:spcPts val="0"/>
              </a:spcAft>
              <a:buNone/>
            </a:pPr>
            <a:endParaRPr sz="1000"/>
          </a:p>
          <a:p>
            <a:pPr lvl="0">
              <a:lnSpc>
                <a:spcPct val="100000"/>
              </a:lnSpc>
              <a:spcBef>
                <a:spcPts val="0"/>
              </a:spcBef>
              <a:buNone/>
            </a:pPr>
            <a:r>
              <a:rPr lang="en" sz="1000"/>
              <a:t>Bissonnette, Z. (2012) </a:t>
            </a:r>
            <a:r>
              <a:rPr lang="en" sz="1000" i="1"/>
              <a:t>Why Perry Como Matters</a:t>
            </a:r>
            <a:r>
              <a:rPr lang="en" sz="1000"/>
              <a:t>. Retrieved from: </a:t>
            </a:r>
            <a:r>
              <a:rPr lang="en" sz="1000" u="sng">
                <a:solidFill>
                  <a:schemeClr val="accent5"/>
                </a:solidFill>
                <a:hlinkClick r:id="rId4"/>
              </a:rPr>
              <a:t>http://www.saturdayeveningpost.com/2012/05/18/culture/music/why-perry-como-matters.html</a:t>
            </a:r>
          </a:p>
          <a:p>
            <a:pPr lvl="0">
              <a:lnSpc>
                <a:spcPct val="100000"/>
              </a:lnSpc>
              <a:spcBef>
                <a:spcPts val="0"/>
              </a:spcBef>
              <a:buNone/>
            </a:pPr>
            <a:r>
              <a:rPr lang="en" sz="1000"/>
              <a:t>Denisova, M. (2005) </a:t>
            </a:r>
            <a:r>
              <a:rPr lang="en" sz="1000" i="1"/>
              <a:t>Como, Perry. </a:t>
            </a:r>
            <a:r>
              <a:rPr lang="en" sz="1000"/>
              <a:t>Retrieved from: </a:t>
            </a:r>
            <a:r>
              <a:rPr lang="en" sz="1000" u="sng">
                <a:solidFill>
                  <a:schemeClr val="accent5"/>
                </a:solidFill>
                <a:hlinkClick r:id="rId5"/>
              </a:rPr>
              <a:t>http://pabook2.libraries.psu.edu/palitmap/bios/Como__Perry.html</a:t>
            </a:r>
            <a:r>
              <a:rPr lang="en" sz="1000"/>
              <a:t> </a:t>
            </a:r>
          </a:p>
          <a:p>
            <a:pPr lvl="0">
              <a:lnSpc>
                <a:spcPct val="100000"/>
              </a:lnSpc>
              <a:spcBef>
                <a:spcPts val="0"/>
              </a:spcBef>
              <a:buNone/>
            </a:pPr>
            <a:r>
              <a:rPr lang="en" sz="1000"/>
              <a:t>King, P. (2015) </a:t>
            </a:r>
            <a:r>
              <a:rPr lang="en" sz="1000" i="1"/>
              <a:t>Perry Como Biography. </a:t>
            </a:r>
            <a:r>
              <a:rPr lang="en" sz="1000"/>
              <a:t>Retrieved from </a:t>
            </a:r>
            <a:r>
              <a:rPr lang="en" sz="1000" u="sng">
                <a:solidFill>
                  <a:schemeClr val="hlink"/>
                </a:solidFill>
                <a:hlinkClick r:id="rId6"/>
              </a:rPr>
              <a:t>http://www.imdb.com/name/nm0173908/bio</a:t>
            </a:r>
          </a:p>
          <a:p>
            <a:pPr lvl="0">
              <a:lnSpc>
                <a:spcPct val="100000"/>
              </a:lnSpc>
              <a:spcBef>
                <a:spcPts val="0"/>
              </a:spcBef>
              <a:buNone/>
            </a:pPr>
            <a:r>
              <a:rPr lang="en" sz="1000"/>
              <a:t>Mohler, R. (2011) </a:t>
            </a:r>
            <a:r>
              <a:rPr lang="en" sz="1000" i="1"/>
              <a:t>Perry Como’s Biography</a:t>
            </a:r>
            <a:r>
              <a:rPr lang="en" sz="1000"/>
              <a:t>. Retrieved from </a:t>
            </a:r>
            <a:r>
              <a:rPr lang="en" sz="1000" u="sng">
                <a:solidFill>
                  <a:schemeClr val="hlink"/>
                </a:solidFill>
                <a:hlinkClick r:id="rId7"/>
              </a:rPr>
              <a:t>http://perry-ronald-como.journal-of-life.com/#!biographies</a:t>
            </a:r>
            <a:r>
              <a:rPr lang="en" sz="1000"/>
              <a:t> </a:t>
            </a:r>
          </a:p>
          <a:p>
            <a:pPr lvl="0">
              <a:lnSpc>
                <a:spcPct val="100000"/>
              </a:lnSpc>
              <a:spcBef>
                <a:spcPts val="0"/>
              </a:spcBef>
              <a:buNone/>
            </a:pPr>
            <a:r>
              <a:rPr lang="en" sz="1000"/>
              <a:t>Observer Reporter (1990) </a:t>
            </a:r>
            <a:r>
              <a:rPr lang="en" sz="1000" i="1"/>
              <a:t>Como Inducted into TV Hall of Fame. </a:t>
            </a:r>
            <a:r>
              <a:rPr lang="en" sz="1000"/>
              <a:t>Retrieved from </a:t>
            </a:r>
            <a:r>
              <a:rPr lang="en" sz="1000" u="sng">
                <a:solidFill>
                  <a:schemeClr val="accent5"/>
                </a:solidFill>
                <a:latin typeface="Arial"/>
                <a:ea typeface="Arial"/>
                <a:cs typeface="Arial"/>
                <a:sym typeface="Arial"/>
                <a:hlinkClick r:id="rId8"/>
              </a:rPr>
              <a:t>https://news.google.com/newspapers?id=XKxdAAAAIBAJ&amp;sjid=fV0NAAAAIBAJ&amp;pg=3045,2723684&amp;dq=roselle+como&amp;hl=en</a:t>
            </a:r>
            <a:r>
              <a:rPr lang="en" sz="1000"/>
              <a:t> </a:t>
            </a:r>
          </a:p>
          <a:p>
            <a:pPr lvl="0" rtl="0">
              <a:lnSpc>
                <a:spcPct val="100000"/>
              </a:lnSpc>
              <a:spcBef>
                <a:spcPts val="0"/>
              </a:spcBef>
              <a:spcAft>
                <a:spcPts val="0"/>
              </a:spcAft>
              <a:buNone/>
            </a:pPr>
            <a:r>
              <a:rPr lang="en" sz="1000"/>
              <a:t>The Milwaukee Journal (1956) </a:t>
            </a:r>
            <a:r>
              <a:rPr lang="en" sz="1000" i="1"/>
              <a:t>Honor Como and Gleason Peabody Awards . </a:t>
            </a:r>
            <a:r>
              <a:rPr lang="en" sz="1000"/>
              <a:t>Retrieved from: </a:t>
            </a:r>
            <a:r>
              <a:rPr lang="en" sz="1000" u="sng">
                <a:solidFill>
                  <a:schemeClr val="accent5"/>
                </a:solidFill>
                <a:latin typeface="Arial"/>
                <a:ea typeface="Arial"/>
                <a:cs typeface="Arial"/>
                <a:sym typeface="Arial"/>
                <a:hlinkClick r:id="rId9"/>
              </a:rPr>
              <a:t>https://news.google.com/newspapers?id=f2EaAAAAIBAJ&amp;sjid=uCUEAAAAIBAJ&amp;pg=7410,258987&amp;dq=perry+como&amp;hl=en</a:t>
            </a:r>
          </a:p>
          <a:p>
            <a:pPr lvl="0" rtl="0">
              <a:lnSpc>
                <a:spcPct val="100000"/>
              </a:lnSpc>
              <a:spcBef>
                <a:spcPts val="0"/>
              </a:spcBef>
              <a:spcAft>
                <a:spcPts val="0"/>
              </a:spcAft>
              <a:buNone/>
            </a:pPr>
            <a:endParaRPr sz="1000"/>
          </a:p>
          <a:p>
            <a:pPr lvl="0" rtl="0">
              <a:lnSpc>
                <a:spcPct val="100000"/>
              </a:lnSpc>
              <a:spcBef>
                <a:spcPts val="0"/>
              </a:spcBef>
              <a:spcAft>
                <a:spcPts val="0"/>
              </a:spcAft>
              <a:buNone/>
            </a:pPr>
            <a:r>
              <a:rPr lang="en" sz="1000"/>
              <a:t>Records of Emmy Awards retrieved from: </a:t>
            </a:r>
            <a:r>
              <a:rPr lang="en" sz="1000" u="sng">
                <a:solidFill>
                  <a:schemeClr val="accent5"/>
                </a:solidFill>
                <a:latin typeface="Arial"/>
                <a:ea typeface="Arial"/>
                <a:cs typeface="Arial"/>
                <a:sym typeface="Arial"/>
                <a:hlinkClick r:id="rId10" invalidUrl="http://www.emmys.com/awards/nominations/award-search?search_api_views_fulltext=perry como&amp;field_is_winner=All&amp;field_nomination_category=All&amp;field_nominations_year=All&amp;search_api_views_fulltext_1=&amp;search_api_views_fulltext_2=&amp;search_api_views_fulltext_3=&amp;search_api_views_fulltext_4=&amp;page=2&amp;submit=Search"/>
              </a:rPr>
              <a:t>http://www.emmys.com/awards/nominations/award-search?search_api_views_fulltext=perry%20como&amp;field_is_winner=All&amp;field_nomination_category=All&amp;field_nominations_year=All&amp;search_api_views_fulltext_1=&amp;search_api_views_fulltext_2=&amp;search_api_views_fulltext_3=&amp;search_api_views_fulltext_4=&amp;page=2&amp;submit=Search</a:t>
            </a:r>
          </a:p>
          <a:p>
            <a:pPr lvl="0" rtl="0">
              <a:lnSpc>
                <a:spcPct val="100000"/>
              </a:lnSpc>
              <a:spcBef>
                <a:spcPts val="0"/>
              </a:spcBef>
              <a:spcAft>
                <a:spcPts val="0"/>
              </a:spcAft>
              <a:buNone/>
            </a:pPr>
            <a:endParaRPr sz="1000"/>
          </a:p>
          <a:p>
            <a:pPr lvl="0" rtl="0">
              <a:lnSpc>
                <a:spcPct val="100000"/>
              </a:lnSpc>
              <a:spcBef>
                <a:spcPts val="0"/>
              </a:spcBef>
              <a:spcAft>
                <a:spcPts val="0"/>
              </a:spcAft>
              <a:buNone/>
            </a:pPr>
            <a:endParaRPr sz="1000"/>
          </a:p>
          <a:p>
            <a:pPr lvl="0" rtl="0">
              <a:lnSpc>
                <a:spcPct val="100000"/>
              </a:lnSpc>
              <a:spcBef>
                <a:spcPts val="0"/>
              </a:spcBef>
              <a:spcAft>
                <a:spcPts val="0"/>
              </a:spcAft>
              <a:buNone/>
            </a:pPr>
            <a:endParaRPr/>
          </a:p>
          <a:p>
            <a:pPr lvl="0" rtl="0">
              <a:lnSpc>
                <a:spcPct val="100000"/>
              </a:lnSpc>
              <a:spcBef>
                <a:spcPts val="0"/>
              </a:spcBef>
              <a:spcAft>
                <a:spcPts val="0"/>
              </a:spcAft>
              <a:buNone/>
            </a:pPr>
            <a:endParaRPr/>
          </a:p>
          <a:p>
            <a:pPr lvl="0" rtl="0">
              <a:lnSpc>
                <a:spcPct val="100000"/>
              </a:lnSpc>
              <a:spcBef>
                <a:spcPts val="0"/>
              </a:spcBef>
              <a:spcAft>
                <a:spcPts val="0"/>
              </a:spcAft>
              <a:buNone/>
            </a:pPr>
            <a:endParaRPr/>
          </a:p>
          <a:p>
            <a:pPr lvl="0">
              <a:lnSpc>
                <a:spcPct val="100000"/>
              </a:lnSpc>
              <a:spcBef>
                <a:spcPts val="0"/>
              </a:spcBef>
              <a:spcAft>
                <a:spcPts val="0"/>
              </a:spcAft>
              <a:buNone/>
            </a:pPr>
            <a:endParaRPr/>
          </a:p>
          <a:p>
            <a:pPr lvl="0">
              <a:spcBef>
                <a:spcPts val="0"/>
              </a:spcBef>
              <a:buNone/>
            </a:pPr>
            <a:endParaRPr sz="1200"/>
          </a:p>
          <a:p>
            <a:pPr lvl="0">
              <a:spcBef>
                <a:spcPts val="0"/>
              </a:spcBef>
              <a:buNone/>
            </a:pPr>
            <a:endParaRPr sz="1200"/>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Overview</a:t>
            </a:r>
          </a:p>
        </p:txBody>
      </p:sp>
      <p:sp>
        <p:nvSpPr>
          <p:cNvPr id="93" name="Shape 93"/>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Full Name: Pierino Ronald “Perry” Como</a:t>
            </a:r>
          </a:p>
          <a:p>
            <a:pPr lvl="0">
              <a:spcBef>
                <a:spcPts val="0"/>
              </a:spcBef>
              <a:buNone/>
            </a:pPr>
            <a:r>
              <a:rPr lang="en"/>
              <a:t>Born:May 18, 1912 </a:t>
            </a:r>
          </a:p>
          <a:p>
            <a:pPr lvl="0">
              <a:spcBef>
                <a:spcPts val="0"/>
              </a:spcBef>
              <a:buNone/>
            </a:pPr>
            <a:r>
              <a:rPr lang="en"/>
              <a:t>Died: May 12, 2001</a:t>
            </a:r>
          </a:p>
          <a:p>
            <a:pPr lvl="0">
              <a:spcBef>
                <a:spcPts val="0"/>
              </a:spcBef>
              <a:buNone/>
            </a:pPr>
            <a:r>
              <a:rPr lang="en"/>
              <a:t>Hometown: Canonsburg, Pennsylvania</a:t>
            </a:r>
          </a:p>
        </p:txBody>
      </p:sp>
      <p:pic>
        <p:nvPicPr>
          <p:cNvPr id="94" name="Shape 94"/>
          <p:cNvPicPr preferRelativeResize="0"/>
          <p:nvPr/>
        </p:nvPicPr>
        <p:blipFill>
          <a:blip r:embed="rId3">
            <a:alphaModFix/>
          </a:blip>
          <a:stretch>
            <a:fillRect/>
          </a:stretch>
        </p:blipFill>
        <p:spPr>
          <a:xfrm>
            <a:off x="4608400" y="1017800"/>
            <a:ext cx="4223900" cy="237594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Links for Pictures </a:t>
            </a:r>
          </a:p>
        </p:txBody>
      </p:sp>
      <p:sp>
        <p:nvSpPr>
          <p:cNvPr id="221" name="Shape 221"/>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sz="1200" u="sng">
                <a:solidFill>
                  <a:schemeClr val="hlink"/>
                </a:solidFill>
                <a:hlinkClick r:id="rId3"/>
              </a:rPr>
              <a:t>http://kokomo.ca/harry_smith/photo_pages/private/look_april_16_57.htm</a:t>
            </a:r>
          </a:p>
          <a:p>
            <a:pPr lvl="0">
              <a:spcBef>
                <a:spcPts val="0"/>
              </a:spcBef>
              <a:buNone/>
            </a:pPr>
            <a:r>
              <a:rPr lang="en" sz="1200" u="sng">
                <a:solidFill>
                  <a:schemeClr val="hlink"/>
                </a:solidFill>
                <a:hlinkClick r:id="rId4"/>
              </a:rPr>
              <a:t>http://perry-ronald-como.journal-of-life.com/#!photos</a:t>
            </a:r>
          </a:p>
          <a:p>
            <a:pPr lvl="0">
              <a:spcBef>
                <a:spcPts val="0"/>
              </a:spcBef>
              <a:buNone/>
            </a:pPr>
            <a:r>
              <a:rPr lang="en" sz="1200" u="sng">
                <a:solidFill>
                  <a:schemeClr val="hlink"/>
                </a:solidFill>
                <a:hlinkClick r:id="rId5"/>
              </a:rPr>
              <a:t>http://www.gettyimages.com/detail/news-photo/file-photo-taken-16-march-1957-shows-us-singer-perry-como-news-photo/51956426</a:t>
            </a:r>
            <a:r>
              <a:rPr lang="en" sz="1200"/>
              <a:t> </a:t>
            </a:r>
          </a:p>
          <a:p>
            <a:pPr lvl="0">
              <a:spcBef>
                <a:spcPts val="0"/>
              </a:spcBef>
              <a:buNone/>
            </a:pPr>
            <a:r>
              <a:rPr lang="en" sz="1200" u="sng">
                <a:solidFill>
                  <a:schemeClr val="hlink"/>
                </a:solidFill>
                <a:hlinkClick r:id="rId6"/>
              </a:rPr>
              <a:t>http://old.post-gazette.com/obituaries/20010513como4.asp</a:t>
            </a:r>
            <a:r>
              <a:rPr lang="en" sz="1200"/>
              <a:t> </a:t>
            </a:r>
          </a:p>
          <a:p>
            <a:pPr lvl="0">
              <a:spcBef>
                <a:spcPts val="0"/>
              </a:spcBef>
              <a:buNone/>
            </a:pPr>
            <a:r>
              <a:rPr lang="en" sz="1200" u="sng">
                <a:solidFill>
                  <a:schemeClr val="hlink"/>
                </a:solidFill>
                <a:hlinkClick r:id="rId7"/>
              </a:rPr>
              <a:t>http://canonsburgfriends.blogspot.com/2011/05/perry-como-singing-sensation-and-barber.html</a:t>
            </a:r>
            <a:r>
              <a:rPr lang="en" sz="1200"/>
              <a:t> </a:t>
            </a:r>
          </a:p>
          <a:p>
            <a:pPr lvl="0">
              <a:spcBef>
                <a:spcPts val="0"/>
              </a:spcBef>
              <a:buNone/>
            </a:pPr>
            <a:r>
              <a:rPr lang="en" sz="1200" u="sng">
                <a:solidFill>
                  <a:schemeClr val="hlink"/>
                </a:solidFill>
                <a:hlinkClick r:id="rId8"/>
              </a:rPr>
              <a:t>http://www.findagrave.com/cgi-bin/fg.cgi?page=gr&amp;GRid=22303</a:t>
            </a:r>
            <a:r>
              <a:rPr lang="en" sz="1200"/>
              <a:t> </a:t>
            </a:r>
          </a:p>
          <a:p>
            <a:pPr lvl="0">
              <a:spcBef>
                <a:spcPts val="0"/>
              </a:spcBef>
              <a:buNone/>
            </a:pPr>
            <a:r>
              <a:rPr lang="en" sz="1200" u="sng">
                <a:solidFill>
                  <a:schemeClr val="hlink"/>
                </a:solidFill>
                <a:hlinkClick r:id="rId9"/>
              </a:rPr>
              <a:t>http://classicshowbiz.blogspot.com/2011_03_13_archive.html</a:t>
            </a:r>
            <a:r>
              <a:rPr lang="en" sz="1200"/>
              <a:t> </a:t>
            </a:r>
          </a:p>
          <a:p>
            <a:pPr lvl="0">
              <a:spcBef>
                <a:spcPts val="0"/>
              </a:spcBef>
              <a:buNone/>
            </a:pPr>
            <a:r>
              <a:rPr lang="en" sz="1200" u="sng">
                <a:solidFill>
                  <a:schemeClr val="hlink"/>
                </a:solidFill>
                <a:hlinkClick r:id="rId10"/>
              </a:rPr>
              <a:t>https://sites.google.com/site/pittsburghmusichistory/pittsburgh-music-story/pop/perry-como</a:t>
            </a:r>
            <a:r>
              <a:rPr lang="en" sz="1200"/>
              <a:t> </a:t>
            </a:r>
          </a:p>
          <a:p>
            <a:pPr lvl="0">
              <a:spcBef>
                <a:spcPts val="0"/>
              </a:spcBef>
              <a:buNone/>
            </a:pPr>
            <a:endParaRPr/>
          </a:p>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Early Life</a:t>
            </a:r>
          </a:p>
        </p:txBody>
      </p:sp>
      <p:sp>
        <p:nvSpPr>
          <p:cNvPr id="100" name="Shape 100"/>
          <p:cNvSpPr txBox="1">
            <a:spLocks noGrp="1"/>
          </p:cNvSpPr>
          <p:nvPr>
            <p:ph type="body" idx="1"/>
          </p:nvPr>
        </p:nvSpPr>
        <p:spPr>
          <a:xfrm>
            <a:off x="0" y="1229875"/>
            <a:ext cx="8520600" cy="3339000"/>
          </a:xfrm>
          <a:prstGeom prst="rect">
            <a:avLst/>
          </a:prstGeom>
        </p:spPr>
        <p:txBody>
          <a:bodyPr lIns="91425" tIns="91425" rIns="91425" bIns="91425" anchor="t" anchorCtr="0">
            <a:noAutofit/>
          </a:bodyPr>
          <a:lstStyle/>
          <a:p>
            <a:pPr marL="457200" lvl="0" indent="-228600" rtl="0">
              <a:spcBef>
                <a:spcPts val="0"/>
              </a:spcBef>
              <a:buChar char="-"/>
            </a:pPr>
            <a:r>
              <a:rPr lang="en" sz="1600"/>
              <a:t>7th child of 13 children</a:t>
            </a:r>
          </a:p>
          <a:p>
            <a:pPr marL="457200" lvl="0" indent="-228600" rtl="0">
              <a:spcBef>
                <a:spcPts val="0"/>
              </a:spcBef>
              <a:buChar char="-"/>
            </a:pPr>
            <a:r>
              <a:rPr lang="en" sz="1600" dirty="0"/>
              <a:t>His parents were Italian immigrants</a:t>
            </a:r>
          </a:p>
          <a:p>
            <a:pPr marL="914400" lvl="1" indent="-228600" rtl="0">
              <a:spcBef>
                <a:spcPts val="0"/>
              </a:spcBef>
              <a:buChar char="-"/>
            </a:pPr>
            <a:r>
              <a:rPr lang="en" sz="1200" dirty="0"/>
              <a:t>He did not speak English until beginning school</a:t>
            </a:r>
          </a:p>
          <a:p>
            <a:pPr marL="457200" lvl="0" indent="-228600" rtl="0">
              <a:spcBef>
                <a:spcPts val="0"/>
              </a:spcBef>
              <a:buChar char="-"/>
            </a:pPr>
            <a:r>
              <a:rPr lang="en" sz="1600" dirty="0"/>
              <a:t>Took music lessons at a very young age</a:t>
            </a:r>
          </a:p>
          <a:p>
            <a:pPr marL="914400" lvl="1" indent="-228600" rtl="0">
              <a:spcBef>
                <a:spcPts val="0"/>
              </a:spcBef>
              <a:buChar char="-"/>
            </a:pPr>
            <a:r>
              <a:rPr lang="en" sz="1200" dirty="0"/>
              <a:t>Played trombone, guitar, and organ. </a:t>
            </a:r>
          </a:p>
          <a:p>
            <a:pPr marL="914400" lvl="1" indent="-228600" rtl="0">
              <a:spcBef>
                <a:spcPts val="0"/>
              </a:spcBef>
              <a:buChar char="-"/>
            </a:pPr>
            <a:r>
              <a:rPr lang="en" sz="1200" dirty="0"/>
              <a:t>Never had vocal training as a child.</a:t>
            </a:r>
          </a:p>
          <a:p>
            <a:pPr marL="457200" lvl="0" indent="-228600" rtl="0">
              <a:spcBef>
                <a:spcPts val="0"/>
              </a:spcBef>
              <a:buChar char="-"/>
            </a:pPr>
            <a:r>
              <a:rPr lang="en" sz="1600" dirty="0"/>
              <a:t>Earliest ambition was to become the best barber in town</a:t>
            </a:r>
          </a:p>
          <a:p>
            <a:pPr marL="457200" lvl="0" indent="-228600" rtl="0">
              <a:spcBef>
                <a:spcPts val="0"/>
              </a:spcBef>
              <a:buChar char="-"/>
            </a:pPr>
            <a:r>
              <a:rPr lang="en" sz="1600" dirty="0"/>
              <a:t>Married high school sweetheart Roselle </a:t>
            </a:r>
            <a:r>
              <a:rPr lang="en" sz="1600" dirty="0" err="1"/>
              <a:t>Beline</a:t>
            </a:r>
            <a:r>
              <a:rPr lang="en" sz="1600" dirty="0"/>
              <a:t> at the age of 21 and had three children</a:t>
            </a:r>
          </a:p>
          <a:p>
            <a:pPr marL="914400" lvl="1" indent="-228600" rtl="0">
              <a:spcBef>
                <a:spcPts val="0"/>
              </a:spcBef>
              <a:buChar char="-"/>
            </a:pPr>
            <a:r>
              <a:rPr lang="en" sz="1200" dirty="0"/>
              <a:t>Roselle passed in 1998 and Como never remarried</a:t>
            </a:r>
          </a:p>
          <a:p>
            <a:pPr marL="0" lvl="0" indent="0">
              <a:spcBef>
                <a:spcPts val="0"/>
              </a:spcBef>
              <a:buNone/>
            </a:pPr>
            <a:endParaRPr sz="1600" dirty="0"/>
          </a:p>
        </p:txBody>
      </p:sp>
      <p:pic>
        <p:nvPicPr>
          <p:cNvPr id="101" name="Shape 101"/>
          <p:cNvPicPr preferRelativeResize="0"/>
          <p:nvPr/>
        </p:nvPicPr>
        <p:blipFill>
          <a:blip r:embed="rId3">
            <a:alphaModFix/>
          </a:blip>
          <a:stretch>
            <a:fillRect/>
          </a:stretch>
        </p:blipFill>
        <p:spPr>
          <a:xfrm>
            <a:off x="5234300" y="317597"/>
            <a:ext cx="1825525" cy="2431399"/>
          </a:xfrm>
          <a:prstGeom prst="rect">
            <a:avLst/>
          </a:prstGeom>
          <a:noFill/>
          <a:ln>
            <a:noFill/>
          </a:ln>
        </p:spPr>
      </p:pic>
      <p:pic>
        <p:nvPicPr>
          <p:cNvPr id="102" name="Shape 102"/>
          <p:cNvPicPr preferRelativeResize="0"/>
          <p:nvPr/>
        </p:nvPicPr>
        <p:blipFill rotWithShape="1">
          <a:blip r:embed="rId4">
            <a:alphaModFix/>
          </a:blip>
          <a:srcRect l="52843" t="9922" b="22940"/>
          <a:stretch/>
        </p:blipFill>
        <p:spPr>
          <a:xfrm>
            <a:off x="7109925" y="317600"/>
            <a:ext cx="1919599" cy="25884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Musical Beginnings</a:t>
            </a:r>
          </a:p>
        </p:txBody>
      </p:sp>
      <p:sp>
        <p:nvSpPr>
          <p:cNvPr id="108" name="Shape 108"/>
          <p:cNvSpPr txBox="1">
            <a:spLocks noGrp="1"/>
          </p:cNvSpPr>
          <p:nvPr>
            <p:ph type="body" idx="1"/>
          </p:nvPr>
        </p:nvSpPr>
        <p:spPr>
          <a:xfrm>
            <a:off x="0" y="902250"/>
            <a:ext cx="6279300" cy="3339000"/>
          </a:xfrm>
          <a:prstGeom prst="rect">
            <a:avLst/>
          </a:prstGeom>
        </p:spPr>
        <p:txBody>
          <a:bodyPr lIns="91425" tIns="91425" rIns="91425" bIns="91425" anchor="t" anchorCtr="0">
            <a:noAutofit/>
          </a:bodyPr>
          <a:lstStyle/>
          <a:p>
            <a:pPr marL="457200" lvl="0" indent="-368300" rtl="0">
              <a:spcBef>
                <a:spcPts val="0"/>
              </a:spcBef>
              <a:buSzPct val="100000"/>
              <a:buChar char="-"/>
            </a:pPr>
            <a:r>
              <a:rPr lang="en"/>
              <a:t>First began touring at the age of 21 while working as a singing barber </a:t>
            </a:r>
          </a:p>
          <a:p>
            <a:pPr marL="457200" lvl="0" indent="-368300" rtl="0">
              <a:spcBef>
                <a:spcPts val="0"/>
              </a:spcBef>
              <a:buSzPct val="100000"/>
              <a:buChar char="-"/>
            </a:pPr>
            <a:r>
              <a:rPr lang="en" dirty="0"/>
              <a:t>Mid-1930’s: performed with Ted Weems’s Orchestra on Weems’s radio show “Beat The Band”</a:t>
            </a:r>
          </a:p>
          <a:p>
            <a:pPr marL="457200" lvl="0" indent="-368300" rtl="0">
              <a:spcBef>
                <a:spcPts val="0"/>
              </a:spcBef>
              <a:buSzPct val="100000"/>
              <a:buChar char="-"/>
            </a:pPr>
            <a:r>
              <a:rPr lang="en" dirty="0"/>
              <a:t>1942: Hosted CBS radio show “Supper Club”</a:t>
            </a:r>
          </a:p>
          <a:p>
            <a:pPr marL="457200" lvl="0" indent="-368300" rtl="0">
              <a:spcBef>
                <a:spcPts val="0"/>
              </a:spcBef>
              <a:buSzPct val="100000"/>
              <a:buChar char="-"/>
            </a:pPr>
            <a:r>
              <a:rPr lang="en" dirty="0"/>
              <a:t>1943: Gained contract with RCA Victor Records, started his work in Hollywood</a:t>
            </a:r>
          </a:p>
          <a:p>
            <a:pPr marL="914400" lvl="1" indent="-368300" rtl="0">
              <a:spcBef>
                <a:spcPts val="0"/>
              </a:spcBef>
              <a:buSzPct val="100000"/>
              <a:buChar char="-"/>
            </a:pPr>
            <a:r>
              <a:rPr lang="en" sz="1800" dirty="0"/>
              <a:t>Appeared in the film “Something for the Boys” this same year</a:t>
            </a:r>
          </a:p>
          <a:p>
            <a:pPr marL="0" lvl="0" indent="0">
              <a:spcBef>
                <a:spcPts val="0"/>
              </a:spcBef>
              <a:buNone/>
            </a:pPr>
            <a:endParaRPr dirty="0"/>
          </a:p>
        </p:txBody>
      </p:sp>
      <p:pic>
        <p:nvPicPr>
          <p:cNvPr id="109" name="Shape 109"/>
          <p:cNvPicPr preferRelativeResize="0"/>
          <p:nvPr/>
        </p:nvPicPr>
        <p:blipFill>
          <a:blip r:embed="rId3">
            <a:alphaModFix/>
          </a:blip>
          <a:stretch>
            <a:fillRect/>
          </a:stretch>
        </p:blipFill>
        <p:spPr>
          <a:xfrm>
            <a:off x="6279300" y="1017799"/>
            <a:ext cx="2547799" cy="2604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Musical Style</a:t>
            </a:r>
          </a:p>
        </p:txBody>
      </p:sp>
      <p:sp>
        <p:nvSpPr>
          <p:cNvPr id="115" name="Shape 115"/>
          <p:cNvSpPr txBox="1">
            <a:spLocks noGrp="1"/>
          </p:cNvSpPr>
          <p:nvPr>
            <p:ph type="body" idx="1"/>
          </p:nvPr>
        </p:nvSpPr>
        <p:spPr>
          <a:xfrm>
            <a:off x="94850" y="1229875"/>
            <a:ext cx="5976000" cy="3456000"/>
          </a:xfrm>
          <a:prstGeom prst="rect">
            <a:avLst/>
          </a:prstGeom>
        </p:spPr>
        <p:txBody>
          <a:bodyPr lIns="91425" tIns="91425" rIns="91425" bIns="91425" anchor="t" anchorCtr="0">
            <a:noAutofit/>
          </a:bodyPr>
          <a:lstStyle/>
          <a:p>
            <a:pPr lvl="0" rtl="0">
              <a:spcBef>
                <a:spcPts val="0"/>
              </a:spcBef>
              <a:buNone/>
            </a:pPr>
            <a:r>
              <a:rPr lang="en" sz="2000"/>
              <a:t>Como’s singing is known for being smooth and good-natured, such as in “Hot Diggity”. His relaxed personality was also reflected in his singing style. Como gave Bing Crosby credit as an influence for his voice and singing style. He sang over soft instrumentals and background vocal ensembles, such as in “Catch a Falling Star.” Como focused more on his sound rather than singing and performing with invigorating energy.</a:t>
            </a:r>
          </a:p>
        </p:txBody>
      </p:sp>
      <p:pic>
        <p:nvPicPr>
          <p:cNvPr id="116" name="Shape 116"/>
          <p:cNvPicPr preferRelativeResize="0"/>
          <p:nvPr/>
        </p:nvPicPr>
        <p:blipFill>
          <a:blip r:embed="rId3">
            <a:alphaModFix/>
          </a:blip>
          <a:stretch>
            <a:fillRect/>
          </a:stretch>
        </p:blipFill>
        <p:spPr>
          <a:xfrm>
            <a:off x="5937900" y="1494700"/>
            <a:ext cx="3104274" cy="2711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Acting Career</a:t>
            </a:r>
          </a:p>
        </p:txBody>
      </p:sp>
      <p:sp>
        <p:nvSpPr>
          <p:cNvPr id="122" name="Shape 122"/>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buChar char="-"/>
            </a:pPr>
            <a:r>
              <a:rPr lang="en" sz="1000"/>
              <a:t>Como starred in three films </a:t>
            </a:r>
          </a:p>
          <a:p>
            <a:pPr marL="914400" lvl="1" indent="-228600" rtl="0">
              <a:spcBef>
                <a:spcPts val="0"/>
              </a:spcBef>
              <a:buChar char="-"/>
            </a:pPr>
            <a:r>
              <a:rPr lang="en" sz="800" i="1" dirty="0"/>
              <a:t>Something for the Boys </a:t>
            </a:r>
            <a:r>
              <a:rPr lang="en" sz="800" dirty="0"/>
              <a:t>(1944)</a:t>
            </a:r>
          </a:p>
          <a:p>
            <a:pPr marL="914400" lvl="1" indent="-228600" rtl="0">
              <a:spcBef>
                <a:spcPts val="0"/>
              </a:spcBef>
              <a:buChar char="-"/>
            </a:pPr>
            <a:r>
              <a:rPr lang="en" sz="800" i="1" dirty="0"/>
              <a:t>Doll Face </a:t>
            </a:r>
            <a:r>
              <a:rPr lang="en" sz="800" dirty="0"/>
              <a:t>(1945)</a:t>
            </a:r>
          </a:p>
          <a:p>
            <a:pPr marL="914400" lvl="1" indent="-228600" rtl="0">
              <a:spcBef>
                <a:spcPts val="0"/>
              </a:spcBef>
              <a:buChar char="-"/>
            </a:pPr>
            <a:r>
              <a:rPr lang="en" sz="800" i="1" dirty="0"/>
              <a:t>If I’m Lucky </a:t>
            </a:r>
            <a:r>
              <a:rPr lang="en" sz="800" dirty="0"/>
              <a:t> (1946)</a:t>
            </a:r>
          </a:p>
          <a:p>
            <a:pPr marL="457200" lvl="0" indent="-228600" rtl="0">
              <a:spcBef>
                <a:spcPts val="0"/>
              </a:spcBef>
              <a:buChar char="-"/>
            </a:pPr>
            <a:r>
              <a:rPr lang="en" sz="1000" dirty="0"/>
              <a:t>On the topic of his movie career...</a:t>
            </a:r>
          </a:p>
          <a:p>
            <a:pPr marL="914400" lvl="1" indent="-228600" rtl="0">
              <a:spcBef>
                <a:spcPts val="0"/>
              </a:spcBef>
              <a:buChar char="-"/>
            </a:pPr>
            <a:r>
              <a:rPr lang="en" sz="800" dirty="0"/>
              <a:t>“</a:t>
            </a:r>
            <a:r>
              <a:rPr lang="en" sz="800" i="1" dirty="0"/>
              <a:t>I was wasting their time and they were wasting mine” </a:t>
            </a:r>
            <a:r>
              <a:rPr lang="en" sz="800" dirty="0"/>
              <a:t>-Perry Como</a:t>
            </a:r>
          </a:p>
          <a:p>
            <a:pPr marL="457200" lvl="0" indent="-228600" rtl="0">
              <a:spcBef>
                <a:spcPts val="0"/>
              </a:spcBef>
              <a:buChar char="-"/>
            </a:pPr>
            <a:r>
              <a:rPr lang="en" sz="1000" dirty="0"/>
              <a:t>Como’s television presence was much more successful</a:t>
            </a:r>
          </a:p>
          <a:p>
            <a:pPr marL="914400" lvl="1" indent="-228600" rtl="0">
              <a:spcBef>
                <a:spcPts val="0"/>
              </a:spcBef>
              <a:buChar char="-"/>
            </a:pPr>
            <a:r>
              <a:rPr lang="en" sz="800" i="1" dirty="0"/>
              <a:t>Supper Club</a:t>
            </a:r>
          </a:p>
          <a:p>
            <a:pPr marL="914400" lvl="1" indent="-228600" rtl="0">
              <a:spcBef>
                <a:spcPts val="0"/>
              </a:spcBef>
              <a:buChar char="-"/>
            </a:pPr>
            <a:r>
              <a:rPr lang="en" sz="800" i="1" dirty="0"/>
              <a:t>Sing to Me 1955 - 1959</a:t>
            </a:r>
          </a:p>
          <a:p>
            <a:pPr marL="914400" lvl="1" indent="-228600" rtl="0">
              <a:spcBef>
                <a:spcPts val="0"/>
              </a:spcBef>
              <a:buChar char="-"/>
            </a:pPr>
            <a:r>
              <a:rPr lang="en" sz="800" i="1" dirty="0"/>
              <a:t>The Perry Como Show (Kraft Music Hall) 1959 - 1967</a:t>
            </a:r>
          </a:p>
          <a:p>
            <a:pPr marL="914400" lvl="1" indent="-228600" rtl="0">
              <a:spcBef>
                <a:spcPts val="0"/>
              </a:spcBef>
              <a:buChar char="-"/>
            </a:pPr>
            <a:r>
              <a:rPr lang="en" sz="800" dirty="0"/>
              <a:t>Throughout his television career, Como won five Emmy Awards</a:t>
            </a:r>
          </a:p>
        </p:txBody>
      </p:sp>
      <p:pic>
        <p:nvPicPr>
          <p:cNvPr id="123" name="Shape 123"/>
          <p:cNvPicPr preferRelativeResize="0"/>
          <p:nvPr/>
        </p:nvPicPr>
        <p:blipFill rotWithShape="1">
          <a:blip r:embed="rId3">
            <a:alphaModFix/>
          </a:blip>
          <a:srcRect r="447"/>
          <a:stretch/>
        </p:blipFill>
        <p:spPr>
          <a:xfrm>
            <a:off x="4882650" y="175875"/>
            <a:ext cx="3324650" cy="2499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Como’s Life on Television</a:t>
            </a:r>
          </a:p>
        </p:txBody>
      </p:sp>
      <p:sp>
        <p:nvSpPr>
          <p:cNvPr id="129" name="Shape 129"/>
          <p:cNvSpPr txBox="1">
            <a:spLocks noGrp="1"/>
          </p:cNvSpPr>
          <p:nvPr>
            <p:ph type="body" idx="1"/>
          </p:nvPr>
        </p:nvSpPr>
        <p:spPr>
          <a:xfrm>
            <a:off x="-89925" y="945050"/>
            <a:ext cx="6805500" cy="3821700"/>
          </a:xfrm>
          <a:prstGeom prst="rect">
            <a:avLst/>
          </a:prstGeom>
        </p:spPr>
        <p:txBody>
          <a:bodyPr lIns="91425" tIns="91425" rIns="91425" bIns="91425" anchor="t" anchorCtr="0">
            <a:noAutofit/>
          </a:bodyPr>
          <a:lstStyle/>
          <a:p>
            <a:pPr marL="457200" lvl="0" indent="-228600" rtl="0">
              <a:spcBef>
                <a:spcPts val="0"/>
              </a:spcBef>
            </a:pPr>
            <a:r>
              <a:rPr lang="en" sz="1600" dirty="0"/>
              <a:t>Como’s career on television took off when NBC approached him about putting his radio show, </a:t>
            </a:r>
            <a:r>
              <a:rPr lang="en" sz="1600" i="1" dirty="0"/>
              <a:t>Chesterfield Supper Club</a:t>
            </a:r>
            <a:r>
              <a:rPr lang="en" sz="1600" dirty="0"/>
              <a:t> on television on December 24th, 1948.</a:t>
            </a:r>
          </a:p>
          <a:p>
            <a:pPr marL="914400" lvl="1" indent="-330200" rtl="0">
              <a:spcBef>
                <a:spcPts val="0"/>
              </a:spcBef>
              <a:buSzPct val="100000"/>
            </a:pPr>
            <a:r>
              <a:rPr lang="en" dirty="0"/>
              <a:t>NBC was so pleased with the results that they extended experimentally televising the show through August 1949.</a:t>
            </a:r>
          </a:p>
          <a:p>
            <a:pPr marL="914400" lvl="1" indent="-330200" rtl="0">
              <a:spcBef>
                <a:spcPts val="0"/>
              </a:spcBef>
              <a:buSzPct val="100000"/>
            </a:pPr>
            <a:r>
              <a:rPr lang="en" i="1" dirty="0"/>
              <a:t>Chesterfield Supper Club </a:t>
            </a:r>
            <a:r>
              <a:rPr lang="en" dirty="0"/>
              <a:t>became an official television program on September 8th, 1949 and aired for half an hour on Sunday nights</a:t>
            </a:r>
          </a:p>
          <a:p>
            <a:pPr marL="457200" lvl="0" indent="-228600" rtl="0">
              <a:spcBef>
                <a:spcPts val="0"/>
              </a:spcBef>
            </a:pPr>
            <a:r>
              <a:rPr lang="en" sz="1600" i="1" dirty="0"/>
              <a:t>Chesterfield Supper Club </a:t>
            </a:r>
            <a:r>
              <a:rPr lang="en" sz="1600" dirty="0"/>
              <a:t>was renamed </a:t>
            </a:r>
            <a:r>
              <a:rPr lang="en" sz="1600" i="1" dirty="0"/>
              <a:t>The Perry Como Chesterfield Show </a:t>
            </a:r>
            <a:r>
              <a:rPr lang="en" sz="1600" dirty="0"/>
              <a:t>when Perry moved to CBS in 1950</a:t>
            </a:r>
          </a:p>
          <a:p>
            <a:pPr marL="914400" lvl="1" indent="-330200" rtl="0">
              <a:spcBef>
                <a:spcPts val="0"/>
              </a:spcBef>
              <a:buSzPct val="100000"/>
            </a:pPr>
            <a:r>
              <a:rPr lang="en" dirty="0"/>
              <a:t>The program aired three times a week for 15 minutes each episode</a:t>
            </a:r>
          </a:p>
          <a:p>
            <a:pPr marL="0" lvl="0" indent="0">
              <a:spcBef>
                <a:spcPts val="0"/>
              </a:spcBef>
              <a:buNone/>
            </a:pPr>
            <a:endParaRPr sz="1600" dirty="0"/>
          </a:p>
        </p:txBody>
      </p:sp>
      <p:pic>
        <p:nvPicPr>
          <p:cNvPr id="130" name="Shape 130"/>
          <p:cNvPicPr preferRelativeResize="0"/>
          <p:nvPr/>
        </p:nvPicPr>
        <p:blipFill>
          <a:blip r:embed="rId3">
            <a:alphaModFix/>
          </a:blip>
          <a:stretch>
            <a:fillRect/>
          </a:stretch>
        </p:blipFill>
        <p:spPr>
          <a:xfrm>
            <a:off x="6607575" y="1199875"/>
            <a:ext cx="2446474" cy="15838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Como’s Life on Television (cont.)</a:t>
            </a:r>
          </a:p>
        </p:txBody>
      </p:sp>
      <p:sp>
        <p:nvSpPr>
          <p:cNvPr id="136" name="Shape 136"/>
          <p:cNvSpPr txBox="1">
            <a:spLocks noGrp="1"/>
          </p:cNvSpPr>
          <p:nvPr>
            <p:ph type="body" idx="1"/>
          </p:nvPr>
        </p:nvSpPr>
        <p:spPr>
          <a:xfrm>
            <a:off x="71850" y="1124250"/>
            <a:ext cx="6164100" cy="3582600"/>
          </a:xfrm>
          <a:prstGeom prst="rect">
            <a:avLst/>
          </a:prstGeom>
        </p:spPr>
        <p:txBody>
          <a:bodyPr lIns="91425" tIns="91425" rIns="91425" bIns="91425" anchor="t" anchorCtr="0">
            <a:noAutofit/>
          </a:bodyPr>
          <a:lstStyle/>
          <a:p>
            <a:pPr marL="457200" lvl="0" indent="-228600" rtl="0">
              <a:spcBef>
                <a:spcPts val="0"/>
              </a:spcBef>
            </a:pPr>
            <a:r>
              <a:rPr lang="en"/>
              <a:t>Como signed a 12-year contract with NBC in April of 1955 for </a:t>
            </a:r>
            <a:r>
              <a:rPr lang="en" i="1"/>
              <a:t>The Perry Como Show</a:t>
            </a:r>
            <a:r>
              <a:rPr lang="en"/>
              <a:t>, which debuted on television on September 17, 1955.</a:t>
            </a:r>
          </a:p>
          <a:p>
            <a:pPr marL="914400" lvl="1" indent="-330200" rtl="0">
              <a:spcBef>
                <a:spcPts val="0"/>
              </a:spcBef>
              <a:buSzPct val="100000"/>
            </a:pPr>
            <a:r>
              <a:rPr lang="en" sz="1600"/>
              <a:t>After airing for only two months, the show rated as number seven in the Nielsen Top Ten</a:t>
            </a:r>
          </a:p>
          <a:p>
            <a:pPr marL="457200" lvl="0" indent="-228600" rtl="0">
              <a:spcBef>
                <a:spcPts val="0"/>
              </a:spcBef>
            </a:pPr>
            <a:r>
              <a:rPr lang="en"/>
              <a:t>Como was approached by Kraft Foods company in early 1959 about becoming the new host for their television program named </a:t>
            </a:r>
            <a:r>
              <a:rPr lang="en" i="1"/>
              <a:t>Kraft Music Hall</a:t>
            </a:r>
            <a:r>
              <a:rPr lang="en"/>
              <a:t>. </a:t>
            </a:r>
          </a:p>
          <a:p>
            <a:pPr marL="914400" lvl="1" indent="-330200">
              <a:spcBef>
                <a:spcPts val="0"/>
              </a:spcBef>
              <a:buSzPct val="100000"/>
            </a:pPr>
            <a:r>
              <a:rPr lang="en" sz="1600"/>
              <a:t>Como signed a $25 million two-year contract with Kraft, which was a record-breaking deal at that time</a:t>
            </a:r>
          </a:p>
        </p:txBody>
      </p:sp>
      <p:pic>
        <p:nvPicPr>
          <p:cNvPr id="137" name="Shape 137"/>
          <p:cNvPicPr preferRelativeResize="0"/>
          <p:nvPr/>
        </p:nvPicPr>
        <p:blipFill>
          <a:blip r:embed="rId3">
            <a:alphaModFix/>
          </a:blip>
          <a:stretch>
            <a:fillRect/>
          </a:stretch>
        </p:blipFill>
        <p:spPr>
          <a:xfrm>
            <a:off x="6008175" y="1017799"/>
            <a:ext cx="3060875" cy="2458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147725"/>
            <a:ext cx="8520600" cy="607800"/>
          </a:xfrm>
          <a:prstGeom prst="rect">
            <a:avLst/>
          </a:prstGeom>
        </p:spPr>
        <p:txBody>
          <a:bodyPr lIns="91425" tIns="91425" rIns="91425" bIns="91425" anchor="t" anchorCtr="0">
            <a:noAutofit/>
          </a:bodyPr>
          <a:lstStyle/>
          <a:p>
            <a:pPr lvl="0">
              <a:spcBef>
                <a:spcPts val="0"/>
              </a:spcBef>
              <a:buNone/>
            </a:pPr>
            <a:r>
              <a:rPr lang="en"/>
              <a:t>Top Hits</a:t>
            </a:r>
          </a:p>
        </p:txBody>
      </p:sp>
      <p:sp>
        <p:nvSpPr>
          <p:cNvPr id="143" name="Shape 143"/>
          <p:cNvSpPr txBox="1">
            <a:spLocks noGrp="1"/>
          </p:cNvSpPr>
          <p:nvPr>
            <p:ph type="body" idx="1"/>
          </p:nvPr>
        </p:nvSpPr>
        <p:spPr>
          <a:xfrm>
            <a:off x="311700" y="755525"/>
            <a:ext cx="3861000" cy="3339000"/>
          </a:xfrm>
          <a:prstGeom prst="rect">
            <a:avLst/>
          </a:prstGeom>
        </p:spPr>
        <p:txBody>
          <a:bodyPr lIns="91425" tIns="91425" rIns="91425" bIns="91425" anchor="t" anchorCtr="0">
            <a:noAutofit/>
          </a:bodyPr>
          <a:lstStyle/>
          <a:p>
            <a:pPr marL="457200" lvl="0" indent="-228600" rtl="0">
              <a:spcBef>
                <a:spcPts val="0"/>
              </a:spcBef>
              <a:buChar char="-"/>
            </a:pPr>
            <a:r>
              <a:rPr lang="en" sz="900" dirty="0"/>
              <a:t>Till The End of Time</a:t>
            </a:r>
          </a:p>
          <a:p>
            <a:pPr marL="457200" lvl="0" indent="-228600" rtl="0">
              <a:spcBef>
                <a:spcPts val="0"/>
              </a:spcBef>
              <a:buChar char="-"/>
            </a:pPr>
            <a:r>
              <a:rPr lang="en" sz="900" dirty="0"/>
              <a:t>Catch a Falling Star</a:t>
            </a:r>
          </a:p>
          <a:p>
            <a:pPr marL="457200" lvl="0" indent="-228600" rtl="0">
              <a:spcBef>
                <a:spcPts val="0"/>
              </a:spcBef>
              <a:buChar char="-"/>
            </a:pPr>
            <a:r>
              <a:rPr lang="en" sz="900" dirty="0"/>
              <a:t>It’s Impossible</a:t>
            </a:r>
          </a:p>
          <a:p>
            <a:pPr marL="457200" lvl="0" indent="-228600" rtl="0">
              <a:spcBef>
                <a:spcPts val="0"/>
              </a:spcBef>
              <a:buChar char="-"/>
            </a:pPr>
            <a:r>
              <a:rPr lang="en" sz="900" dirty="0"/>
              <a:t>Magic Moments</a:t>
            </a:r>
          </a:p>
          <a:p>
            <a:pPr marL="457200" lvl="0" indent="-228600" rtl="0">
              <a:spcBef>
                <a:spcPts val="0"/>
              </a:spcBef>
              <a:buChar char="-"/>
            </a:pPr>
            <a:r>
              <a:rPr lang="en" sz="900" dirty="0"/>
              <a:t>And I Love You So</a:t>
            </a:r>
          </a:p>
          <a:p>
            <a:pPr marL="457200" lvl="0" indent="-228600" rtl="0">
              <a:spcBef>
                <a:spcPts val="0"/>
              </a:spcBef>
              <a:buChar char="-"/>
            </a:pPr>
            <a:r>
              <a:rPr lang="en" sz="900" dirty="0"/>
              <a:t>Papa Loves Mambo</a:t>
            </a:r>
          </a:p>
          <a:p>
            <a:pPr marL="457200" lvl="0" indent="-228600" rtl="0">
              <a:spcBef>
                <a:spcPts val="0"/>
              </a:spcBef>
              <a:buChar char="-"/>
            </a:pPr>
            <a:r>
              <a:rPr lang="en" sz="900" dirty="0"/>
              <a:t>For the Good Times</a:t>
            </a:r>
          </a:p>
          <a:p>
            <a:pPr marL="457200" lvl="0" indent="-228600" rtl="0">
              <a:spcBef>
                <a:spcPts val="0"/>
              </a:spcBef>
              <a:buChar char="-"/>
            </a:pPr>
            <a:r>
              <a:rPr lang="en" sz="900" dirty="0"/>
              <a:t>Hot </a:t>
            </a:r>
            <a:r>
              <a:rPr lang="en" sz="900" dirty="0" err="1"/>
              <a:t>Diggity</a:t>
            </a:r>
            <a:endParaRPr lang="en" sz="900" dirty="0"/>
          </a:p>
          <a:p>
            <a:pPr marL="457200" lvl="0" indent="-228600">
              <a:spcBef>
                <a:spcPts val="0"/>
              </a:spcBef>
              <a:buChar char="-"/>
            </a:pPr>
            <a:r>
              <a:rPr lang="en" sz="900" dirty="0"/>
              <a:t>Home for the Holidays</a:t>
            </a:r>
          </a:p>
        </p:txBody>
      </p:sp>
      <p:pic>
        <p:nvPicPr>
          <p:cNvPr id="144" name="Shape 144"/>
          <p:cNvPicPr preferRelativeResize="0"/>
          <p:nvPr/>
        </p:nvPicPr>
        <p:blipFill>
          <a:blip r:embed="rId3">
            <a:alphaModFix/>
          </a:blip>
          <a:stretch>
            <a:fillRect/>
          </a:stretch>
        </p:blipFill>
        <p:spPr>
          <a:xfrm>
            <a:off x="5019075" y="515924"/>
            <a:ext cx="3238775" cy="3400724"/>
          </a:xfrm>
          <a:prstGeom prst="rect">
            <a:avLst/>
          </a:prstGeom>
          <a:noFill/>
          <a:ln>
            <a:noFill/>
          </a:ln>
        </p:spPr>
      </p:pic>
      <p:sp>
        <p:nvSpPr>
          <p:cNvPr id="145" name="Shape 145"/>
          <p:cNvSpPr txBox="1"/>
          <p:nvPr/>
        </p:nvSpPr>
        <p:spPr>
          <a:xfrm>
            <a:off x="156975" y="3937550"/>
            <a:ext cx="6200700" cy="837300"/>
          </a:xfrm>
          <a:prstGeom prst="rect">
            <a:avLst/>
          </a:prstGeom>
          <a:noFill/>
          <a:ln>
            <a:noFill/>
          </a:ln>
        </p:spPr>
        <p:txBody>
          <a:bodyPr lIns="91425" tIns="91425" rIns="91425" bIns="91425" anchor="t" anchorCtr="0">
            <a:noAutofit/>
          </a:bodyPr>
          <a:lstStyle/>
          <a:p>
            <a:pPr lvl="0">
              <a:spcBef>
                <a:spcPts val="0"/>
              </a:spcBef>
              <a:buNone/>
            </a:pPr>
            <a:r>
              <a:rPr lang="en" sz="1600"/>
              <a:t>Como had 148 total charted hits, with 14 #1 hits. He ranked as the #5 best selling music artist of the 1950s, behind only Elvis Presley, Frank Sinatra, Nat King Cole, and Miles Davis.</a:t>
            </a: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1431</Words>
  <Application>Microsoft Macintosh PowerPoint</Application>
  <PresentationFormat>On-screen Show (16:9)</PresentationFormat>
  <Paragraphs>132</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Roboto</vt:lpstr>
      <vt:lpstr>Arial</vt:lpstr>
      <vt:lpstr>geometric</vt:lpstr>
      <vt:lpstr>Perry Como</vt:lpstr>
      <vt:lpstr>Overview</vt:lpstr>
      <vt:lpstr>Early Life</vt:lpstr>
      <vt:lpstr>Musical Beginnings</vt:lpstr>
      <vt:lpstr>Musical Style</vt:lpstr>
      <vt:lpstr>Acting Career</vt:lpstr>
      <vt:lpstr>Como’s Life on Television</vt:lpstr>
      <vt:lpstr>Como’s Life on Television (cont.)</vt:lpstr>
      <vt:lpstr>Top Hits</vt:lpstr>
      <vt:lpstr>Till the End of Time</vt:lpstr>
      <vt:lpstr>Notable Awards and Honors</vt:lpstr>
      <vt:lpstr>Artists Influenced by Como</vt:lpstr>
      <vt:lpstr>Life Outside of Entertainment</vt:lpstr>
      <vt:lpstr>Life Outside of Entertainment</vt:lpstr>
      <vt:lpstr>Life Outside of Entertainment (Personal Style)</vt:lpstr>
      <vt:lpstr>Perry Como’s Decline in Popularity</vt:lpstr>
      <vt:lpstr>Como’s Death</vt:lpstr>
      <vt:lpstr>Perry Como’s Legacy</vt:lpstr>
      <vt:lpstr>References</vt:lpstr>
      <vt:lpstr>Links for Pictures </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Perry Como</dc:title>
  <cp:lastModifiedBy>Scott D Lipscomb</cp:lastModifiedBy>
  <cp:revision>3</cp:revision>
  <dcterms:modified xsi:type="dcterms:W3CDTF">2016-06-21T22:38:19Z</dcterms:modified>
</cp:coreProperties>
</file>