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2" r:id="rId3"/>
    <p:sldId id="260" r:id="rId4"/>
    <p:sldId id="261" r:id="rId5"/>
    <p:sldId id="262" r:id="rId6"/>
    <p:sldId id="257" r:id="rId7"/>
    <p:sldId id="267" r:id="rId8"/>
    <p:sldId id="271" r:id="rId9"/>
    <p:sldId id="258" r:id="rId10"/>
    <p:sldId id="268" r:id="rId11"/>
    <p:sldId id="269" r:id="rId12"/>
    <p:sldId id="270" r:id="rId13"/>
    <p:sldId id="263" r:id="rId14"/>
    <p:sldId id="264" r:id="rId15"/>
    <p:sldId id="265" r:id="rId16"/>
    <p:sldId id="266" r:id="rId17"/>
    <p:sldId id="25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37" autoAdjust="0"/>
  </p:normalViewPr>
  <p:slideViewPr>
    <p:cSldViewPr>
      <p:cViewPr varScale="1">
        <p:scale>
          <a:sx n="71" d="100"/>
          <a:sy n="71" d="100"/>
        </p:scale>
        <p:origin x="-4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A1C9B14-2046-4A9F-AE97-06B9DD96A796}" type="datetimeFigureOut">
              <a:rPr lang="en-US" smtClean="0"/>
              <a:pPr/>
              <a:t>5/31/2011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7CEBFDCC-8896-4A13-BE72-5FAD00C970A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1C9B14-2046-4A9F-AE97-06B9DD96A796}" type="datetimeFigureOut">
              <a:rPr lang="en-US" smtClean="0"/>
              <a:pPr/>
              <a:t>5/31/2011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EBFDCC-8896-4A13-BE72-5FAD00C970A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1C9B14-2046-4A9F-AE97-06B9DD96A796}" type="datetimeFigureOut">
              <a:rPr lang="en-US" smtClean="0"/>
              <a:pPr/>
              <a:t>5/31/2011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EBFDCC-8896-4A13-BE72-5FAD00C970A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A1C9B14-2046-4A9F-AE97-06B9DD96A796}" type="datetimeFigureOut">
              <a:rPr lang="en-US" smtClean="0"/>
              <a:pPr/>
              <a:t>5/31/2011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7CEBFDCC-8896-4A13-BE72-5FAD00C970A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A1C9B14-2046-4A9F-AE97-06B9DD96A796}" type="datetimeFigureOut">
              <a:rPr lang="en-US" smtClean="0"/>
              <a:pPr/>
              <a:t>5/31/2011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7CEBFDCC-8896-4A13-BE72-5FAD00C970A2}"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A1C9B14-2046-4A9F-AE97-06B9DD96A796}" type="datetimeFigureOut">
              <a:rPr lang="en-US" smtClean="0"/>
              <a:pPr/>
              <a:t>5/31/2011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7CEBFDCC-8896-4A13-BE72-5FAD00C970A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A1C9B14-2046-4A9F-AE97-06B9DD96A796}" type="datetimeFigureOut">
              <a:rPr lang="en-US" smtClean="0"/>
              <a:pPr/>
              <a:t>5/31/2011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7CEBFDCC-8896-4A13-BE72-5FAD00C970A2}"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A1C9B14-2046-4A9F-AE97-06B9DD96A796}" type="datetimeFigureOut">
              <a:rPr lang="en-US" smtClean="0"/>
              <a:pPr/>
              <a:t>5/31/2011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EBFDCC-8896-4A13-BE72-5FAD00C970A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A1C9B14-2046-4A9F-AE97-06B9DD96A796}" type="datetimeFigureOut">
              <a:rPr lang="en-US" smtClean="0"/>
              <a:pPr/>
              <a:t>5/31/2011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EBFDCC-8896-4A13-BE72-5FAD00C970A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A1C9B14-2046-4A9F-AE97-06B9DD96A796}" type="datetimeFigureOut">
              <a:rPr lang="en-US" smtClean="0"/>
              <a:pPr/>
              <a:t>5/31/2011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EBFDCC-8896-4A13-BE72-5FAD00C970A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6A1C9B14-2046-4A9F-AE97-06B9DD96A796}" type="datetimeFigureOut">
              <a:rPr lang="en-US" smtClean="0"/>
              <a:pPr/>
              <a:t>5/31/2011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7CEBFDCC-8896-4A13-BE72-5FAD00C970A2}"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A1C9B14-2046-4A9F-AE97-06B9DD96A796}" type="datetimeFigureOut">
              <a:rPr lang="en-US" smtClean="0"/>
              <a:pPr/>
              <a:t>5/31/2011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CEBFDCC-8896-4A13-BE72-5FAD00C970A2}"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en/thumb/f/f7/Charlie_Patton_studio_portrait.jpg/220px-Charlie_Patton_studio_portrait.jpg"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12bar.de/gif/son_house.jpg"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jamieumbc.files.wordpress.com/2009/12/2_great_depression.jpg"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graphicshunt.com/"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meriblues.com/2011/02/25/robert-johnson-king-of-the-delta-blues-singers/" TargetMode="External"/><Relationship Id="rId2" Type="http://schemas.openxmlformats.org/officeDocument/2006/relationships/hyperlink" Target="http://www.amazon.com/Robert-Johnson-Complete-Recordings/dp/B000002757/ref=sr_1_2?ie=UTF8&amp;qid=1306643143&amp;sr=1-2" TargetMode="External"/><Relationship Id="rId1" Type="http://schemas.openxmlformats.org/officeDocument/2006/relationships/slideLayout" Target="../slideLayouts/slideLayout2.xml"/><Relationship Id="rId5" Type="http://schemas.openxmlformats.org/officeDocument/2006/relationships/hyperlink" Target="http://www.sparkyandrhonda.com/johnson.html" TargetMode="External"/><Relationship Id="rId4" Type="http://schemas.openxmlformats.org/officeDocument/2006/relationships/hyperlink" Target="http://www.nps.gov/history/delta/blues/index.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458200" cy="1222375"/>
          </a:xfrm>
        </p:spPr>
        <p:txBody>
          <a:bodyPr/>
          <a:lstStyle/>
          <a:p>
            <a:pPr algn="ctr"/>
            <a:r>
              <a:rPr lang="en-US" dirty="0" smtClean="0"/>
              <a:t>Robert Johnson</a:t>
            </a:r>
            <a:endParaRPr lang="en-US" dirty="0"/>
          </a:p>
        </p:txBody>
      </p:sp>
      <p:pic>
        <p:nvPicPr>
          <p:cNvPr id="4" name="Picture 3" descr="4725897.gif"/>
          <p:cNvPicPr>
            <a:picLocks noChangeAspect="1"/>
          </p:cNvPicPr>
          <p:nvPr/>
        </p:nvPicPr>
        <p:blipFill>
          <a:blip r:embed="rId2" cstate="print"/>
          <a:stretch>
            <a:fillRect/>
          </a:stretch>
        </p:blipFill>
        <p:spPr>
          <a:xfrm>
            <a:off x="2286000" y="762000"/>
            <a:ext cx="4721814" cy="4448175"/>
          </a:xfrm>
          <a:prstGeom prst="rect">
            <a:avLst/>
          </a:prstGeom>
        </p:spPr>
      </p:pic>
      <p:sp>
        <p:nvSpPr>
          <p:cNvPr id="5" name="TextBox 4"/>
          <p:cNvSpPr txBox="1"/>
          <p:nvPr/>
        </p:nvSpPr>
        <p:spPr>
          <a:xfrm>
            <a:off x="1219200" y="5562600"/>
            <a:ext cx="6705600" cy="646331"/>
          </a:xfrm>
          <a:prstGeom prst="rect">
            <a:avLst/>
          </a:prstGeom>
          <a:noFill/>
        </p:spPr>
        <p:txBody>
          <a:bodyPr wrap="square" rtlCol="0">
            <a:spAutoFit/>
          </a:bodyPr>
          <a:lstStyle/>
          <a:p>
            <a:pPr algn="ctr"/>
            <a:r>
              <a:rPr lang="en-US" dirty="0" smtClean="0">
                <a:solidFill>
                  <a:schemeClr val="tx1">
                    <a:lumMod val="60000"/>
                    <a:lumOff val="40000"/>
                  </a:schemeClr>
                </a:solidFill>
              </a:rPr>
              <a:t>Group #2</a:t>
            </a:r>
          </a:p>
          <a:p>
            <a:pPr algn="ctr"/>
            <a:r>
              <a:rPr lang="en-US" dirty="0" err="1" smtClean="0">
                <a:solidFill>
                  <a:schemeClr val="tx1">
                    <a:lumMod val="60000"/>
                    <a:lumOff val="40000"/>
                  </a:schemeClr>
                </a:solidFill>
              </a:rPr>
              <a:t>Jovanny</a:t>
            </a:r>
            <a:r>
              <a:rPr lang="en-US" dirty="0" smtClean="0">
                <a:solidFill>
                  <a:schemeClr val="tx1">
                    <a:lumMod val="60000"/>
                    <a:lumOff val="40000"/>
                  </a:schemeClr>
                </a:solidFill>
              </a:rPr>
              <a:t> Velez, </a:t>
            </a:r>
            <a:r>
              <a:rPr lang="en-US" dirty="0" err="1" smtClean="0">
                <a:solidFill>
                  <a:schemeClr val="tx1">
                    <a:lumMod val="60000"/>
                    <a:lumOff val="40000"/>
                  </a:schemeClr>
                </a:solidFill>
              </a:rPr>
              <a:t>Aaliyah</a:t>
            </a:r>
            <a:r>
              <a:rPr lang="en-US" dirty="0" smtClean="0">
                <a:solidFill>
                  <a:schemeClr val="tx1">
                    <a:lumMod val="60000"/>
                    <a:lumOff val="40000"/>
                  </a:schemeClr>
                </a:solidFill>
              </a:rPr>
              <a:t> Hodge, Katherine </a:t>
            </a:r>
            <a:r>
              <a:rPr lang="en-US" dirty="0" err="1" smtClean="0">
                <a:solidFill>
                  <a:schemeClr val="tx1">
                    <a:lumMod val="60000"/>
                    <a:lumOff val="40000"/>
                  </a:schemeClr>
                </a:solidFill>
              </a:rPr>
              <a:t>Kral</a:t>
            </a:r>
            <a:r>
              <a:rPr lang="en-US" dirty="0" smtClean="0">
                <a:solidFill>
                  <a:schemeClr val="tx1">
                    <a:lumMod val="60000"/>
                    <a:lumOff val="40000"/>
                  </a:schemeClr>
                </a:solidFill>
              </a:rPr>
              <a:t>, Jens Frederickson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Influences on Robert Johnson</a:t>
            </a:r>
            <a:endParaRPr lang="en-US" dirty="0"/>
          </a:p>
        </p:txBody>
      </p:sp>
      <p:sp>
        <p:nvSpPr>
          <p:cNvPr id="3" name="Content Placeholder 2"/>
          <p:cNvSpPr>
            <a:spLocks noGrp="1"/>
          </p:cNvSpPr>
          <p:nvPr>
            <p:ph sz="half" idx="1"/>
          </p:nvPr>
        </p:nvSpPr>
        <p:spPr/>
        <p:txBody>
          <a:bodyPr>
            <a:normAutofit lnSpcReduction="10000"/>
          </a:bodyPr>
          <a:lstStyle/>
          <a:p>
            <a:r>
              <a:rPr lang="en-US" sz="2000" dirty="0" smtClean="0"/>
              <a:t>Charlie Patton: “Clowned” during his performances and “slapped” the strings on his guitar </a:t>
            </a:r>
          </a:p>
          <a:p>
            <a:r>
              <a:rPr lang="en-US" sz="2000" dirty="0" smtClean="0"/>
              <a:t>There were similar tunes and techniques used in the songs “Tom </a:t>
            </a:r>
            <a:r>
              <a:rPr lang="en-US" sz="2000" dirty="0" err="1" smtClean="0"/>
              <a:t>Rushen</a:t>
            </a:r>
            <a:r>
              <a:rPr lang="en-US" sz="2000" dirty="0" smtClean="0"/>
              <a:t> Blues” by Charlie Patton and “From Four Till Late” by Robert Johnson.</a:t>
            </a:r>
          </a:p>
          <a:p>
            <a:r>
              <a:rPr lang="en-US" sz="2000" dirty="0" smtClean="0"/>
              <a:t>Patton befriended Eddie “Son” House, whom also </a:t>
            </a:r>
            <a:r>
              <a:rPr lang="en-US" sz="2000" smtClean="0"/>
              <a:t>had an impact </a:t>
            </a:r>
            <a:r>
              <a:rPr lang="en-US" sz="2000" dirty="0" smtClean="0"/>
              <a:t>on Johnson’s musical 	  development.</a:t>
            </a:r>
            <a:endParaRPr lang="en-US" dirty="0" smtClean="0"/>
          </a:p>
          <a:p>
            <a:r>
              <a:rPr lang="en-US" sz="2000" dirty="0" smtClean="0"/>
              <a:t>Johnson also imitated local guitarist Ike </a:t>
            </a:r>
            <a:r>
              <a:rPr lang="en-US" sz="2000" dirty="0" err="1" smtClean="0"/>
              <a:t>Zinnerman</a:t>
            </a:r>
            <a:r>
              <a:rPr lang="en-US" sz="2000" dirty="0" smtClean="0"/>
              <a:t>.</a:t>
            </a:r>
          </a:p>
          <a:p>
            <a:endParaRPr lang="en-US" dirty="0" smtClean="0"/>
          </a:p>
          <a:p>
            <a:endParaRPr lang="en-US" dirty="0" smtClean="0"/>
          </a:p>
        </p:txBody>
      </p:sp>
      <p:pic>
        <p:nvPicPr>
          <p:cNvPr id="1026" name="Picture 2"/>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181600" y="1752600"/>
            <a:ext cx="3352800" cy="415597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4953000" y="6230034"/>
            <a:ext cx="4191000" cy="646331"/>
          </a:xfrm>
          <a:prstGeom prst="rect">
            <a:avLst/>
          </a:prstGeom>
          <a:noFill/>
        </p:spPr>
        <p:txBody>
          <a:bodyPr wrap="square" rtlCol="0">
            <a:spAutoFit/>
          </a:bodyPr>
          <a:lstStyle/>
          <a:p>
            <a:r>
              <a:rPr lang="en-US" sz="1200" dirty="0">
                <a:hlinkClick r:id="rId3"/>
              </a:rPr>
              <a:t>http://upload.wikimedia.org/wikipedia/en/thumb/f/f7/Charlie_Patton_studio_portrait.jpg/220px-Charlie_Patton_studio_portrait.jpg</a:t>
            </a:r>
            <a:endParaRPr lang="en-US" sz="1200" dirty="0"/>
          </a:p>
        </p:txBody>
      </p:sp>
    </p:spTree>
    <p:extLst>
      <p:ext uri="{BB962C8B-B14F-4D97-AF65-F5344CB8AC3E}">
        <p14:creationId xmlns:mc="http://schemas.openxmlformats.org/markup-compatibility/2006" xmlns:mv="urn:schemas-microsoft-com:mac:vml" xmlns:p14="http://schemas.microsoft.com/office/powerpoint/2010/main" xmlns="" val="462755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Influences on Robert Johnson</a:t>
            </a:r>
          </a:p>
        </p:txBody>
      </p:sp>
      <p:sp>
        <p:nvSpPr>
          <p:cNvPr id="3" name="Content Placeholder 2"/>
          <p:cNvSpPr>
            <a:spLocks noGrp="1"/>
          </p:cNvSpPr>
          <p:nvPr>
            <p:ph sz="half" idx="1"/>
          </p:nvPr>
        </p:nvSpPr>
        <p:spPr>
          <a:xfrm>
            <a:off x="304800" y="1600200"/>
            <a:ext cx="5334000" cy="4724400"/>
          </a:xfrm>
        </p:spPr>
        <p:txBody>
          <a:bodyPr>
            <a:normAutofit/>
          </a:bodyPr>
          <a:lstStyle/>
          <a:p>
            <a:r>
              <a:rPr lang="en-US" sz="2000" dirty="0"/>
              <a:t>Robert Johnson grew  up around </a:t>
            </a:r>
            <a:r>
              <a:rPr lang="en-US" sz="2000" dirty="0" smtClean="0"/>
              <a:t>Eddie “Son</a:t>
            </a:r>
            <a:r>
              <a:rPr lang="en-US" sz="2000" dirty="0"/>
              <a:t>” House and Willie </a:t>
            </a:r>
            <a:r>
              <a:rPr lang="en-US" sz="2000" dirty="0" smtClean="0"/>
              <a:t>Brown, </a:t>
            </a:r>
            <a:r>
              <a:rPr lang="en-US" sz="2000" dirty="0"/>
              <a:t>who </a:t>
            </a:r>
            <a:r>
              <a:rPr lang="en-US" sz="2000" dirty="0" smtClean="0"/>
              <a:t>also had </a:t>
            </a:r>
            <a:r>
              <a:rPr lang="en-US" sz="2000" dirty="0"/>
              <a:t>a great influence on </a:t>
            </a:r>
            <a:r>
              <a:rPr lang="en-US" sz="2000" dirty="0" smtClean="0"/>
              <a:t>him.</a:t>
            </a:r>
          </a:p>
          <a:p>
            <a:endParaRPr lang="en-US" sz="2000" dirty="0" smtClean="0"/>
          </a:p>
          <a:p>
            <a:r>
              <a:rPr lang="en-US" sz="2000" dirty="0" smtClean="0"/>
              <a:t>Eddie knew Johnson since he was a child and was able to see Johnson’s skills on the guitar improve.</a:t>
            </a:r>
          </a:p>
          <a:p>
            <a:endParaRPr lang="en-US" sz="2000" dirty="0" smtClean="0"/>
          </a:p>
          <a:p>
            <a:r>
              <a:rPr lang="en-US" sz="2000" dirty="0" smtClean="0"/>
              <a:t>Johnson would listen in on Eddie, Brown, and Lonnie Pitchford when they played near him.</a:t>
            </a:r>
          </a:p>
          <a:p>
            <a:endParaRPr lang="en-US" sz="2000" dirty="0" smtClean="0"/>
          </a:p>
          <a:p>
            <a:r>
              <a:rPr lang="en-US" sz="2000" dirty="0" smtClean="0"/>
              <a:t>Later, when Eddie moved to Robbinsville, he spent more time with Johnson.</a:t>
            </a:r>
          </a:p>
          <a:p>
            <a:endParaRPr lang="en-US" sz="2000" dirty="0" smtClean="0"/>
          </a:p>
        </p:txBody>
      </p:sp>
      <p:sp>
        <p:nvSpPr>
          <p:cNvPr id="4" name="Content Placeholder 3"/>
          <p:cNvSpPr>
            <a:spLocks noGrp="1"/>
          </p:cNvSpPr>
          <p:nvPr>
            <p:ph sz="half" idx="2"/>
          </p:nvPr>
        </p:nvSpPr>
        <p:spPr>
          <a:xfrm>
            <a:off x="5715000" y="1600200"/>
            <a:ext cx="3276600" cy="2438400"/>
          </a:xfrm>
        </p:spPr>
        <p:txBody>
          <a:bodyPr>
            <a:normAutofit/>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715000" y="1600200"/>
            <a:ext cx="3251200" cy="24384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892800" y="4086616"/>
            <a:ext cx="3251200" cy="261610"/>
          </a:xfrm>
          <a:prstGeom prst="rect">
            <a:avLst/>
          </a:prstGeom>
          <a:noFill/>
        </p:spPr>
        <p:txBody>
          <a:bodyPr wrap="square" rtlCol="0">
            <a:spAutoFit/>
          </a:bodyPr>
          <a:lstStyle/>
          <a:p>
            <a:r>
              <a:rPr lang="en-US" sz="1050" dirty="0">
                <a:hlinkClick r:id="rId3"/>
              </a:rPr>
              <a:t>http://www.12bar.de/gif/son_house.jpg</a:t>
            </a:r>
            <a:endParaRPr lang="en-US" sz="1050" dirty="0"/>
          </a:p>
        </p:txBody>
      </p:sp>
    </p:spTree>
    <p:extLst>
      <p:ext uri="{BB962C8B-B14F-4D97-AF65-F5344CB8AC3E}">
        <p14:creationId xmlns:mc="http://schemas.openxmlformats.org/markup-compatibility/2006" xmlns:mv="urn:schemas-microsoft-com:mac:vml" xmlns:p14="http://schemas.microsoft.com/office/powerpoint/2010/main" xmlns="" val="3273742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Influences </a:t>
            </a:r>
            <a:r>
              <a:rPr lang="en-US" dirty="0"/>
              <a:t>on Robert Johnson</a:t>
            </a:r>
          </a:p>
        </p:txBody>
      </p:sp>
      <p:sp>
        <p:nvSpPr>
          <p:cNvPr id="3" name="Content Placeholder 2"/>
          <p:cNvSpPr>
            <a:spLocks noGrp="1"/>
          </p:cNvSpPr>
          <p:nvPr>
            <p:ph sz="half" idx="1"/>
          </p:nvPr>
        </p:nvSpPr>
        <p:spPr>
          <a:xfrm>
            <a:off x="304800" y="1600200"/>
            <a:ext cx="8153400" cy="4724400"/>
          </a:xfrm>
        </p:spPr>
        <p:txBody>
          <a:bodyPr>
            <a:normAutofit/>
          </a:bodyPr>
          <a:lstStyle/>
          <a:p>
            <a:r>
              <a:rPr lang="en-US" sz="2000" dirty="0" smtClean="0"/>
              <a:t>Johnson wrote romanticized songs about his view on street corners, </a:t>
            </a:r>
            <a:r>
              <a:rPr lang="en-US" sz="2000" dirty="0" err="1" smtClean="0"/>
              <a:t>jook</a:t>
            </a:r>
            <a:r>
              <a:rPr lang="en-US" sz="2000" dirty="0" smtClean="0"/>
              <a:t> joints, and his loneliness.</a:t>
            </a:r>
          </a:p>
          <a:p>
            <a:r>
              <a:rPr lang="en-US" sz="2000" dirty="0" smtClean="0"/>
              <a:t>He was greatly affected by the Great Depression, as was any African American in the South and most people in the United States.</a:t>
            </a:r>
          </a:p>
          <a:p>
            <a:r>
              <a:rPr lang="en-US" sz="2000" dirty="0" smtClean="0"/>
              <a:t>The Great Depression made Johnson feel extremely lonely, contributed to him having terrors, and encouraged an unhealthy lifestyle.</a:t>
            </a:r>
          </a:p>
          <a:p>
            <a:r>
              <a:rPr lang="en-US" sz="2000" dirty="0" smtClean="0"/>
              <a:t>With these hardships, Johnson was able to create music that was relevant to everyone during the Great Depression.</a:t>
            </a:r>
            <a:endParaRPr lang="en-US" sz="2000" dirty="0"/>
          </a:p>
        </p:txBody>
      </p:sp>
      <p:pic>
        <p:nvPicPr>
          <p:cNvPr id="3074" name="Picture 2"/>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352800" y="4903081"/>
            <a:ext cx="2614627" cy="1954919"/>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165937" y="6372255"/>
            <a:ext cx="2819400" cy="400110"/>
          </a:xfrm>
          <a:prstGeom prst="rect">
            <a:avLst/>
          </a:prstGeom>
          <a:noFill/>
        </p:spPr>
        <p:txBody>
          <a:bodyPr wrap="square" rtlCol="0">
            <a:spAutoFit/>
          </a:bodyPr>
          <a:lstStyle/>
          <a:p>
            <a:r>
              <a:rPr lang="en-US" sz="1000" dirty="0">
                <a:hlinkClick r:id="rId3"/>
              </a:rPr>
              <a:t>http://jamieumbc.files.wordpress.com/2009/12/2_great_depression.jpg</a:t>
            </a:r>
            <a:endParaRPr lang="en-US" sz="1000" dirty="0"/>
          </a:p>
        </p:txBody>
      </p:sp>
    </p:spTree>
    <p:extLst>
      <p:ext uri="{BB962C8B-B14F-4D97-AF65-F5344CB8AC3E}">
        <p14:creationId xmlns:mc="http://schemas.openxmlformats.org/markup-compatibility/2006" xmlns:mv="urn:schemas-microsoft-com:mac:vml" xmlns:p14="http://schemas.microsoft.com/office/powerpoint/2010/main" xmlns="" val="2913959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Artist Influenced by Robert Johnson</a:t>
            </a:r>
            <a:endParaRPr lang="en-US" dirty="0"/>
          </a:p>
        </p:txBody>
      </p:sp>
      <p:sp>
        <p:nvSpPr>
          <p:cNvPr id="5" name="Content Placeholder 4"/>
          <p:cNvSpPr>
            <a:spLocks noGrp="1"/>
          </p:cNvSpPr>
          <p:nvPr>
            <p:ph idx="1"/>
          </p:nvPr>
        </p:nvSpPr>
        <p:spPr/>
        <p:txBody>
          <a:bodyPr>
            <a:normAutofit/>
          </a:bodyPr>
          <a:lstStyle/>
          <a:p>
            <a:r>
              <a:rPr lang="en-US" sz="2800" dirty="0" smtClean="0"/>
              <a:t>Inevitably, artists that incorporate blues into their Rock and Roll have been influenced by Johnson. </a:t>
            </a:r>
          </a:p>
          <a:p>
            <a:r>
              <a:rPr lang="en-US" sz="2400" dirty="0" smtClean="0"/>
              <a:t>Popular artists include Led Zeppelin, The Rolling Stones, Eric Clapton, Muddy Waters, B.B. King, Bob Dylan, Bonnie </a:t>
            </a:r>
            <a:r>
              <a:rPr lang="en-US" sz="2400" dirty="0" err="1" smtClean="0"/>
              <a:t>Raitt</a:t>
            </a:r>
            <a:r>
              <a:rPr lang="en-US" sz="2400" dirty="0" smtClean="0"/>
              <a:t>, Red Hot Chili Peppers, </a:t>
            </a:r>
            <a:r>
              <a:rPr lang="en-US" sz="2400" dirty="0" err="1" smtClean="0"/>
              <a:t>Jimi</a:t>
            </a:r>
            <a:r>
              <a:rPr lang="en-US" sz="2400" dirty="0" smtClean="0"/>
              <a:t> Hendrix, Fleetwood Mac, </a:t>
            </a:r>
            <a:r>
              <a:rPr lang="en-US" sz="2400" dirty="0" err="1" smtClean="0"/>
              <a:t>Howlin</a:t>
            </a:r>
            <a:r>
              <a:rPr lang="en-US" sz="2400" dirty="0" smtClean="0"/>
              <a:t>’ Wolf, T-Bone Walker, Willie Dixon, Buddy Guy, Jimmy Reed, and Eddie Taylor</a:t>
            </a:r>
          </a:p>
        </p:txBody>
      </p:sp>
      <p:pic>
        <p:nvPicPr>
          <p:cNvPr id="5122" name="Picture 2" descr="Bonnie Raitt "/>
          <p:cNvPicPr>
            <a:picLocks noChangeAspect="1" noChangeArrowheads="1"/>
          </p:cNvPicPr>
          <p:nvPr/>
        </p:nvPicPr>
        <p:blipFill>
          <a:blip r:embed="rId2" cstate="print"/>
          <a:srcRect/>
          <a:stretch>
            <a:fillRect/>
          </a:stretch>
        </p:blipFill>
        <p:spPr bwMode="auto">
          <a:xfrm>
            <a:off x="914400" y="4648200"/>
            <a:ext cx="1600200" cy="1951463"/>
          </a:xfrm>
          <a:prstGeom prst="rect">
            <a:avLst/>
          </a:prstGeom>
          <a:noFill/>
        </p:spPr>
      </p:pic>
      <p:sp>
        <p:nvSpPr>
          <p:cNvPr id="6" name="Rectangle 5"/>
          <p:cNvSpPr/>
          <p:nvPr/>
        </p:nvSpPr>
        <p:spPr>
          <a:xfrm>
            <a:off x="0" y="6611779"/>
            <a:ext cx="1803699" cy="246221"/>
          </a:xfrm>
          <a:prstGeom prst="rect">
            <a:avLst/>
          </a:prstGeom>
        </p:spPr>
        <p:txBody>
          <a:bodyPr wrap="none">
            <a:spAutoFit/>
          </a:bodyPr>
          <a:lstStyle/>
          <a:p>
            <a:r>
              <a:rPr lang="en-US" sz="1000" dirty="0" smtClean="0">
                <a:hlinkClick r:id="rId3"/>
              </a:rPr>
              <a:t>http://www.graphicshunt.com</a:t>
            </a:r>
            <a:endParaRPr lang="en-US" sz="1000" dirty="0"/>
          </a:p>
        </p:txBody>
      </p:sp>
      <p:pic>
        <p:nvPicPr>
          <p:cNvPr id="5124" name="Picture 4" descr="http://altamontapparel.com/images/contributors/jimi-hendrix.jpg"/>
          <p:cNvPicPr>
            <a:picLocks noChangeAspect="1" noChangeArrowheads="1"/>
          </p:cNvPicPr>
          <p:nvPr/>
        </p:nvPicPr>
        <p:blipFill>
          <a:blip r:embed="rId4" cstate="print"/>
          <a:srcRect/>
          <a:stretch>
            <a:fillRect/>
          </a:stretch>
        </p:blipFill>
        <p:spPr bwMode="auto">
          <a:xfrm>
            <a:off x="3276600" y="4724400"/>
            <a:ext cx="1828800" cy="1979676"/>
          </a:xfrm>
          <a:prstGeom prst="rect">
            <a:avLst/>
          </a:prstGeom>
          <a:noFill/>
        </p:spPr>
      </p:pic>
      <p:sp>
        <p:nvSpPr>
          <p:cNvPr id="7" name="Rectangle 6"/>
          <p:cNvSpPr/>
          <p:nvPr/>
        </p:nvSpPr>
        <p:spPr>
          <a:xfrm>
            <a:off x="5105400" y="6611779"/>
            <a:ext cx="1342034" cy="246221"/>
          </a:xfrm>
          <a:prstGeom prst="rect">
            <a:avLst/>
          </a:prstGeom>
        </p:spPr>
        <p:txBody>
          <a:bodyPr wrap="none">
            <a:spAutoFit/>
          </a:bodyPr>
          <a:lstStyle/>
          <a:p>
            <a:r>
              <a:rPr lang="en-US" sz="1000" dirty="0" smtClean="0"/>
              <a:t>altamontapparel.com</a:t>
            </a:r>
            <a:endParaRPr lang="en-US" sz="1000" dirty="0"/>
          </a:p>
        </p:txBody>
      </p:sp>
      <p:pic>
        <p:nvPicPr>
          <p:cNvPr id="5126" name="Picture 6" descr="http://www.bobcorritore.com/images/Howlin%27_Wolf_Chess_publicity.jpg"/>
          <p:cNvPicPr>
            <a:picLocks noChangeAspect="1" noChangeArrowheads="1"/>
          </p:cNvPicPr>
          <p:nvPr/>
        </p:nvPicPr>
        <p:blipFill>
          <a:blip r:embed="rId5" cstate="print"/>
          <a:srcRect/>
          <a:stretch>
            <a:fillRect/>
          </a:stretch>
        </p:blipFill>
        <p:spPr bwMode="auto">
          <a:xfrm>
            <a:off x="6172200" y="4648200"/>
            <a:ext cx="1981200" cy="1981201"/>
          </a:xfrm>
          <a:prstGeom prst="rect">
            <a:avLst/>
          </a:prstGeom>
          <a:noFill/>
        </p:spPr>
      </p:pic>
      <p:sp>
        <p:nvSpPr>
          <p:cNvPr id="9" name="Rectangle 8"/>
          <p:cNvSpPr/>
          <p:nvPr/>
        </p:nvSpPr>
        <p:spPr>
          <a:xfrm>
            <a:off x="8036004" y="6611779"/>
            <a:ext cx="1107996" cy="246221"/>
          </a:xfrm>
          <a:prstGeom prst="rect">
            <a:avLst/>
          </a:prstGeom>
        </p:spPr>
        <p:txBody>
          <a:bodyPr wrap="none">
            <a:spAutoFit/>
          </a:bodyPr>
          <a:lstStyle/>
          <a:p>
            <a:r>
              <a:rPr lang="en-US" sz="1000" dirty="0" smtClean="0"/>
              <a:t>bobcorritore.com</a:t>
            </a:r>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Influenced by Johnson Continued</a:t>
            </a:r>
            <a:endParaRPr lang="en-US" dirty="0"/>
          </a:p>
        </p:txBody>
      </p:sp>
      <p:sp>
        <p:nvSpPr>
          <p:cNvPr id="3" name="Content Placeholder 2"/>
          <p:cNvSpPr>
            <a:spLocks noGrp="1"/>
          </p:cNvSpPr>
          <p:nvPr>
            <p:ph idx="1"/>
          </p:nvPr>
        </p:nvSpPr>
        <p:spPr>
          <a:xfrm>
            <a:off x="304800" y="1554163"/>
            <a:ext cx="8686800" cy="3017838"/>
          </a:xfrm>
        </p:spPr>
        <p:txBody>
          <a:bodyPr>
            <a:normAutofit/>
          </a:bodyPr>
          <a:lstStyle/>
          <a:p>
            <a:r>
              <a:rPr lang="en-US" sz="2800" dirty="0" smtClean="0"/>
              <a:t>Eric Clapton recorded many covers.</a:t>
            </a:r>
          </a:p>
          <a:p>
            <a:r>
              <a:rPr lang="en-US" sz="2800" dirty="0" smtClean="0"/>
              <a:t>Robert Plant of Led Zeppelin uses the soulful wail that is distinctive of Johnson’s raw voice.</a:t>
            </a:r>
          </a:p>
          <a:p>
            <a:r>
              <a:rPr lang="en-US" sz="2800" dirty="0" smtClean="0"/>
              <a:t>What can be considered the blues genre (specifically Delta Blues) is partially built by Johnson. </a:t>
            </a:r>
            <a:endParaRPr lang="en-US" sz="2800" dirty="0"/>
          </a:p>
        </p:txBody>
      </p:sp>
      <p:pic>
        <p:nvPicPr>
          <p:cNvPr id="1026" name="Picture 2" descr="http://www.patrickbrayer.com/wp-content/uploads/2008/06/robert_plant.jpg"/>
          <p:cNvPicPr>
            <a:picLocks noChangeAspect="1" noChangeArrowheads="1"/>
          </p:cNvPicPr>
          <p:nvPr/>
        </p:nvPicPr>
        <p:blipFill>
          <a:blip r:embed="rId2" cstate="print"/>
          <a:srcRect/>
          <a:stretch>
            <a:fillRect/>
          </a:stretch>
        </p:blipFill>
        <p:spPr bwMode="auto">
          <a:xfrm>
            <a:off x="1828800" y="4267200"/>
            <a:ext cx="4876800" cy="2438400"/>
          </a:xfrm>
          <a:prstGeom prst="rect">
            <a:avLst/>
          </a:prstGeom>
          <a:noFill/>
        </p:spPr>
      </p:pic>
      <p:sp>
        <p:nvSpPr>
          <p:cNvPr id="6" name="Rectangle 5"/>
          <p:cNvSpPr/>
          <p:nvPr/>
        </p:nvSpPr>
        <p:spPr>
          <a:xfrm>
            <a:off x="6781800" y="6248400"/>
            <a:ext cx="1260281" cy="261610"/>
          </a:xfrm>
          <a:prstGeom prst="rect">
            <a:avLst/>
          </a:prstGeom>
        </p:spPr>
        <p:txBody>
          <a:bodyPr wrap="none">
            <a:spAutoFit/>
          </a:bodyPr>
          <a:lstStyle/>
          <a:p>
            <a:r>
              <a:rPr lang="en-US" sz="1100" dirty="0" smtClean="0"/>
              <a:t>patrickbrayer.com</a:t>
            </a:r>
            <a:endParaRPr lang="en-US" sz="1100" dirty="0"/>
          </a:p>
        </p:txBody>
      </p:sp>
      <p:sp>
        <p:nvSpPr>
          <p:cNvPr id="7" name="TextBox 6"/>
          <p:cNvSpPr txBox="1"/>
          <p:nvPr/>
        </p:nvSpPr>
        <p:spPr>
          <a:xfrm>
            <a:off x="7010400" y="4876800"/>
            <a:ext cx="1828800" cy="369332"/>
          </a:xfrm>
          <a:prstGeom prst="rect">
            <a:avLst/>
          </a:prstGeom>
          <a:noFill/>
        </p:spPr>
        <p:txBody>
          <a:bodyPr wrap="square" rtlCol="0">
            <a:spAutoFit/>
          </a:bodyPr>
          <a:lstStyle/>
          <a:p>
            <a:r>
              <a:rPr lang="en-US" dirty="0" smtClean="0"/>
              <a:t>Robert Plant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age artists influenced by Johnson</a:t>
            </a:r>
            <a:endParaRPr lang="en-US" dirty="0"/>
          </a:p>
        </p:txBody>
      </p:sp>
      <p:sp>
        <p:nvSpPr>
          <p:cNvPr id="3" name="Content Placeholder 2"/>
          <p:cNvSpPr>
            <a:spLocks noGrp="1"/>
          </p:cNvSpPr>
          <p:nvPr>
            <p:ph sz="half" idx="1"/>
          </p:nvPr>
        </p:nvSpPr>
        <p:spPr/>
        <p:txBody>
          <a:bodyPr>
            <a:normAutofit/>
          </a:bodyPr>
          <a:lstStyle/>
          <a:p>
            <a:r>
              <a:rPr lang="en-US" dirty="0" smtClean="0"/>
              <a:t>Early grunge borrowed intensity of early blues. This can easily be heard in Kurt Cobain’s voice of Nirvana.</a:t>
            </a:r>
          </a:p>
          <a:p>
            <a:r>
              <a:rPr lang="en-US" dirty="0" smtClean="0"/>
              <a:t>A subgenre called punk blues music was also influenced by Johnson.</a:t>
            </a:r>
          </a:p>
          <a:p>
            <a:pPr lvl="1"/>
            <a:r>
              <a:rPr lang="en-US" sz="2800" dirty="0" smtClean="0"/>
              <a:t>The White Stripes</a:t>
            </a:r>
            <a:endParaRPr lang="en-US" sz="2800" dirty="0"/>
          </a:p>
        </p:txBody>
      </p:sp>
      <p:pic>
        <p:nvPicPr>
          <p:cNvPr id="22530" name="Picture 2" descr="http://caroundtheworld.com/wp-content/uploads/2010/07/KurtCobain.jpg"/>
          <p:cNvPicPr>
            <a:picLocks noChangeAspect="1" noChangeArrowheads="1"/>
          </p:cNvPicPr>
          <p:nvPr/>
        </p:nvPicPr>
        <p:blipFill>
          <a:blip r:embed="rId2" cstate="print"/>
          <a:srcRect/>
          <a:stretch>
            <a:fillRect/>
          </a:stretch>
        </p:blipFill>
        <p:spPr bwMode="auto">
          <a:xfrm>
            <a:off x="4953000" y="1295400"/>
            <a:ext cx="1904999" cy="2451432"/>
          </a:xfrm>
          <a:prstGeom prst="rect">
            <a:avLst/>
          </a:prstGeom>
          <a:noFill/>
        </p:spPr>
      </p:pic>
      <p:sp>
        <p:nvSpPr>
          <p:cNvPr id="7" name="Rectangle 6"/>
          <p:cNvSpPr/>
          <p:nvPr/>
        </p:nvSpPr>
        <p:spPr>
          <a:xfrm>
            <a:off x="6854334" y="3429000"/>
            <a:ext cx="1479892" cy="261610"/>
          </a:xfrm>
          <a:prstGeom prst="rect">
            <a:avLst/>
          </a:prstGeom>
        </p:spPr>
        <p:txBody>
          <a:bodyPr wrap="none">
            <a:spAutoFit/>
          </a:bodyPr>
          <a:lstStyle/>
          <a:p>
            <a:r>
              <a:rPr lang="en-US" sz="1100" dirty="0" smtClean="0"/>
              <a:t>caroundtheworld.com</a:t>
            </a:r>
            <a:endParaRPr lang="en-US" sz="1100" dirty="0"/>
          </a:p>
        </p:txBody>
      </p:sp>
      <p:pic>
        <p:nvPicPr>
          <p:cNvPr id="22532" name="Picture 4" descr="http://www.whitestripes.gr/wp-content/uploads/2010/12/White_Stripes_Jack_and_Meg_White.jpg"/>
          <p:cNvPicPr>
            <a:picLocks noChangeAspect="1" noChangeArrowheads="1"/>
          </p:cNvPicPr>
          <p:nvPr/>
        </p:nvPicPr>
        <p:blipFill>
          <a:blip r:embed="rId3" cstate="print"/>
          <a:srcRect/>
          <a:stretch>
            <a:fillRect/>
          </a:stretch>
        </p:blipFill>
        <p:spPr bwMode="auto">
          <a:xfrm>
            <a:off x="5715000" y="4038600"/>
            <a:ext cx="3276600" cy="2457450"/>
          </a:xfrm>
          <a:prstGeom prst="rect">
            <a:avLst/>
          </a:prstGeom>
          <a:noFill/>
        </p:spPr>
      </p:pic>
      <p:sp>
        <p:nvSpPr>
          <p:cNvPr id="10" name="Rectangle 9"/>
          <p:cNvSpPr/>
          <p:nvPr/>
        </p:nvSpPr>
        <p:spPr>
          <a:xfrm>
            <a:off x="4648200" y="6324600"/>
            <a:ext cx="976549" cy="246221"/>
          </a:xfrm>
          <a:prstGeom prst="rect">
            <a:avLst/>
          </a:prstGeom>
        </p:spPr>
        <p:txBody>
          <a:bodyPr wrap="none">
            <a:spAutoFit/>
          </a:bodyPr>
          <a:lstStyle/>
          <a:p>
            <a:r>
              <a:rPr lang="en-US" sz="1000" dirty="0" smtClean="0"/>
              <a:t>whitestripes.gr</a:t>
            </a:r>
            <a:endParaRPr lang="en-US"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Influences by Johnson 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t>Some of the largest artists in the history of Rock and Roll were influenced by Johnson.</a:t>
            </a:r>
          </a:p>
          <a:p>
            <a:r>
              <a:rPr lang="en-US" dirty="0" smtClean="0"/>
              <a:t>In turn, they have influenced many artists.</a:t>
            </a:r>
          </a:p>
          <a:p>
            <a:pPr lvl="1"/>
            <a:r>
              <a:rPr lang="en-US" dirty="0" smtClean="0"/>
              <a:t>Johnson influenced Dylan, Dylan influenced The Beatles.</a:t>
            </a:r>
          </a:p>
          <a:p>
            <a:r>
              <a:rPr lang="en-US" dirty="0" smtClean="0"/>
              <a:t>Essentially, Robert Johnson is a huge influence on Rock and Roll before 1970 and continues today in current music we hear today.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304800" y="1554162"/>
            <a:ext cx="8686800" cy="4922838"/>
          </a:xfrm>
        </p:spPr>
        <p:txBody>
          <a:bodyPr>
            <a:normAutofit fontScale="70000" lnSpcReduction="20000"/>
          </a:bodyPr>
          <a:lstStyle/>
          <a:p>
            <a:r>
              <a:rPr lang="en-US" sz="2000" dirty="0" smtClean="0"/>
              <a:t>D.A.N. (2007, April 06). </a:t>
            </a:r>
            <a:r>
              <a:rPr lang="en-US" sz="2000" i="1" dirty="0" smtClean="0"/>
              <a:t>Deal with the devil: understanding Robert Johnson, his music and his impact</a:t>
            </a:r>
            <a:r>
              <a:rPr lang="en-US" sz="2000" dirty="0" smtClean="0"/>
              <a:t>. Retrieved from http://www.soulofrocknroll.com/content/articles/deal-devil-understanding-robert-johnson-his-music-and-his-impact </a:t>
            </a:r>
          </a:p>
          <a:p>
            <a:r>
              <a:rPr lang="en-US" sz="2000" i="1" dirty="0" smtClean="0"/>
              <a:t>Robert Johnson Biography</a:t>
            </a:r>
            <a:r>
              <a:rPr lang="en-US" sz="2000" dirty="0" smtClean="0"/>
              <a:t>. (</a:t>
            </a:r>
            <a:r>
              <a:rPr lang="en-US" sz="2000" dirty="0" err="1" smtClean="0"/>
              <a:t>n.d</a:t>
            </a:r>
            <a:r>
              <a:rPr lang="en-US" sz="2000" dirty="0" smtClean="0"/>
              <a:t>.). Retrieved from http://rockhall.com/inductees/robert-johnson/bio/ </a:t>
            </a:r>
          </a:p>
          <a:p>
            <a:r>
              <a:rPr lang="en-US" sz="2000" dirty="0" smtClean="0"/>
              <a:t>Sony Music Entertainment, Initials. (</a:t>
            </a:r>
            <a:r>
              <a:rPr lang="en-US" sz="2000" dirty="0" err="1" smtClean="0"/>
              <a:t>n.d</a:t>
            </a:r>
            <a:r>
              <a:rPr lang="en-US" sz="2000" dirty="0" smtClean="0"/>
              <a:t>.). </a:t>
            </a:r>
            <a:r>
              <a:rPr lang="en-US" sz="2000" i="1" dirty="0" smtClean="0"/>
              <a:t>Robert Johnson blues foundation</a:t>
            </a:r>
            <a:r>
              <a:rPr lang="en-US" sz="2000" dirty="0" smtClean="0"/>
              <a:t>. Retrieved from http://www.robertjohnsonbluesfoundation.org/biography </a:t>
            </a:r>
          </a:p>
          <a:p>
            <a:r>
              <a:rPr lang="en-US" sz="2000" i="1" dirty="0" smtClean="0"/>
              <a:t>100 greatest guitarists of all time</a:t>
            </a:r>
            <a:r>
              <a:rPr lang="en-US" sz="2000" dirty="0" smtClean="0"/>
              <a:t>. (</a:t>
            </a:r>
            <a:r>
              <a:rPr lang="en-US" sz="2000" dirty="0" err="1" smtClean="0"/>
              <a:t>n.d</a:t>
            </a:r>
            <a:r>
              <a:rPr lang="en-US" sz="2000" dirty="0" smtClean="0"/>
              <a:t>.). Retrieved from http://www.rollingstone.com/music/lists/100-greatest-guitarists-of-all-time-19691231/robert-johnson-19691231 </a:t>
            </a:r>
          </a:p>
          <a:p>
            <a:r>
              <a:rPr lang="en-US" sz="2000" dirty="0" smtClean="0"/>
              <a:t>A &amp; E Television Networks. (2011). </a:t>
            </a:r>
            <a:r>
              <a:rPr lang="en-US" sz="2000" i="1" dirty="0" smtClean="0"/>
              <a:t>Robert Johnson Biography. Retrieved from http://www.biography.com/articles/Robert-Johnson-9356324</a:t>
            </a:r>
            <a:endParaRPr lang="en-US" sz="2000" dirty="0" smtClean="0"/>
          </a:p>
          <a:p>
            <a:r>
              <a:rPr lang="en-US" sz="2000" dirty="0" err="1" smtClean="0"/>
              <a:t>Danforth</a:t>
            </a:r>
            <a:r>
              <a:rPr lang="en-US" sz="2000" dirty="0" smtClean="0"/>
              <a:t> and </a:t>
            </a:r>
            <a:r>
              <a:rPr lang="en-US" sz="2000" dirty="0" err="1" smtClean="0"/>
              <a:t>Rissetto</a:t>
            </a:r>
            <a:r>
              <a:rPr lang="en-US" sz="2000" dirty="0" smtClean="0"/>
              <a:t>, C. A. (1997, July 7). </a:t>
            </a:r>
            <a:r>
              <a:rPr lang="en-US" sz="2000" i="1" dirty="0" smtClean="0"/>
              <a:t>Robert Johnson Biography. Retrieved from http://</a:t>
            </a:r>
            <a:r>
              <a:rPr lang="en-US" sz="2000" i="1" dirty="0" err="1" smtClean="0"/>
              <a:t>xroads.virginia.edu/~music/BLUES/rjbio.html</a:t>
            </a:r>
            <a:endParaRPr lang="en-US" sz="2000" i="1" dirty="0" smtClean="0"/>
          </a:p>
          <a:p>
            <a:r>
              <a:rPr lang="en-US" sz="2000" dirty="0" err="1" smtClean="0"/>
              <a:t>Amazon.com</a:t>
            </a:r>
            <a:r>
              <a:rPr lang="en-US" sz="2000" dirty="0" smtClean="0"/>
              <a:t>. (2011). </a:t>
            </a:r>
            <a:r>
              <a:rPr lang="en-US" sz="2000" i="1" dirty="0" smtClean="0"/>
              <a:t>Robert Johnson: The Complete Recordings [box set]. Retrieved from </a:t>
            </a:r>
            <a:r>
              <a:rPr lang="en-US" sz="2000" i="1" dirty="0" smtClean="0">
                <a:hlinkClick r:id="rId2"/>
              </a:rPr>
              <a:t>http://www.amazon.com/Robert-Johnson-Complete-Recordings/dp/B000002757/ref=sr_1_2?ie=UTF8&amp;qid=1306643143&amp;sr=1-2</a:t>
            </a:r>
            <a:endParaRPr lang="en-US" sz="2000" i="1" dirty="0" smtClean="0"/>
          </a:p>
          <a:p>
            <a:r>
              <a:rPr lang="en-US" sz="2000" i="1" dirty="0" smtClean="0"/>
              <a:t>Robert Johnson, king of the delta blues singers</a:t>
            </a:r>
            <a:r>
              <a:rPr lang="en-US" sz="2000" dirty="0" smtClean="0"/>
              <a:t>. (2011, February 25). Retrieved from </a:t>
            </a:r>
            <a:r>
              <a:rPr lang="en-US" sz="2000" dirty="0" smtClean="0">
                <a:hlinkClick r:id="rId3"/>
              </a:rPr>
              <a:t>http://www.ameriblues.com/2011/02/25/robert-johnson-king-of-the-delta-blues-singers/</a:t>
            </a:r>
            <a:endParaRPr lang="en-US" sz="2000" dirty="0" smtClean="0"/>
          </a:p>
          <a:p>
            <a:r>
              <a:rPr lang="en-US" sz="2000" i="1" dirty="0" smtClean="0"/>
              <a:t>Trail of the hellhound: delta blues in the Mississippi valley</a:t>
            </a:r>
            <a:r>
              <a:rPr lang="en-US" sz="2000" dirty="0" smtClean="0"/>
              <a:t>. (2001, April 30). Retrieved from </a:t>
            </a:r>
            <a:r>
              <a:rPr lang="en-US" sz="2000" dirty="0" smtClean="0">
                <a:hlinkClick r:id="rId4"/>
              </a:rPr>
              <a:t>http://www.nps.gov/history/delta/blues/index.htm</a:t>
            </a:r>
            <a:endParaRPr lang="en-US" sz="2000" dirty="0" smtClean="0"/>
          </a:p>
          <a:p>
            <a:r>
              <a:rPr lang="en-US" sz="1700" dirty="0" smtClean="0"/>
              <a:t>Buncombe, A. (2006, July 26). </a:t>
            </a:r>
            <a:r>
              <a:rPr lang="en-US" sz="1700" i="1" dirty="0" smtClean="0"/>
              <a:t>The grandfather of </a:t>
            </a:r>
            <a:r>
              <a:rPr lang="en-US" sz="1700" i="1" dirty="0" err="1" smtClean="0"/>
              <a:t>rock'n'roll</a:t>
            </a:r>
            <a:r>
              <a:rPr lang="en-US" sz="1700" i="1" dirty="0" smtClean="0"/>
              <a:t>: the devil's instrument </a:t>
            </a:r>
            <a:r>
              <a:rPr lang="en-US" sz="1700" dirty="0" smtClean="0"/>
              <a:t>. Retrieved from http://www.independent.co.uk/news/world/americas/the-grandfather-of-rocknroll-the-devils-instrument-409317.html</a:t>
            </a:r>
            <a:endParaRPr lang="en-US" sz="2000" dirty="0" smtClean="0"/>
          </a:p>
          <a:p>
            <a:r>
              <a:rPr lang="en-US" sz="1700" dirty="0" smtClean="0"/>
              <a:t>"Robert Johnson the Father of Blues Guitar." </a:t>
            </a:r>
            <a:r>
              <a:rPr lang="en-US" sz="1700" i="1" dirty="0" smtClean="0"/>
              <a:t>Who is Robert Johnson</a:t>
            </a:r>
            <a:r>
              <a:rPr lang="en-US" sz="1700" dirty="0" smtClean="0"/>
              <a:t>. Web. 29 May 2011. &lt;http://www.squidoo.com/robertjohnson?utm_source=google&amp;utm_medium=imgres&amp;utm_campaign=framebuster&gt;. </a:t>
            </a:r>
          </a:p>
          <a:p>
            <a:r>
              <a:rPr lang="en-US" sz="1700" dirty="0" smtClean="0"/>
              <a:t>Rucker, James “Sparky”. </a:t>
            </a:r>
            <a:r>
              <a:rPr lang="en-US" sz="1700" i="1" dirty="0" smtClean="0"/>
              <a:t>Robert Johnson and the Roots of the Delta Blues</a:t>
            </a:r>
            <a:r>
              <a:rPr lang="en-US" sz="1700" dirty="0" smtClean="0"/>
              <a:t> .Retrieved May 29, 2011, from </a:t>
            </a:r>
            <a:r>
              <a:rPr lang="en-US" sz="1400" u="sng" dirty="0">
                <a:hlinkClick r:id="rId5"/>
              </a:rPr>
              <a:t>http://www.sparkyandrhonda.com/johnson.html</a:t>
            </a:r>
            <a:endParaRPr lang="en-US" sz="1700" dirty="0" smtClean="0"/>
          </a:p>
          <a:p>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Robert Johnson?</a:t>
            </a:r>
            <a:endParaRPr lang="en-US" dirty="0"/>
          </a:p>
        </p:txBody>
      </p:sp>
      <p:sp>
        <p:nvSpPr>
          <p:cNvPr id="3" name="Content Placeholder 2"/>
          <p:cNvSpPr>
            <a:spLocks noGrp="1"/>
          </p:cNvSpPr>
          <p:nvPr>
            <p:ph idx="1"/>
          </p:nvPr>
        </p:nvSpPr>
        <p:spPr/>
        <p:txBody>
          <a:bodyPr/>
          <a:lstStyle/>
          <a:p>
            <a:r>
              <a:rPr lang="en-US" dirty="0" smtClean="0"/>
              <a:t>Robert Johnson represents the classical blues artist, but he brought a unique type of playing and helped pioneer Delta Blues.</a:t>
            </a:r>
          </a:p>
          <a:p>
            <a:r>
              <a:rPr lang="en-US" dirty="0" smtClean="0"/>
              <a:t>His soulful wailing helps set him apart from other blues artists in the early days of Rock and Roll and Rhythm and Blues. </a:t>
            </a:r>
          </a:p>
          <a:p>
            <a:r>
              <a:rPr lang="en-US" dirty="0" smtClean="0"/>
              <a:t>His distinctive guitar skills made him an influential musician.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90600"/>
          </a:xfrm>
        </p:spPr>
        <p:txBody>
          <a:bodyPr>
            <a:normAutofit fontScale="90000"/>
          </a:bodyPr>
          <a:lstStyle/>
          <a:p>
            <a:pPr algn="ctr"/>
            <a:r>
              <a:rPr lang="en-US" sz="4000" dirty="0" smtClean="0"/>
              <a:t>Biography of A life too short</a:t>
            </a:r>
            <a:br>
              <a:rPr lang="en-US" sz="4000" dirty="0" smtClean="0"/>
            </a:br>
            <a:r>
              <a:rPr lang="en-US" sz="4000" dirty="0" smtClean="0"/>
              <a:t>Mr. Robert Johnson 1911-1938</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p:txBody>
          <a:bodyPr/>
          <a:lstStyle/>
          <a:p>
            <a:pPr>
              <a:buNone/>
            </a:pPr>
            <a:r>
              <a:rPr lang="en-US" sz="2000" b="1" u="sng" dirty="0" smtClean="0"/>
              <a:t>Personal Life</a:t>
            </a:r>
          </a:p>
          <a:p>
            <a:pPr>
              <a:buFont typeface="Lucida Grande"/>
              <a:buChar char="x"/>
            </a:pPr>
            <a:r>
              <a:rPr lang="en-US" sz="2000" dirty="0" smtClean="0"/>
              <a:t>Johnson’s personal life is extremely circumstantial, even his cause of death is still debated, though one circulating rumor is that he was killed by a jealous lover.</a:t>
            </a:r>
          </a:p>
          <a:p>
            <a:pPr>
              <a:buNone/>
            </a:pPr>
            <a:endParaRPr lang="en-US" sz="2000" b="1" u="sng" dirty="0" smtClean="0"/>
          </a:p>
          <a:p>
            <a:pPr>
              <a:buFont typeface="Lucida Grande"/>
              <a:buChar char="x"/>
            </a:pPr>
            <a:r>
              <a:rPr lang="en-US" sz="2000" dirty="0" smtClean="0"/>
              <a:t>Robert Johnson was born on May 8</a:t>
            </a:r>
            <a:r>
              <a:rPr lang="en-US" sz="2000" baseline="30000" dirty="0" smtClean="0"/>
              <a:t>th</a:t>
            </a:r>
            <a:r>
              <a:rPr lang="en-US" sz="2000" dirty="0" smtClean="0"/>
              <a:t>,  1911 in Hazelnut, Mississippi to his mother Julia Major </a:t>
            </a:r>
            <a:r>
              <a:rPr lang="en-US" sz="2000" dirty="0" err="1" smtClean="0"/>
              <a:t>Dodds</a:t>
            </a:r>
            <a:r>
              <a:rPr lang="en-US" sz="2000" dirty="0" smtClean="0"/>
              <a:t> and father Noah Johnson.  Johnson died on August 16th, 1938 of a suspected poisoning.</a:t>
            </a:r>
          </a:p>
          <a:p>
            <a:pPr>
              <a:buNone/>
            </a:pPr>
            <a:endParaRPr lang="en-US" sz="2000" dirty="0" smtClean="0"/>
          </a:p>
          <a:p>
            <a:pPr>
              <a:buFont typeface="Lucida Grande"/>
              <a:buChar char="x"/>
            </a:pPr>
            <a:r>
              <a:rPr lang="en-US" sz="2000" dirty="0" smtClean="0"/>
              <a:t>In 1929, Johnson married Virginia Travis, whom died in 1930 during childbirth.</a:t>
            </a:r>
          </a:p>
          <a:p>
            <a:pPr>
              <a:buFont typeface="Lucida Grande"/>
              <a:buChar char="x"/>
            </a:pPr>
            <a:endParaRPr lang="en-US" sz="2000" dirty="0" smtClean="0"/>
          </a:p>
          <a:p>
            <a:pPr>
              <a:buFont typeface="Lucida Grande"/>
              <a:buChar char="x"/>
            </a:pPr>
            <a:r>
              <a:rPr lang="en-US" sz="2000" dirty="0" smtClean="0"/>
              <a:t>In 1931, Johnson remarried to </a:t>
            </a:r>
            <a:r>
              <a:rPr lang="en-US" sz="2000" dirty="0" err="1" smtClean="0"/>
              <a:t>Calletta</a:t>
            </a:r>
            <a:r>
              <a:rPr lang="en-US" sz="2000" dirty="0" smtClean="0"/>
              <a:t> Craft.</a:t>
            </a:r>
          </a:p>
          <a:p>
            <a:pPr>
              <a:buFont typeface="Lucida Grande"/>
              <a:buChar char="x"/>
            </a:pPr>
            <a:endParaRPr lang="en-US" sz="2000" dirty="0" smtClean="0"/>
          </a:p>
          <a:p>
            <a:pPr>
              <a:buFont typeface="Lucida Grande"/>
              <a:buChar char="x"/>
            </a:pPr>
            <a:endParaRPr lang="en-US" sz="1600" dirty="0" smtClean="0"/>
          </a:p>
          <a:p>
            <a:pPr>
              <a:buNone/>
            </a:pPr>
            <a:endParaRPr lang="en-US" sz="1600" dirty="0" smtClean="0"/>
          </a:p>
          <a:p>
            <a:pPr>
              <a:buNone/>
            </a:pPr>
            <a:endParaRPr lang="en-US" sz="1600" dirty="0" smtClean="0"/>
          </a:p>
          <a:p>
            <a:pPr>
              <a:buNone/>
            </a:pPr>
            <a:endParaRPr lang="en-US" sz="1600" b="1" u="sng" dirty="0" smtClean="0"/>
          </a:p>
          <a:p>
            <a:pPr>
              <a:buNone/>
            </a:pPr>
            <a:endParaRPr lang="en-US" sz="1600" dirty="0" smtClean="0"/>
          </a:p>
          <a:p>
            <a:endParaRPr lang="en-US" sz="1600" dirty="0" smtClean="0"/>
          </a:p>
          <a:p>
            <a:endParaRPr lang="en-US" sz="1600"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524000"/>
          </a:xfrm>
        </p:spPr>
        <p:txBody>
          <a:bodyPr>
            <a:normAutofit/>
          </a:bodyPr>
          <a:lstStyle/>
          <a:p>
            <a:pPr algn="ctr"/>
            <a:r>
              <a:rPr lang="en-US" dirty="0" smtClean="0"/>
              <a:t>Biography of A life too short</a:t>
            </a:r>
            <a:br>
              <a:rPr lang="en-US" dirty="0" smtClean="0"/>
            </a:br>
            <a:r>
              <a:rPr lang="en-US" dirty="0" smtClean="0"/>
              <a:t>Mr. Robert Johnson 1911-1938</a:t>
            </a:r>
            <a:endParaRPr lang="en-US" dirty="0"/>
          </a:p>
        </p:txBody>
      </p:sp>
      <p:sp>
        <p:nvSpPr>
          <p:cNvPr id="3" name="Content Placeholder 2"/>
          <p:cNvSpPr>
            <a:spLocks noGrp="1"/>
          </p:cNvSpPr>
          <p:nvPr>
            <p:ph idx="1"/>
          </p:nvPr>
        </p:nvSpPr>
        <p:spPr>
          <a:xfrm>
            <a:off x="304800" y="1554162"/>
            <a:ext cx="8686800" cy="5303838"/>
          </a:xfrm>
        </p:spPr>
        <p:txBody>
          <a:bodyPr>
            <a:normAutofit/>
          </a:bodyPr>
          <a:lstStyle/>
          <a:p>
            <a:pPr>
              <a:buNone/>
            </a:pPr>
            <a:r>
              <a:rPr lang="en-US" sz="1800" b="1" u="sng" dirty="0" smtClean="0"/>
              <a:t>Musical Journey</a:t>
            </a:r>
          </a:p>
          <a:p>
            <a:pPr>
              <a:buFont typeface="Lucida Grande"/>
              <a:buChar char="x"/>
            </a:pPr>
            <a:r>
              <a:rPr lang="en-US" sz="1800" dirty="0" smtClean="0"/>
              <a:t>First instruments played were the Jew's harp and harmonica</a:t>
            </a:r>
          </a:p>
          <a:p>
            <a:pPr>
              <a:buNone/>
            </a:pPr>
            <a:endParaRPr lang="en-US" sz="1800" dirty="0" smtClean="0"/>
          </a:p>
          <a:p>
            <a:pPr>
              <a:buFont typeface="Lucida Grande"/>
              <a:buChar char="x"/>
            </a:pPr>
            <a:r>
              <a:rPr lang="en-US" sz="1800" dirty="0" smtClean="0"/>
              <a:t>Johnson played the now famous Gibson Acoustic L-1 guitar.</a:t>
            </a:r>
          </a:p>
          <a:p>
            <a:pPr>
              <a:buFont typeface="Lucida Grande"/>
              <a:buChar char="x"/>
            </a:pPr>
            <a:endParaRPr lang="en-US" sz="1800" dirty="0" smtClean="0"/>
          </a:p>
          <a:p>
            <a:pPr>
              <a:buFont typeface="Lucida Grande"/>
              <a:buChar char="x"/>
            </a:pPr>
            <a:r>
              <a:rPr lang="en-US" sz="1800" dirty="0" smtClean="0"/>
              <a:t>Johnson played what was known as the Delta Blues.  He was a pioneer in the Blues genre, because he is seen as one of the first to carry his own base line on his guitar, which gives the listener the feeling as though two guitars are playing.</a:t>
            </a:r>
          </a:p>
          <a:p>
            <a:pPr>
              <a:buFont typeface="Lucida Grande"/>
              <a:buChar char="x"/>
            </a:pPr>
            <a:endParaRPr lang="en-US" sz="1800" dirty="0" smtClean="0"/>
          </a:p>
          <a:p>
            <a:pPr>
              <a:buFont typeface="Lucida Grande"/>
              <a:buChar char="x"/>
            </a:pPr>
            <a:r>
              <a:rPr lang="en-US" sz="1800" dirty="0" smtClean="0"/>
              <a:t>In 1936, Johnson recorded 17 songs in San Antonio, Texas.</a:t>
            </a:r>
          </a:p>
          <a:p>
            <a:pPr>
              <a:buFont typeface="Lucida Grande"/>
              <a:buChar char="x"/>
            </a:pPr>
            <a:endParaRPr lang="en-US" sz="1800" dirty="0" smtClean="0"/>
          </a:p>
          <a:p>
            <a:pPr>
              <a:buFont typeface="Lucida Grande"/>
              <a:buChar char="x"/>
            </a:pPr>
            <a:r>
              <a:rPr lang="en-US" sz="1800" dirty="0" smtClean="0"/>
              <a:t>In 1937, Johnson returned to the studio to record another 12 songs for a lifetime total of 29 recorded tracks.</a:t>
            </a:r>
          </a:p>
          <a:p>
            <a:pPr>
              <a:buFont typeface="Lucida Grande"/>
              <a:buChar char="x"/>
            </a:pPr>
            <a:endParaRPr lang="en-US" sz="1600" dirty="0" smtClean="0"/>
          </a:p>
          <a:p>
            <a:pPr>
              <a:buFont typeface="Lucida Grande"/>
              <a:buChar char="x"/>
            </a:pPr>
            <a:endParaRPr lang="en-US" sz="1600" dirty="0" smtClean="0"/>
          </a:p>
          <a:p>
            <a:pPr>
              <a:buFont typeface="Lucida Grande"/>
              <a:buChar char="x"/>
            </a:pPr>
            <a:endParaRPr lang="en-US" sz="1600" dirty="0" smtClean="0"/>
          </a:p>
          <a:p>
            <a:pPr>
              <a:buFont typeface="Lucida Grande"/>
              <a:buChar char="x"/>
            </a:pPr>
            <a:endParaRPr lang="en-US" sz="1600" dirty="0" smtClean="0"/>
          </a:p>
          <a:p>
            <a:pPr>
              <a:buNone/>
            </a:pPr>
            <a:endParaRPr lang="en-US" sz="20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pPr>
              <a:buNone/>
            </a:pPr>
            <a:endParaRPr lang="en-US" sz="1600" dirty="0"/>
          </a:p>
        </p:txBody>
      </p:sp>
      <p:pic>
        <p:nvPicPr>
          <p:cNvPr id="5" name="Picture 4"/>
          <p:cNvPicPr>
            <a:picLocks noChangeAspect="1"/>
          </p:cNvPicPr>
          <p:nvPr/>
        </p:nvPicPr>
        <p:blipFill>
          <a:blip r:embed="rId2" cstate="print"/>
          <a:stretch>
            <a:fillRect/>
          </a:stretch>
        </p:blipFill>
        <p:spPr>
          <a:xfrm>
            <a:off x="5257800" y="5638800"/>
            <a:ext cx="1600200" cy="1066800"/>
          </a:xfrm>
          <a:prstGeom prst="rect">
            <a:avLst/>
          </a:prstGeom>
        </p:spPr>
      </p:pic>
      <p:pic>
        <p:nvPicPr>
          <p:cNvPr id="6" name="Picture 5"/>
          <p:cNvPicPr>
            <a:picLocks noChangeAspect="1"/>
          </p:cNvPicPr>
          <p:nvPr/>
        </p:nvPicPr>
        <p:blipFill>
          <a:blip r:embed="rId3" cstate="print"/>
          <a:stretch>
            <a:fillRect/>
          </a:stretch>
        </p:blipFill>
        <p:spPr>
          <a:xfrm>
            <a:off x="7315200" y="5638800"/>
            <a:ext cx="1601200" cy="1066800"/>
          </a:xfrm>
          <a:prstGeom prst="rect">
            <a:avLst/>
          </a:prstGeom>
        </p:spPr>
      </p:pic>
      <p:pic>
        <p:nvPicPr>
          <p:cNvPr id="7" name="Picture 6"/>
          <p:cNvPicPr>
            <a:picLocks noChangeAspect="1"/>
          </p:cNvPicPr>
          <p:nvPr/>
        </p:nvPicPr>
        <p:blipFill>
          <a:blip r:embed="rId4" cstate="print">
            <a:lum/>
            <a:alphaModFix/>
          </a:blip>
          <a:stretch>
            <a:fillRect/>
          </a:stretch>
        </p:blipFill>
        <p:spPr>
          <a:xfrm>
            <a:off x="6781800" y="1143000"/>
            <a:ext cx="1232140" cy="205093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Autofit/>
          </a:bodyPr>
          <a:lstStyle/>
          <a:p>
            <a:pPr algn="ctr"/>
            <a:r>
              <a:rPr lang="en-US" dirty="0" smtClean="0"/>
              <a:t>Biography of A life too short</a:t>
            </a:r>
            <a:br>
              <a:rPr lang="en-US" dirty="0" smtClean="0"/>
            </a:br>
            <a:r>
              <a:rPr lang="en-US" dirty="0" smtClean="0"/>
              <a:t>Mr. Robert Johnson 1911-1938</a:t>
            </a:r>
            <a:endParaRPr lang="en-US" dirty="0"/>
          </a:p>
        </p:txBody>
      </p:sp>
      <p:sp>
        <p:nvSpPr>
          <p:cNvPr id="3" name="Content Placeholder 2"/>
          <p:cNvSpPr>
            <a:spLocks noGrp="1"/>
          </p:cNvSpPr>
          <p:nvPr>
            <p:ph idx="1"/>
          </p:nvPr>
        </p:nvSpPr>
        <p:spPr/>
        <p:txBody>
          <a:bodyPr>
            <a:normAutofit/>
          </a:bodyPr>
          <a:lstStyle/>
          <a:p>
            <a:pPr>
              <a:buNone/>
            </a:pPr>
            <a:r>
              <a:rPr lang="en-US" sz="2000" b="1" u="sng" dirty="0" smtClean="0"/>
              <a:t>Famous In Death</a:t>
            </a:r>
          </a:p>
          <a:p>
            <a:pPr>
              <a:buFont typeface="Lucida Grande"/>
              <a:buChar char="x"/>
            </a:pPr>
            <a:r>
              <a:rPr lang="en-US" sz="1800" dirty="0" smtClean="0"/>
              <a:t>As a musician, Johnson was seemingly more popular in death than he was in life.</a:t>
            </a:r>
          </a:p>
          <a:p>
            <a:pPr>
              <a:buFont typeface="Lucida Grande"/>
              <a:buChar char="x"/>
            </a:pPr>
            <a:r>
              <a:rPr lang="en-US" sz="1800" dirty="0" smtClean="0"/>
              <a:t>In 1990, Columbia records reissued Johnson’s recordings to what they suspected would be 20,000 copies in sales.  The total sales instead reached over 1 million copies.</a:t>
            </a:r>
          </a:p>
          <a:p>
            <a:pPr>
              <a:buFont typeface="Lucida Grande"/>
              <a:buChar char="x"/>
            </a:pPr>
            <a:r>
              <a:rPr lang="en-US" sz="1800" dirty="0" smtClean="0"/>
              <a:t>Johnson was featured on a United States Postal Service stamp in 1994 which cements his short but enduring legacy as a Blues legend.</a:t>
            </a:r>
          </a:p>
          <a:p>
            <a:pPr>
              <a:buFont typeface="Lucida Grande"/>
              <a:buChar char="x"/>
            </a:pPr>
            <a:r>
              <a:rPr lang="en-US" sz="1800" dirty="0" smtClean="0"/>
              <a:t>Rolling Stone Magazine’s list of top 100 guitar players of all time has Robert Johnson listed as #5, which is a tribute to his pioneering guitar style.</a:t>
            </a:r>
          </a:p>
          <a:p>
            <a:pPr>
              <a:buFont typeface="Lucida Grande"/>
              <a:buChar char="x"/>
            </a:pPr>
            <a:endParaRPr lang="en-US" sz="1600" dirty="0" smtClean="0"/>
          </a:p>
          <a:p>
            <a:pPr>
              <a:buNone/>
            </a:pPr>
            <a:endParaRPr lang="en-US" sz="2000" b="1" u="sng" dirty="0" smtClean="0"/>
          </a:p>
          <a:p>
            <a:pPr>
              <a:buNone/>
            </a:pPr>
            <a:endParaRPr lang="en-US" sz="2000" b="1" u="sng" dirty="0" smtClean="0"/>
          </a:p>
          <a:p>
            <a:pPr>
              <a:buFont typeface="Lucida Grande"/>
              <a:buChar char="x"/>
            </a:pPr>
            <a:endParaRPr lang="en-US" sz="1600" dirty="0"/>
          </a:p>
        </p:txBody>
      </p:sp>
      <p:pic>
        <p:nvPicPr>
          <p:cNvPr id="5" name="Picture 4"/>
          <p:cNvPicPr>
            <a:picLocks noChangeAspect="1"/>
          </p:cNvPicPr>
          <p:nvPr/>
        </p:nvPicPr>
        <p:blipFill>
          <a:blip r:embed="rId2" cstate="print"/>
          <a:stretch>
            <a:fillRect/>
          </a:stretch>
        </p:blipFill>
        <p:spPr>
          <a:xfrm>
            <a:off x="609600" y="4724400"/>
            <a:ext cx="2209800" cy="1981200"/>
          </a:xfrm>
          <a:prstGeom prst="rect">
            <a:avLst/>
          </a:prstGeom>
        </p:spPr>
      </p:pic>
      <p:sp>
        <p:nvSpPr>
          <p:cNvPr id="6" name="TextBox 5"/>
          <p:cNvSpPr txBox="1"/>
          <p:nvPr/>
        </p:nvSpPr>
        <p:spPr>
          <a:xfrm>
            <a:off x="3276600" y="5791200"/>
            <a:ext cx="4986136" cy="1569660"/>
          </a:xfrm>
          <a:prstGeom prst="rect">
            <a:avLst/>
          </a:prstGeom>
          <a:noFill/>
        </p:spPr>
        <p:txBody>
          <a:bodyPr wrap="none" rtlCol="0">
            <a:spAutoFit/>
          </a:bodyPr>
          <a:lstStyle/>
          <a:p>
            <a:r>
              <a:rPr lang="en-US" dirty="0" smtClean="0">
                <a:solidFill>
                  <a:schemeClr val="bg1">
                    <a:lumMod val="60000"/>
                    <a:lumOff val="40000"/>
                  </a:schemeClr>
                </a:solidFill>
              </a:rPr>
              <a:t>Johnson’s 1990 album cover</a:t>
            </a:r>
          </a:p>
          <a:p>
            <a:pPr algn="ctr"/>
            <a:endParaRPr lang="en-US" sz="1200" dirty="0" smtClean="0">
              <a:solidFill>
                <a:schemeClr val="bg1">
                  <a:lumMod val="60000"/>
                  <a:lumOff val="40000"/>
                </a:schemeClr>
              </a:solidFill>
            </a:endParaRPr>
          </a:p>
          <a:p>
            <a:pPr algn="ctr"/>
            <a:r>
              <a:rPr lang="en-US" sz="1200" dirty="0" err="1" smtClean="0">
                <a:solidFill>
                  <a:schemeClr val="bg1">
                    <a:lumMod val="60000"/>
                    <a:lumOff val="40000"/>
                  </a:schemeClr>
                </a:solidFill>
              </a:rPr>
              <a:t>Amazon.com</a:t>
            </a:r>
            <a:r>
              <a:rPr lang="en-US" sz="1200" dirty="0" smtClean="0">
                <a:solidFill>
                  <a:schemeClr val="bg1">
                    <a:lumMod val="60000"/>
                    <a:lumOff val="40000"/>
                  </a:schemeClr>
                </a:solidFill>
              </a:rPr>
              <a:t>. (2011). Robert Johnson: The Complete Recordings [Box Set]</a:t>
            </a:r>
          </a:p>
          <a:p>
            <a:pPr algn="ctr"/>
            <a:endParaRPr lang="en-US" dirty="0" smtClean="0">
              <a:solidFill>
                <a:schemeClr val="bg1">
                  <a:lumMod val="60000"/>
                  <a:lumOff val="40000"/>
                </a:schemeClr>
              </a:solidFill>
            </a:endParaRPr>
          </a:p>
          <a:p>
            <a:pPr algn="ctr"/>
            <a:endParaRPr lang="en-US" dirty="0" smtClean="0">
              <a:solidFill>
                <a:schemeClr val="bg1">
                  <a:lumMod val="60000"/>
                  <a:lumOff val="40000"/>
                </a:schemeClr>
              </a:solidFill>
            </a:endParaRPr>
          </a:p>
          <a:p>
            <a:endParaRPr lang="en-US" dirty="0">
              <a:solidFill>
                <a:schemeClr val="bg1">
                  <a:lumMod val="60000"/>
                  <a:lumOff val="40000"/>
                </a:schemeClr>
              </a:solidFill>
            </a:endParaRPr>
          </a:p>
        </p:txBody>
      </p:sp>
      <p:sp>
        <p:nvSpPr>
          <p:cNvPr id="8" name="TextBox 7"/>
          <p:cNvSpPr txBox="1"/>
          <p:nvPr/>
        </p:nvSpPr>
        <p:spPr>
          <a:xfrm>
            <a:off x="6366636" y="6156728"/>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Makes Robert Johnson stand out</a:t>
            </a:r>
            <a:endParaRPr lang="en-US" sz="2800" dirty="0"/>
          </a:p>
        </p:txBody>
      </p:sp>
      <p:sp>
        <p:nvSpPr>
          <p:cNvPr id="3" name="Content Placeholder 2"/>
          <p:cNvSpPr>
            <a:spLocks noGrp="1"/>
          </p:cNvSpPr>
          <p:nvPr>
            <p:ph sz="half" idx="1"/>
          </p:nvPr>
        </p:nvSpPr>
        <p:spPr/>
        <p:txBody>
          <a:bodyPr>
            <a:normAutofit lnSpcReduction="10000"/>
          </a:bodyPr>
          <a:lstStyle/>
          <a:p>
            <a:r>
              <a:rPr lang="en-US" sz="2000" dirty="0" smtClean="0"/>
              <a:t>Johnson sang with raw emotion. No other musician had ever expressed themselves like this in that time period, and it was almost painful to hear as he described the “intense loneliness, terrors and tortuous lifestyle that came with being an African American in the Deep South during the Great Depression” (Sony Music Entertainment). </a:t>
            </a:r>
          </a:p>
          <a:p>
            <a:r>
              <a:rPr lang="en-US" sz="2000" dirty="0" smtClean="0"/>
              <a:t>Through his raw emotion he was able to effectively communicate with listeners decades later.</a:t>
            </a:r>
          </a:p>
          <a:p>
            <a:endParaRPr lang="en-US" sz="1600" dirty="0" smtClean="0"/>
          </a:p>
          <a:p>
            <a:pPr>
              <a:buNone/>
            </a:pPr>
            <a:endParaRPr lang="en-US" sz="1600" dirty="0" smtClean="0"/>
          </a:p>
          <a:p>
            <a:endParaRPr lang="en-US" sz="1600" dirty="0" smtClean="0"/>
          </a:p>
          <a:p>
            <a:endParaRPr lang="en-US" dirty="0"/>
          </a:p>
        </p:txBody>
      </p:sp>
      <p:pic>
        <p:nvPicPr>
          <p:cNvPr id="11266" name="Picture 2" descr="http://ny-image3.etsy.com/il_fullxfull.49759467.jpg"/>
          <p:cNvPicPr>
            <a:picLocks noChangeAspect="1" noChangeArrowheads="1"/>
          </p:cNvPicPr>
          <p:nvPr/>
        </p:nvPicPr>
        <p:blipFill>
          <a:blip r:embed="rId2" cstate="print"/>
          <a:srcRect/>
          <a:stretch>
            <a:fillRect/>
          </a:stretch>
        </p:blipFill>
        <p:spPr bwMode="auto">
          <a:xfrm>
            <a:off x="4953000" y="1447800"/>
            <a:ext cx="3603625" cy="5032996"/>
          </a:xfrm>
          <a:prstGeom prst="rect">
            <a:avLst/>
          </a:prstGeom>
          <a:noFill/>
        </p:spPr>
      </p:pic>
      <p:sp>
        <p:nvSpPr>
          <p:cNvPr id="7" name="Rectangle 6"/>
          <p:cNvSpPr/>
          <p:nvPr/>
        </p:nvSpPr>
        <p:spPr>
          <a:xfrm>
            <a:off x="8476830" y="6477000"/>
            <a:ext cx="667170" cy="246221"/>
          </a:xfrm>
          <a:prstGeom prst="rect">
            <a:avLst/>
          </a:prstGeom>
        </p:spPr>
        <p:txBody>
          <a:bodyPr wrap="none">
            <a:spAutoFit/>
          </a:bodyPr>
          <a:lstStyle/>
          <a:p>
            <a:r>
              <a:rPr lang="en-US" sz="1000" dirty="0" smtClean="0"/>
              <a:t>etsy.com</a:t>
            </a:r>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What MAKES ROBERT JOHNSON STAND OUT CONT’</a:t>
            </a:r>
            <a:endParaRPr lang="en-US" sz="2000" dirty="0"/>
          </a:p>
        </p:txBody>
      </p:sp>
      <p:sp>
        <p:nvSpPr>
          <p:cNvPr id="3" name="Content Placeholder 2"/>
          <p:cNvSpPr>
            <a:spLocks noGrp="1"/>
          </p:cNvSpPr>
          <p:nvPr>
            <p:ph idx="1"/>
          </p:nvPr>
        </p:nvSpPr>
        <p:spPr/>
        <p:txBody>
          <a:bodyPr>
            <a:normAutofit/>
          </a:bodyPr>
          <a:lstStyle/>
          <a:p>
            <a:r>
              <a:rPr lang="en-US" sz="2000" dirty="0" smtClean="0"/>
              <a:t>One aspect of his music that impressed many established artists, such as Bob Dylan and Eric Clapton, was Johnson’s ability to skillfully combine many different musical elements such as lyrics, vocals and guitar to create a masterpiece.</a:t>
            </a:r>
          </a:p>
          <a:p>
            <a:pPr>
              <a:buNone/>
            </a:pPr>
            <a:endParaRPr lang="en-US" sz="2000" dirty="0" smtClean="0"/>
          </a:p>
          <a:p>
            <a:r>
              <a:rPr lang="en-US" sz="2000" dirty="0" smtClean="0"/>
              <a:t>Another aspect that impresses listeners is the rough authentic sound that Johnson’s records have, which is attributed to the fact that the recordings were made before multi-track recording techniques were invented. </a:t>
            </a:r>
          </a:p>
        </p:txBody>
      </p:sp>
      <p:pic>
        <p:nvPicPr>
          <p:cNvPr id="1027" name="Picture 3" descr="t:\Content.IE5\POHHRXQ2\MC900185345[1].wmf"/>
          <p:cNvPicPr>
            <a:picLocks noChangeAspect="1" noChangeArrowheads="1"/>
          </p:cNvPicPr>
          <p:nvPr/>
        </p:nvPicPr>
        <p:blipFill>
          <a:blip r:embed="rId2" cstate="print"/>
          <a:srcRect/>
          <a:stretch>
            <a:fillRect/>
          </a:stretch>
        </p:blipFill>
        <p:spPr bwMode="auto">
          <a:xfrm>
            <a:off x="6172200" y="4267200"/>
            <a:ext cx="990600" cy="23887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2" descr="t:\Content.IE5\C3L2GAXX\MC900242221[1].wmf"/>
          <p:cNvPicPr>
            <a:picLocks noChangeAspect="1" noChangeArrowheads="1"/>
          </p:cNvPicPr>
          <p:nvPr/>
        </p:nvPicPr>
        <p:blipFill>
          <a:blip r:embed="rId3" cstate="print"/>
          <a:srcRect/>
          <a:stretch>
            <a:fillRect/>
          </a:stretch>
        </p:blipFill>
        <p:spPr bwMode="auto">
          <a:xfrm>
            <a:off x="1371600" y="4495800"/>
            <a:ext cx="1767535" cy="168523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Folklore about Johnson</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One rumor surrounding Johnson was that “he sold his soul to the devil in exchange for guitar playing prowess”. His claim is reinforced when Keith Richards (Rolling Stones bass guitarist) says that, “when I first heard him I was hearing two guitars, and it took me a long time to realize that he was actually doing it all by himself.” ("Robert Johnson Biography)</a:t>
            </a:r>
          </a:p>
          <a:p>
            <a:endParaRPr lang="en-US" dirty="0"/>
          </a:p>
        </p:txBody>
      </p:sp>
      <p:pic>
        <p:nvPicPr>
          <p:cNvPr id="5" name="Picture 2" descr="http://2.bp.blogspot.com/_wL-5bnm3pSM/SMey2qb2xII/AAAAAAAAAG0/JqUyxRp7KOc/s400/Robert+Johnson.jpg"/>
          <p:cNvPicPr>
            <a:picLocks noGrp="1" noChangeAspect="1" noChangeArrowheads="1"/>
          </p:cNvPicPr>
          <p:nvPr>
            <p:ph sz="half" idx="2"/>
          </p:nvPr>
        </p:nvPicPr>
        <p:blipFill>
          <a:blip r:embed="rId2" cstate="print"/>
          <a:srcRect/>
          <a:stretch>
            <a:fillRect/>
          </a:stretch>
        </p:blipFill>
        <p:spPr bwMode="auto">
          <a:xfrm>
            <a:off x="5010150" y="2057400"/>
            <a:ext cx="3619500" cy="3810000"/>
          </a:xfrm>
          <a:prstGeom prst="rect">
            <a:avLst/>
          </a:prstGeom>
          <a:noFill/>
        </p:spPr>
      </p:pic>
      <p:sp>
        <p:nvSpPr>
          <p:cNvPr id="6" name="Rectangle 5"/>
          <p:cNvSpPr/>
          <p:nvPr/>
        </p:nvSpPr>
        <p:spPr>
          <a:xfrm>
            <a:off x="6858000" y="5943600"/>
            <a:ext cx="1265090" cy="246221"/>
          </a:xfrm>
          <a:prstGeom prst="rect">
            <a:avLst/>
          </a:prstGeom>
        </p:spPr>
        <p:txBody>
          <a:bodyPr wrap="none">
            <a:spAutoFit/>
          </a:bodyPr>
          <a:lstStyle/>
          <a:p>
            <a:r>
              <a:rPr lang="en-US" sz="1000" dirty="0" smtClean="0"/>
              <a:t>dinlos.blogspot.com</a:t>
            </a:r>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What makes Robert Johnson stand out cont’</a:t>
            </a:r>
            <a:endParaRPr lang="en-US" sz="2000" dirty="0"/>
          </a:p>
        </p:txBody>
      </p:sp>
      <p:sp>
        <p:nvSpPr>
          <p:cNvPr id="3" name="Content Placeholder 2"/>
          <p:cNvSpPr>
            <a:spLocks noGrp="1"/>
          </p:cNvSpPr>
          <p:nvPr>
            <p:ph sz="half" idx="1"/>
          </p:nvPr>
        </p:nvSpPr>
        <p:spPr/>
        <p:txBody>
          <a:bodyPr>
            <a:normAutofit/>
          </a:bodyPr>
          <a:lstStyle/>
          <a:p>
            <a:r>
              <a:rPr lang="en-US" sz="1600" dirty="0" smtClean="0"/>
              <a:t>Johnson pioneered the guitar playing style known as the “sliding pitch effect”, in which the guitarist wears a metal or glass cylinder on one finger and slides the cylinder up and down the neck (of the guitar) while pressing the strings to the fingerboard creating a glissando. </a:t>
            </a:r>
          </a:p>
          <a:p>
            <a:r>
              <a:rPr lang="en-US" sz="1600" dirty="0" smtClean="0"/>
              <a:t> Music by Robert Johnson “is the foundation of modern rock… and he either wrote or adapted from traditional sources many of the most popular blues songs of all time, including "Cross Road Blues," "Sweet Home Chicago" and "I Believe I'll Dust My Broom,“” ("100 greatest guitarists," ) with rock legends stating that he inspired them.</a:t>
            </a:r>
          </a:p>
          <a:p>
            <a:pPr>
              <a:buNone/>
            </a:pPr>
            <a:endParaRPr lang="en-US" sz="1600" dirty="0"/>
          </a:p>
        </p:txBody>
      </p:sp>
      <p:sp>
        <p:nvSpPr>
          <p:cNvPr id="5" name="Content Placeholder 4"/>
          <p:cNvSpPr>
            <a:spLocks noGrp="1"/>
          </p:cNvSpPr>
          <p:nvPr>
            <p:ph sz="half" idx="2"/>
          </p:nvPr>
        </p:nvSpPr>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Johnson playing guitar</a:t>
            </a:r>
          </a:p>
          <a:p>
            <a:pPr>
              <a:buNone/>
            </a:pPr>
            <a:endParaRPr lang="en-US" dirty="0"/>
          </a:p>
        </p:txBody>
      </p:sp>
      <p:pic>
        <p:nvPicPr>
          <p:cNvPr id="4" name="Picture 3" descr="robert_johnson_1.jpg"/>
          <p:cNvPicPr>
            <a:picLocks noChangeAspect="1"/>
          </p:cNvPicPr>
          <p:nvPr/>
        </p:nvPicPr>
        <p:blipFill>
          <a:blip r:embed="rId2" cstate="print"/>
          <a:stretch>
            <a:fillRect/>
          </a:stretch>
        </p:blipFill>
        <p:spPr>
          <a:xfrm>
            <a:off x="5410200" y="1981200"/>
            <a:ext cx="2819957" cy="28407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2">
      <a:dk1>
        <a:srgbClr val="00B0F0"/>
      </a:dk1>
      <a:lt1>
        <a:srgbClr val="0070C0"/>
      </a:lt1>
      <a:dk2>
        <a:srgbClr val="002060"/>
      </a:dk2>
      <a:lt2>
        <a:srgbClr val="93E2FF"/>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625</TotalTime>
  <Words>1463</Words>
  <Application>Microsoft Office PowerPoint</Application>
  <PresentationFormat>On-screen Show (4:3)</PresentationFormat>
  <Paragraphs>137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Trek</vt:lpstr>
      <vt:lpstr>Robert Johnson</vt:lpstr>
      <vt:lpstr>Why Robert Johnson?</vt:lpstr>
      <vt:lpstr>Biography of A life too short Mr. Robert Johnson 1911-1938  </vt:lpstr>
      <vt:lpstr>Biography of A life too short Mr. Robert Johnson 1911-1938</vt:lpstr>
      <vt:lpstr>Biography of A life too short Mr. Robert Johnson 1911-1938</vt:lpstr>
      <vt:lpstr>What Makes Robert Johnson stand out</vt:lpstr>
      <vt:lpstr>What MAKES ROBERT JOHNSON STAND OUT CONT’</vt:lpstr>
      <vt:lpstr>Folklore about Johnson</vt:lpstr>
      <vt:lpstr>What makes Robert Johnson stand out cont’</vt:lpstr>
      <vt:lpstr>Influences on Robert Johnson</vt:lpstr>
      <vt:lpstr>Influences on Robert Johnson</vt:lpstr>
      <vt:lpstr>Social Influences on Robert Johnson</vt:lpstr>
      <vt:lpstr>Artist Influenced by Robert Johnson</vt:lpstr>
      <vt:lpstr>Influenced by Johnson Continued</vt:lpstr>
      <vt:lpstr>New age artists influenced by Johnson</vt:lpstr>
      <vt:lpstr>Influences by Johnson continued</vt:lpstr>
      <vt:lpstr>Bibliography</vt:lpstr>
    </vt:vector>
  </TitlesOfParts>
  <Company>HCL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 Johnson</dc:title>
  <dc:creator>HCL</dc:creator>
  <cp:lastModifiedBy>HCL</cp:lastModifiedBy>
  <cp:revision>81</cp:revision>
  <dcterms:created xsi:type="dcterms:W3CDTF">2011-05-31T00:09:40Z</dcterms:created>
  <dcterms:modified xsi:type="dcterms:W3CDTF">2011-05-31T16:16:42Z</dcterms:modified>
</cp:coreProperties>
</file>