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708" r:id="rId6"/>
    <p:sldMasterId id="2147483720" r:id="rId7"/>
  </p:sldMasterIdLst>
  <p:notesMasterIdLst>
    <p:notesMasterId r:id="rId26"/>
  </p:notesMasterIdLst>
  <p:sldIdLst>
    <p:sldId id="256" r:id="rId8"/>
    <p:sldId id="259" r:id="rId9"/>
    <p:sldId id="258" r:id="rId10"/>
    <p:sldId id="257" r:id="rId11"/>
    <p:sldId id="276" r:id="rId12"/>
    <p:sldId id="277" r:id="rId13"/>
    <p:sldId id="268" r:id="rId14"/>
    <p:sldId id="273" r:id="rId15"/>
    <p:sldId id="274" r:id="rId16"/>
    <p:sldId id="275" r:id="rId17"/>
    <p:sldId id="269" r:id="rId18"/>
    <p:sldId id="283" r:id="rId19"/>
    <p:sldId id="284" r:id="rId20"/>
    <p:sldId id="280" r:id="rId21"/>
    <p:sldId id="281" r:id="rId22"/>
    <p:sldId id="282" r:id="rId23"/>
    <p:sldId id="260" r:id="rId24"/>
    <p:sldId id="278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27" autoAdjust="0"/>
    <p:restoredTop sz="94660"/>
  </p:normalViewPr>
  <p:slideViewPr>
    <p:cSldViewPr>
      <p:cViewPr>
        <p:scale>
          <a:sx n="70" d="100"/>
          <a:sy n="70" d="100"/>
        </p:scale>
        <p:origin x="-135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71DD-B6C5-48BF-82C0-D3FD295A164C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823AA-BF05-43F5-92BF-533EC448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23AA-BF05-43F5-92BF-533EC4486D1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1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E4F9-8454-4671-AB0A-66C02C75C0CC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1E04-2D93-4E42-BE5D-F758A19322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01C8-F489-4919-B54D-C813F0A9B1C4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F629-91D6-4915-B857-9B8096E5AC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1DFB-A06B-41AE-B5F2-4A55B4105178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29DC-EB8D-49CD-B05D-68B7B1BEEB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E4F9-8454-4671-AB0A-66C02C75C0C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1E04-2D93-4E42-BE5D-F758A19322E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0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F607-52CA-44D1-9FF1-0DC56C4203F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0BD9-D8EE-4E1C-B813-C4A983F6302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E857-3407-4C9D-8F6E-6F63928922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76A2-DF4D-4C98-9540-2872F287026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20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C0CB-C5EC-4F67-9FA6-46CEE71527C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5496-8C90-4E7B-9B36-645716F7959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2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8186-D498-4DD2-9A20-2E76F348BA3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BFA7-4CE7-4C98-98D7-D9ACA5B14CC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9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28A-E81B-4330-A680-7BA788F19E8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164-11F5-4838-B0D3-08D3C1864A5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8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5E83-78AC-4F9C-B6E2-3C62F3C767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BD33-05E8-4596-AE31-ED02781569A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21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880C-FE63-4E29-8D09-D69C3C11324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47CC-7066-43FA-8A18-4C1EB8E1EFE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9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F607-52CA-44D1-9FF1-0DC56C4203F3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0BD9-D8EE-4E1C-B813-C4A983F630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E285-11A2-46AE-B6FB-06EE4B9E41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206E-872F-4216-9195-860E6AAEBB7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73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01C8-F489-4919-B54D-C813F0A9B1C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F629-91D6-4915-B857-9B8096E5ACA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3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1DFB-A06B-41AE-B5F2-4A55B410517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29DC-EB8D-49CD-B05D-68B7B1BEEBF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64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E4F9-8454-4671-AB0A-66C02C75C0C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1E04-2D93-4E42-BE5D-F758A19322E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61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F607-52CA-44D1-9FF1-0DC56C4203F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0BD9-D8EE-4E1C-B813-C4A983F6302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8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E857-3407-4C9D-8F6E-6F63928922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76A2-DF4D-4C98-9540-2872F287026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55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C0CB-C5EC-4F67-9FA6-46CEE71527C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5496-8C90-4E7B-9B36-645716F7959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0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8186-D498-4DD2-9A20-2E76F348BA3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BFA7-4CE7-4C98-98D7-D9ACA5B14CC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1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28A-E81B-4330-A680-7BA788F19E8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164-11F5-4838-B0D3-08D3C1864A5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4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5E83-78AC-4F9C-B6E2-3C62F3C767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BD33-05E8-4596-AE31-ED02781569A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9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E857-3407-4C9D-8F6E-6F63928922CB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76A2-DF4D-4C98-9540-2872F28702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880C-FE63-4E29-8D09-D69C3C11324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47CC-7066-43FA-8A18-4C1EB8E1EFE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60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E285-11A2-46AE-B6FB-06EE4B9E41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206E-872F-4216-9195-860E6AAEBB7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01C8-F489-4919-B54D-C813F0A9B1C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F629-91D6-4915-B857-9B8096E5ACA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92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1DFB-A06B-41AE-B5F2-4A55B410517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29DC-EB8D-49CD-B05D-68B7B1BEEBF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83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E4F9-8454-4671-AB0A-66C02C75C0C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1E04-2D93-4E42-BE5D-F758A19322E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27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F607-52CA-44D1-9FF1-0DC56C4203F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0BD9-D8EE-4E1C-B813-C4A983F6302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16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E857-3407-4C9D-8F6E-6F63928922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76A2-DF4D-4C98-9540-2872F287026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20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C0CB-C5EC-4F67-9FA6-46CEE71527C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5496-8C90-4E7B-9B36-645716F7959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12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8186-D498-4DD2-9A20-2E76F348BA3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BFA7-4CE7-4C98-98D7-D9ACA5B14CC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78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28A-E81B-4330-A680-7BA788F19E8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164-11F5-4838-B0D3-08D3C1864A5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8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C0CB-C5EC-4F67-9FA6-46CEE71527C9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5496-8C90-4E7B-9B36-645716F795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5E83-78AC-4F9C-B6E2-3C62F3C767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BD33-05E8-4596-AE31-ED02781569A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38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880C-FE63-4E29-8D09-D69C3C11324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47CC-7066-43FA-8A18-4C1EB8E1EFE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69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E285-11A2-46AE-B6FB-06EE4B9E41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206E-872F-4216-9195-860E6AAEBB7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32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01C8-F489-4919-B54D-C813F0A9B1C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F629-91D6-4915-B857-9B8096E5ACA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52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1DFB-A06B-41AE-B5F2-4A55B410517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29DC-EB8D-49CD-B05D-68B7B1BEEBF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20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E4F9-8454-4671-AB0A-66C02C75C0C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1E04-2D93-4E42-BE5D-F758A19322E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25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F607-52CA-44D1-9FF1-0DC56C4203F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0BD9-D8EE-4E1C-B813-C4A983F6302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14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E857-3407-4C9D-8F6E-6F63928922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76A2-DF4D-4C98-9540-2872F287026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46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C0CB-C5EC-4F67-9FA6-46CEE71527C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5496-8C90-4E7B-9B36-645716F7959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67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8186-D498-4DD2-9A20-2E76F348BA3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BFA7-4CE7-4C98-98D7-D9ACA5B14CC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7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8186-D498-4DD2-9A20-2E76F348BA39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BFA7-4CE7-4C98-98D7-D9ACA5B14C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28A-E81B-4330-A680-7BA788F19E8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164-11F5-4838-B0D3-08D3C1864A5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97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5E83-78AC-4F9C-B6E2-3C62F3C767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BD33-05E8-4596-AE31-ED02781569A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49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880C-FE63-4E29-8D09-D69C3C11324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47CC-7066-43FA-8A18-4C1EB8E1EFE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33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E285-11A2-46AE-B6FB-06EE4B9E41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206E-872F-4216-9195-860E6AAEBB7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31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01C8-F489-4919-B54D-C813F0A9B1C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F629-91D6-4915-B857-9B8096E5ACA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35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1DFB-A06B-41AE-B5F2-4A55B410517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29DC-EB8D-49CD-B05D-68B7B1BEEBF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72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E4F9-8454-4671-AB0A-66C02C75C0C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1E04-2D93-4E42-BE5D-F758A19322E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6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F607-52CA-44D1-9FF1-0DC56C4203F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0BD9-D8EE-4E1C-B813-C4A983F6302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92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E857-3407-4C9D-8F6E-6F63928922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76A2-DF4D-4C98-9540-2872F287026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48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C0CB-C5EC-4F67-9FA6-46CEE71527C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5496-8C90-4E7B-9B36-645716F7959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5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28A-E81B-4330-A680-7BA788F19E80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164-11F5-4838-B0D3-08D3C1864A5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8186-D498-4DD2-9A20-2E76F348BA3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BFA7-4CE7-4C98-98D7-D9ACA5B14CC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86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28A-E81B-4330-A680-7BA788F19E8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164-11F5-4838-B0D3-08D3C1864A5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023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5E83-78AC-4F9C-B6E2-3C62F3C767D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BD33-05E8-4596-AE31-ED02781569A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67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880C-FE63-4E29-8D09-D69C3C11324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47CC-7066-43FA-8A18-4C1EB8E1EFE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060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E285-11A2-46AE-B6FB-06EE4B9E41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206E-872F-4216-9195-860E6AAEBB7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20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01C8-F489-4919-B54D-C813F0A9B1C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F629-91D6-4915-B857-9B8096E5ACA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67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1DFB-A06B-41AE-B5F2-4A55B410517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29DC-EB8D-49CD-B05D-68B7B1BEEBF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5E83-78AC-4F9C-B6E2-3C62F3C767D1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BD33-05E8-4596-AE31-ED02781569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880C-FE63-4E29-8D09-D69C3C113240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47CC-7066-43FA-8A18-4C1EB8E1EF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E285-11A2-46AE-B6FB-06EE4B9E41A6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206E-872F-4216-9195-860E6AAEBB7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554E6-5AF6-4F2B-97A2-976844F44B5E}" type="datetimeFigureOut">
              <a:rPr lang="fr-FR"/>
              <a:pPr>
                <a:defRPr/>
              </a:pPr>
              <a:t>28/05/2012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51E57-7926-4CB4-A9A3-D79A15FCEA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554E6-5AF6-4F2B-97A2-976844F44B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51E57-7926-4CB4-A9A3-D79A15FCEAF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554E6-5AF6-4F2B-97A2-976844F44B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51E57-7926-4CB4-A9A3-D79A15FCEAF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8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554E6-5AF6-4F2B-97A2-976844F44B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51E57-7926-4CB4-A9A3-D79A15FCEAF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3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554E6-5AF6-4F2B-97A2-976844F44B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51E57-7926-4CB4-A9A3-D79A15FCEAF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554E6-5AF6-4F2B-97A2-976844F44B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51E57-7926-4CB4-A9A3-D79A15FCEAF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8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9.jpe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5" Type="http://schemas.openxmlformats.org/officeDocument/2006/relationships/image" Target="../media/image15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571625" y="1504950"/>
            <a:ext cx="6629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The </a:t>
            </a:r>
            <a:r>
              <a:rPr lang="fr-CA" dirty="0" err="1" smtClean="0">
                <a:solidFill>
                  <a:schemeClr val="bg1"/>
                </a:solidFill>
              </a:rPr>
              <a:t>Everly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Brothers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90600" y="2357438"/>
            <a:ext cx="7162800" cy="5715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dirty="0" smtClean="0">
                <a:solidFill>
                  <a:schemeClr val="bg1"/>
                </a:solidFill>
              </a:rPr>
              <a:t>Kao-</a:t>
            </a:r>
            <a:r>
              <a:rPr lang="fr-CA" sz="1600" dirty="0" err="1" smtClean="0">
                <a:solidFill>
                  <a:schemeClr val="bg1"/>
                </a:solidFill>
              </a:rPr>
              <a:t>wei</a:t>
            </a:r>
            <a:r>
              <a:rPr lang="fr-CA" sz="1600" dirty="0" smtClean="0">
                <a:solidFill>
                  <a:schemeClr val="bg1"/>
                </a:solidFill>
              </a:rPr>
              <a:t> Chen, Rebecca </a:t>
            </a:r>
            <a:r>
              <a:rPr lang="fr-CA" sz="1600" dirty="0" err="1" smtClean="0">
                <a:solidFill>
                  <a:schemeClr val="bg1"/>
                </a:solidFill>
              </a:rPr>
              <a:t>Galarowicz</a:t>
            </a:r>
            <a:r>
              <a:rPr lang="fr-CA" sz="1600" dirty="0" smtClean="0">
                <a:solidFill>
                  <a:schemeClr val="bg1"/>
                </a:solidFill>
              </a:rPr>
              <a:t>, Brittany Kelly, David </a:t>
            </a:r>
            <a:r>
              <a:rPr lang="fr-CA" sz="1600" dirty="0" err="1" smtClean="0">
                <a:solidFill>
                  <a:schemeClr val="bg1"/>
                </a:solidFill>
              </a:rPr>
              <a:t>Oberg</a:t>
            </a:r>
            <a:r>
              <a:rPr lang="fr-CA" sz="1600" dirty="0" smtClean="0">
                <a:solidFill>
                  <a:schemeClr val="bg1"/>
                </a:solidFill>
              </a:rPr>
              <a:t>, </a:t>
            </a:r>
            <a:r>
              <a:rPr lang="fr-CA" sz="1600" dirty="0" err="1" smtClean="0">
                <a:solidFill>
                  <a:schemeClr val="bg1"/>
                </a:solidFill>
              </a:rPr>
              <a:t>Nikolas</a:t>
            </a:r>
            <a:r>
              <a:rPr lang="fr-CA" sz="1600" dirty="0" smtClean="0">
                <a:solidFill>
                  <a:schemeClr val="bg1"/>
                </a:solidFill>
              </a:rPr>
              <a:t> </a:t>
            </a:r>
            <a:r>
              <a:rPr lang="fr-CA" sz="1600" dirty="0" err="1" smtClean="0">
                <a:solidFill>
                  <a:schemeClr val="bg1"/>
                </a:solidFill>
              </a:rPr>
              <a:t>Sell</a:t>
            </a:r>
            <a:endParaRPr lang="fr-CA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dirty="0" err="1" smtClean="0"/>
              <a:t>Those</a:t>
            </a:r>
            <a:r>
              <a:rPr lang="fr-CA" dirty="0" smtClean="0"/>
              <a:t> </a:t>
            </a:r>
            <a:r>
              <a:rPr lang="fr-CA" dirty="0" err="1" smtClean="0"/>
              <a:t>who</a:t>
            </a:r>
            <a:r>
              <a:rPr lang="fr-CA" dirty="0" smtClean="0"/>
              <a:t> </a:t>
            </a:r>
            <a:r>
              <a:rPr lang="fr-CA" dirty="0" err="1" smtClean="0"/>
              <a:t>followed</a:t>
            </a:r>
            <a:endParaRPr lang="fr-CA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fr-CA" sz="2400" dirty="0" smtClean="0"/>
              <a:t>The close harmonies of the group </a:t>
            </a:r>
            <a:r>
              <a:rPr lang="fr-CA" sz="2400" dirty="0" err="1" smtClean="0"/>
              <a:t>had</a:t>
            </a:r>
            <a:r>
              <a:rPr lang="fr-CA" sz="2400" dirty="0" smtClean="0"/>
              <a:t> a </a:t>
            </a:r>
            <a:r>
              <a:rPr lang="fr-CA" sz="2400" dirty="0" err="1" smtClean="0"/>
              <a:t>wide-reaching</a:t>
            </a:r>
            <a:r>
              <a:rPr lang="fr-CA" sz="2400" dirty="0" smtClean="0"/>
              <a:t> </a:t>
            </a:r>
            <a:r>
              <a:rPr lang="fr-CA" sz="2400" dirty="0" err="1" smtClean="0"/>
              <a:t>appeal</a:t>
            </a:r>
            <a:endParaRPr lang="fr-CA" sz="2400" dirty="0" smtClean="0"/>
          </a:p>
          <a:p>
            <a:r>
              <a:rPr lang="fr-CA" sz="2400" dirty="0" smtClean="0"/>
              <a:t>‘’Power-</a:t>
            </a:r>
            <a:r>
              <a:rPr lang="fr-CA" sz="2400" dirty="0" err="1" smtClean="0"/>
              <a:t>chord</a:t>
            </a:r>
            <a:r>
              <a:rPr lang="fr-CA" sz="2400" dirty="0" smtClean="0"/>
              <a:t> </a:t>
            </a:r>
            <a:r>
              <a:rPr lang="fr-CA" sz="2400" dirty="0" err="1" smtClean="0"/>
              <a:t>intros</a:t>
            </a:r>
            <a:r>
              <a:rPr lang="fr-CA" sz="2400" dirty="0" smtClean="0"/>
              <a:t>, </a:t>
            </a:r>
            <a:r>
              <a:rPr lang="fr-CA" sz="2400" dirty="0" err="1" smtClean="0"/>
              <a:t>complex</a:t>
            </a:r>
            <a:r>
              <a:rPr lang="fr-CA" sz="2400" dirty="0" smtClean="0"/>
              <a:t> </a:t>
            </a:r>
            <a:r>
              <a:rPr lang="fr-CA" sz="2400" dirty="0" err="1" smtClean="0"/>
              <a:t>harmony</a:t>
            </a:r>
            <a:r>
              <a:rPr lang="fr-CA" sz="2400" dirty="0" smtClean="0"/>
              <a:t> </a:t>
            </a:r>
            <a:r>
              <a:rPr lang="fr-CA" sz="2400" dirty="0" err="1" smtClean="0"/>
              <a:t>intervals</a:t>
            </a:r>
            <a:r>
              <a:rPr lang="fr-CA" sz="2400" dirty="0" smtClean="0"/>
              <a:t>, and country </a:t>
            </a:r>
            <a:r>
              <a:rPr lang="fr-CA" sz="2400" dirty="0" err="1" smtClean="0"/>
              <a:t>inflections</a:t>
            </a:r>
            <a:r>
              <a:rPr lang="fr-CA" sz="2400" dirty="0" smtClean="0"/>
              <a:t>’’ have </a:t>
            </a:r>
            <a:r>
              <a:rPr lang="fr-CA" sz="2400" dirty="0" err="1" smtClean="0"/>
              <a:t>had</a:t>
            </a:r>
            <a:r>
              <a:rPr lang="fr-CA" sz="2400" dirty="0" smtClean="0"/>
              <a:t> </a:t>
            </a:r>
            <a:r>
              <a:rPr lang="fr-CA" sz="2400" dirty="0" err="1" smtClean="0"/>
              <a:t>tremendous</a:t>
            </a:r>
            <a:r>
              <a:rPr lang="fr-CA" sz="2400" dirty="0" smtClean="0"/>
              <a:t> </a:t>
            </a:r>
            <a:r>
              <a:rPr lang="fr-CA" sz="2400" dirty="0" err="1" smtClean="0"/>
              <a:t>effect</a:t>
            </a:r>
            <a:r>
              <a:rPr lang="fr-CA" sz="2400" dirty="0" smtClean="0"/>
              <a:t> on </a:t>
            </a:r>
            <a:r>
              <a:rPr lang="fr-CA" sz="2400" dirty="0" err="1" smtClean="0"/>
              <a:t>numerous</a:t>
            </a:r>
            <a:r>
              <a:rPr lang="fr-CA" sz="2400" dirty="0" smtClean="0"/>
              <a:t> </a:t>
            </a:r>
            <a:r>
              <a:rPr lang="fr-CA" sz="2400" dirty="0" err="1" smtClean="0"/>
              <a:t>later</a:t>
            </a:r>
            <a:r>
              <a:rPr lang="fr-CA" sz="2400" dirty="0" smtClean="0"/>
              <a:t> </a:t>
            </a:r>
            <a:r>
              <a:rPr lang="fr-CA" sz="2400" dirty="0" err="1" smtClean="0"/>
              <a:t>artists</a:t>
            </a:r>
            <a:r>
              <a:rPr lang="fr-CA" sz="2400" dirty="0" smtClean="0"/>
              <a:t> (</a:t>
            </a:r>
            <a:r>
              <a:rPr lang="fr-CA" sz="2400" dirty="0" err="1" smtClean="0"/>
              <a:t>Simons</a:t>
            </a:r>
            <a:r>
              <a:rPr lang="fr-CA" sz="2400" dirty="0" smtClean="0"/>
              <a:t>, 2000)</a:t>
            </a:r>
          </a:p>
        </p:txBody>
      </p:sp>
      <p:pic>
        <p:nvPicPr>
          <p:cNvPr id="3074" name="Picture 2" descr="http://3.bp.blogspot.com/-Y7L_OpwQHiU/T0xaOlIRcOI/AAAAAAAACFs/-Hps-OJ2-ho/s1600/The+Beatles+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ugustinelife.com/wp-content/uploads/2012/03/Beachboy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21575"/>
            <a:ext cx="2476352" cy="242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301026"/>
            <a:ext cx="353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+mj-lt"/>
              </a:rPr>
              <a:t>http://3.bp.blogspot.com/-Y7L_OpwQHiU/T0xaOlIRcOI/AAAAAAAACFs/-</a:t>
            </a:r>
            <a:r>
              <a:rPr lang="en-US" sz="800" dirty="0" smtClean="0">
                <a:solidFill>
                  <a:prstClr val="black"/>
                </a:solidFill>
                <a:latin typeface="+mj-lt"/>
              </a:rPr>
              <a:t>Hps-OJ2-ho/s1600/The+Beatles+2.jpg</a:t>
            </a:r>
          </a:p>
          <a:p>
            <a:endParaRPr lang="en-US" sz="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6261093"/>
            <a:ext cx="247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+mj-lt"/>
              </a:rPr>
              <a:t>http://</a:t>
            </a:r>
            <a:r>
              <a:rPr lang="en-US" sz="800" dirty="0" smtClean="0">
                <a:solidFill>
                  <a:prstClr val="black"/>
                </a:solidFill>
                <a:latin typeface="+mj-lt"/>
              </a:rPr>
              <a:t>staugustinelife.com/wp-content/uploads/2012/03/Beachboys.jpg</a:t>
            </a:r>
          </a:p>
          <a:p>
            <a:endParaRPr lang="en-US" sz="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38371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Nickola Sell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3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chemeClr val="bg1"/>
                </a:solidFill>
              </a:rPr>
              <a:t>Those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who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were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popular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while</a:t>
            </a:r>
            <a:r>
              <a:rPr lang="fr-CA" dirty="0">
                <a:solidFill>
                  <a:schemeClr val="bg1"/>
                </a:solidFill>
              </a:rPr>
              <a:t> the </a:t>
            </a:r>
            <a:r>
              <a:rPr lang="fr-CA" dirty="0" err="1">
                <a:solidFill>
                  <a:schemeClr val="bg1"/>
                </a:solidFill>
              </a:rPr>
              <a:t>Everly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Brothers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were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-Elvis Presley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-Ray Charles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-Buddy Holly &amp; The Crickets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-The </a:t>
            </a:r>
            <a:r>
              <a:rPr lang="fr-CA" dirty="0" err="1" smtClean="0">
                <a:solidFill>
                  <a:schemeClr val="bg1"/>
                </a:solidFill>
              </a:rPr>
              <a:t>Clovers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11" name="Picture 10" descr="elvis-presley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41696"/>
            <a:ext cx="2209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buddy-holly-the-crickets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28786"/>
            <a:ext cx="2537315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Ray-Charles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04" y="4003896"/>
            <a:ext cx="2196296" cy="237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105866.jp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39042"/>
            <a:ext cx="1905000" cy="209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6550432" y="6382051"/>
            <a:ext cx="17716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sz="800" dirty="0" smtClean="0"/>
              <a:t>http://www.palzoo.net/Ray-Charles</a:t>
            </a:r>
            <a:endParaRPr lang="nl-NL" sz="800" dirty="0"/>
          </a:p>
        </p:txBody>
      </p:sp>
      <p:sp>
        <p:nvSpPr>
          <p:cNvPr id="3" name="Rectangle 2"/>
          <p:cNvSpPr/>
          <p:nvPr/>
        </p:nvSpPr>
        <p:spPr>
          <a:xfrm>
            <a:off x="6324600" y="3743774"/>
            <a:ext cx="220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800" dirty="0"/>
              <a:t>http://www.rollingstone.com/music/artists/elvis-presley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9200" y="6035451"/>
            <a:ext cx="2537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800" dirty="0"/>
              <a:t>http://1957timecapsule.wordpress.com/2011/08/16/august-16-1957-buddy-holly-the-crickets-at-the-apollo-theater/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41348" y="6248027"/>
            <a:ext cx="16995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pl-PL" sz="800" dirty="0"/>
              <a:t>http://</a:t>
            </a:r>
            <a:r>
              <a:rPr lang="pl-PL" sz="800" dirty="0" smtClean="0"/>
              <a:t>www.last.fm/music/Clovers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649711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Brittany Kelly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2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dirty="0" smtClean="0"/>
              <a:t>Social/</a:t>
            </a:r>
            <a:r>
              <a:rPr lang="fr-CA" dirty="0" err="1" smtClean="0"/>
              <a:t>Political</a:t>
            </a:r>
            <a:r>
              <a:rPr lang="fr-CA" dirty="0" smtClean="0"/>
              <a:t> </a:t>
            </a:r>
            <a:r>
              <a:rPr lang="fr-CA" dirty="0" err="1" smtClean="0"/>
              <a:t>Events</a:t>
            </a:r>
            <a:r>
              <a:rPr lang="fr-CA" dirty="0" smtClean="0"/>
              <a:t> of 1950’s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-Dwight Eisenhower </a:t>
            </a:r>
            <a:r>
              <a:rPr lang="fr-CA" dirty="0" err="1" smtClean="0"/>
              <a:t>was</a:t>
            </a:r>
            <a:r>
              <a:rPr lang="fr-CA" dirty="0" smtClean="0"/>
              <a:t> </a:t>
            </a:r>
            <a:r>
              <a:rPr lang="fr-CA" dirty="0" err="1" smtClean="0"/>
              <a:t>president</a:t>
            </a:r>
            <a:r>
              <a:rPr lang="fr-CA" dirty="0" smtClean="0"/>
              <a:t> 1953-1961</a:t>
            </a:r>
          </a:p>
          <a:p>
            <a:pPr marL="0" indent="0">
              <a:buNone/>
            </a:pPr>
            <a:r>
              <a:rPr lang="fr-CA" dirty="0" smtClean="0"/>
              <a:t>-1953-fighting ends in </a:t>
            </a:r>
            <a:r>
              <a:rPr lang="fr-CA" dirty="0" err="1" smtClean="0"/>
              <a:t>Korea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-1955-Rosa </a:t>
            </a:r>
            <a:r>
              <a:rPr lang="fr-CA" dirty="0" err="1" smtClean="0"/>
              <a:t>Parks</a:t>
            </a:r>
            <a:r>
              <a:rPr lang="fr-CA" dirty="0" smtClean="0"/>
              <a:t> refuses to </a:t>
            </a:r>
            <a:r>
              <a:rPr lang="fr-CA" dirty="0" err="1" smtClean="0"/>
              <a:t>give</a:t>
            </a:r>
            <a:r>
              <a:rPr lang="fr-CA" dirty="0" smtClean="0"/>
              <a:t> up </a:t>
            </a:r>
            <a:r>
              <a:rPr lang="fr-CA" dirty="0" err="1" smtClean="0"/>
              <a:t>her</a:t>
            </a:r>
            <a:r>
              <a:rPr lang="fr-CA" dirty="0" smtClean="0"/>
              <a:t> </a:t>
            </a:r>
            <a:r>
              <a:rPr lang="fr-CA" dirty="0" err="1" smtClean="0"/>
              <a:t>seat</a:t>
            </a:r>
            <a:r>
              <a:rPr lang="fr-CA" dirty="0" smtClean="0"/>
              <a:t> on a bus </a:t>
            </a:r>
          </a:p>
        </p:txBody>
      </p:sp>
      <p:pic>
        <p:nvPicPr>
          <p:cNvPr id="2" name="Picture 1" descr="220px-Dwight_D._Eisenhower,_official_photo_portrait,_May_29,_195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96" y="3805535"/>
            <a:ext cx="2080204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01104" y="6396334"/>
            <a:ext cx="2042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pl-PL" sz="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en.wikipedia.org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l-PL" sz="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l-PL" sz="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Dwight_D._Eisenhower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0-0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05535"/>
            <a:ext cx="1676400" cy="243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6288613"/>
            <a:ext cx="16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www.achievement.org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autodoc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photocredit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/achievers/par0-018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639633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Brittany Kelly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84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dirty="0" smtClean="0"/>
              <a:t>Social/</a:t>
            </a:r>
            <a:r>
              <a:rPr lang="fr-CA" dirty="0" err="1" smtClean="0"/>
              <a:t>Political</a:t>
            </a:r>
            <a:r>
              <a:rPr lang="fr-CA" dirty="0" smtClean="0"/>
              <a:t> </a:t>
            </a:r>
            <a:r>
              <a:rPr lang="fr-CA" dirty="0" err="1" smtClean="0"/>
              <a:t>Events</a:t>
            </a:r>
            <a:r>
              <a:rPr lang="fr-CA" dirty="0" smtClean="0"/>
              <a:t> of the 1950’s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-1956- </a:t>
            </a:r>
            <a:r>
              <a:rPr lang="fr-CA" dirty="0" err="1"/>
              <a:t>T</a:t>
            </a:r>
            <a:r>
              <a:rPr lang="en-US" dirty="0"/>
              <a:t>h</a:t>
            </a:r>
            <a:r>
              <a:rPr lang="fr-CA" dirty="0"/>
              <a:t>e </a:t>
            </a:r>
            <a:r>
              <a:rPr lang="fr-CA" dirty="0" err="1"/>
              <a:t>Federal</a:t>
            </a:r>
            <a:r>
              <a:rPr lang="fr-CA" dirty="0"/>
              <a:t> </a:t>
            </a:r>
            <a:r>
              <a:rPr lang="fr-CA" dirty="0" err="1"/>
              <a:t>Highway</a:t>
            </a:r>
            <a:r>
              <a:rPr lang="fr-CA" dirty="0"/>
              <a:t> </a:t>
            </a:r>
            <a:r>
              <a:rPr lang="fr-CA" dirty="0" err="1"/>
              <a:t>Act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signed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-1959-Alaska and Hawaii </a:t>
            </a:r>
            <a:r>
              <a:rPr lang="fr-CA" dirty="0" err="1"/>
              <a:t>become</a:t>
            </a:r>
            <a:r>
              <a:rPr lang="fr-CA" dirty="0"/>
              <a:t> the 49th &amp; 50th states</a:t>
            </a:r>
          </a:p>
          <a:p>
            <a:pPr marL="0" indent="0">
              <a:buNone/>
            </a:pPr>
            <a:endParaRPr lang="fr-CA" dirty="0" smtClean="0"/>
          </a:p>
        </p:txBody>
      </p:sp>
      <p:pic>
        <p:nvPicPr>
          <p:cNvPr id="2" name="Picture 1" descr="Alaska-hair-restorati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05200"/>
            <a:ext cx="330169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01603" y="6293247"/>
            <a:ext cx="281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prstClr val="black"/>
                </a:solidFill>
              </a:rPr>
              <a:t>http://</a:t>
            </a:r>
            <a:r>
              <a:rPr lang="pl-PL" sz="800" dirty="0" err="1">
                <a:solidFill>
                  <a:prstClr val="black"/>
                </a:solidFill>
              </a:rPr>
              <a:t>www.dermhairclinic.com</a:t>
            </a:r>
            <a:r>
              <a:rPr lang="pl-PL" sz="800" dirty="0">
                <a:solidFill>
                  <a:prstClr val="black"/>
                </a:solidFill>
              </a:rPr>
              <a:t>/alaska-</a:t>
            </a:r>
            <a:r>
              <a:rPr lang="pl-PL" sz="800" dirty="0" err="1">
                <a:solidFill>
                  <a:prstClr val="black"/>
                </a:solidFill>
              </a:rPr>
              <a:t>hair</a:t>
            </a:r>
            <a:r>
              <a:rPr lang="pl-PL" sz="800" dirty="0">
                <a:solidFill>
                  <a:prstClr val="black"/>
                </a:solidFill>
              </a:rPr>
              <a:t>-</a:t>
            </a:r>
            <a:r>
              <a:rPr lang="pl-PL" sz="800" dirty="0" err="1">
                <a:solidFill>
                  <a:prstClr val="black"/>
                </a:solidFill>
              </a:rPr>
              <a:t>restoration</a:t>
            </a:r>
            <a:r>
              <a:rPr lang="pl-PL" sz="800" dirty="0">
                <a:solidFill>
                  <a:prstClr val="black"/>
                </a:solidFill>
              </a:rPr>
              <a:t>/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4" name="Picture 3" descr="hawaii_ref_2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0"/>
            <a:ext cx="3341783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6019800"/>
            <a:ext cx="289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prstClr val="black"/>
                </a:solidFill>
              </a:rPr>
              <a:t>http://</a:t>
            </a:r>
            <a:r>
              <a:rPr lang="pl-PL" sz="800" dirty="0" err="1">
                <a:solidFill>
                  <a:prstClr val="black"/>
                </a:solidFill>
              </a:rPr>
              <a:t>www.lib.utexas.edu</a:t>
            </a:r>
            <a:r>
              <a:rPr lang="pl-PL" sz="800" dirty="0">
                <a:solidFill>
                  <a:prstClr val="black"/>
                </a:solidFill>
              </a:rPr>
              <a:t>/</a:t>
            </a:r>
            <a:r>
              <a:rPr lang="pl-PL" sz="800" dirty="0" err="1">
                <a:solidFill>
                  <a:prstClr val="black"/>
                </a:solidFill>
              </a:rPr>
              <a:t>maps</a:t>
            </a:r>
            <a:r>
              <a:rPr lang="pl-PL" sz="800" dirty="0">
                <a:solidFill>
                  <a:prstClr val="black"/>
                </a:solidFill>
              </a:rPr>
              <a:t>/</a:t>
            </a:r>
            <a:r>
              <a:rPr lang="pl-PL" sz="800" dirty="0" err="1">
                <a:solidFill>
                  <a:prstClr val="black"/>
                </a:solidFill>
              </a:rPr>
              <a:t>hawaii.html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96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Brittany Kelly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2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Other</a:t>
            </a:r>
            <a:r>
              <a:rPr lang="fr-CA" dirty="0" smtClean="0">
                <a:solidFill>
                  <a:schemeClr val="bg1"/>
                </a:solidFill>
              </a:rPr>
              <a:t> Music of the </a:t>
            </a:r>
            <a:r>
              <a:rPr lang="fr-CA" dirty="0" err="1" smtClean="0">
                <a:solidFill>
                  <a:schemeClr val="bg1"/>
                </a:solidFill>
              </a:rPr>
              <a:t>Period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The </a:t>
            </a:r>
            <a:r>
              <a:rPr lang="fr-CA" dirty="0" err="1" smtClean="0">
                <a:solidFill>
                  <a:schemeClr val="bg1"/>
                </a:solidFill>
              </a:rPr>
              <a:t>Everly’s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were</a:t>
            </a:r>
            <a:r>
              <a:rPr lang="fr-CA" dirty="0" smtClean="0">
                <a:solidFill>
                  <a:schemeClr val="bg1"/>
                </a:solidFill>
              </a:rPr>
              <a:t> an </a:t>
            </a:r>
            <a:r>
              <a:rPr lang="en-US" dirty="0" smtClean="0">
                <a:solidFill>
                  <a:schemeClr val="bg1"/>
                </a:solidFill>
              </a:rPr>
              <a:t>iconic group at the very beginning of the Rock &amp; Roll era and therefore they played amongst some of the most influential rock groups of all time. Although the </a:t>
            </a:r>
            <a:r>
              <a:rPr lang="en-US" dirty="0" err="1" smtClean="0">
                <a:solidFill>
                  <a:schemeClr val="bg1"/>
                </a:solidFill>
              </a:rPr>
              <a:t>Everly’s</a:t>
            </a:r>
            <a:r>
              <a:rPr lang="en-US" dirty="0" smtClean="0">
                <a:solidFill>
                  <a:schemeClr val="bg1"/>
                </a:solidFill>
              </a:rPr>
              <a:t> sound is much different than many of their counterparts, the rock influences in their music is undeniable.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640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David Oberg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38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en-US" dirty="0" smtClean="0"/>
              <a:t>Other</a:t>
            </a:r>
            <a:r>
              <a:rPr lang="fr-CA" dirty="0" smtClean="0"/>
              <a:t> </a:t>
            </a:r>
            <a:r>
              <a:rPr lang="en-US" dirty="0" smtClean="0"/>
              <a:t>Artists</a:t>
            </a:r>
            <a:r>
              <a:rPr lang="fr-CA" dirty="0" smtClean="0"/>
              <a:t> 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57400" y="1676400"/>
            <a:ext cx="661511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Among the other important artists of the time period, the  most influential include</a:t>
            </a:r>
          </a:p>
          <a:p>
            <a:pPr marL="0" indent="0"/>
            <a:r>
              <a:rPr lang="en-US" dirty="0" smtClean="0"/>
              <a:t> Elvis Presley </a:t>
            </a:r>
          </a:p>
          <a:p>
            <a:pPr marL="0" indent="0"/>
            <a:r>
              <a:rPr lang="en-US" dirty="0" smtClean="0"/>
              <a:t>Jerry Lee Lewis</a:t>
            </a:r>
          </a:p>
          <a:p>
            <a:pPr marL="0" indent="0"/>
            <a:r>
              <a:rPr lang="en-US" dirty="0" smtClean="0"/>
              <a:t>Buddy Holly </a:t>
            </a:r>
          </a:p>
          <a:p>
            <a:pPr marL="0" indent="0"/>
            <a:r>
              <a:rPr lang="en-US" dirty="0" smtClean="0"/>
              <a:t>Johnny Cash</a:t>
            </a:r>
          </a:p>
          <a:p>
            <a:pPr marL="0" indent="0"/>
            <a:endParaRPr lang="en-US" dirty="0" smtClean="0"/>
          </a:p>
        </p:txBody>
      </p:sp>
      <p:pic>
        <p:nvPicPr>
          <p:cNvPr id="4" name="Picture 3" descr="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667000"/>
            <a:ext cx="139226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53000" y="4343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http://www.famouspeople.com/famous/_images2/58.jpg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7" name="Picture 6" descr="jerry-lee-lewis-414191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2667000"/>
            <a:ext cx="1371600" cy="167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58000" y="4343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http://static.cinemagia.ro/img/db/actor/08/63/89/jerry-lee-lewis-414191l.jpg 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9" name="Picture 8" descr="3226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648200"/>
            <a:ext cx="1371600" cy="166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flipH="1">
            <a:off x="4724400" y="6324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http://content.answcdn.com/main/content/img/getty/0/2/3226402.jpg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1" name="Picture 10" descr="johnny-cash-13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4800600"/>
            <a:ext cx="155863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781800" y="6324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http://essentiallyeclectic.files.wordpress.com/2008/09/johnny-cash-1351.jpg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5" y="642139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David Oberg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6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en-US" dirty="0" smtClean="0"/>
              <a:t>Other music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Among the popular hits similar to the </a:t>
            </a:r>
            <a:r>
              <a:rPr lang="en-US" sz="2800" dirty="0" err="1" smtClean="0"/>
              <a:t>Everly</a:t>
            </a:r>
            <a:r>
              <a:rPr lang="en-US" sz="2800" dirty="0" smtClean="0"/>
              <a:t> brother’s was Elvis’s C&amp;W hits including “I Forgot to Remember to Forget”, “Heartbreak Hotel”, and “I Want You, I Need You, I Love You.” There was also Jerry Lee Lewis’s “Great Balls of Fire”, Buddy Holly’s “That’ll be the Day ”, and Johnny Cash’s “I Walk the Line” and “Ring of Fire.”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40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David Oberg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95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Information Citation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4495800" cy="452596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000" dirty="0"/>
              <a:t>Bradley, Becky (1950-1959). </a:t>
            </a:r>
            <a:r>
              <a:rPr lang="en-US" sz="1000" i="1" dirty="0"/>
              <a:t>American Cultural History</a:t>
            </a:r>
            <a:r>
              <a:rPr lang="en-US" sz="1000" dirty="0"/>
              <a:t>. Lone Star College-</a:t>
            </a:r>
          </a:p>
          <a:p>
            <a:pPr marL="0" indent="0">
              <a:buNone/>
            </a:pPr>
            <a:r>
              <a:rPr lang="en-US" sz="1000" dirty="0"/>
              <a:t>	Kingwood Library, 1998. Web. 7 Feb. 2011.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 smtClean="0"/>
              <a:t>Cox</a:t>
            </a:r>
            <a:r>
              <a:rPr lang="en-US" sz="1000" dirty="0"/>
              <a:t>, </a:t>
            </a:r>
            <a:r>
              <a:rPr lang="en-US" sz="1000" dirty="0" smtClean="0"/>
              <a:t>Erica</a:t>
            </a:r>
            <a:r>
              <a:rPr lang="en-US" sz="1000" dirty="0"/>
              <a:t> </a:t>
            </a:r>
            <a:r>
              <a:rPr lang="en-US" sz="1000" dirty="0" smtClean="0"/>
              <a:t>(</a:t>
            </a:r>
            <a:r>
              <a:rPr lang="en-US" sz="1000" dirty="0" err="1" smtClean="0"/>
              <a:t>n.d.</a:t>
            </a:r>
            <a:r>
              <a:rPr lang="en-US" sz="1000" dirty="0" smtClean="0"/>
              <a:t>). </a:t>
            </a:r>
            <a:r>
              <a:rPr lang="en-US" sz="1000" i="1" dirty="0" smtClean="0"/>
              <a:t>The </a:t>
            </a:r>
            <a:r>
              <a:rPr lang="en-US" sz="1000" i="1" dirty="0" err="1"/>
              <a:t>Everly</a:t>
            </a:r>
            <a:r>
              <a:rPr lang="en-US" sz="1000" i="1" dirty="0"/>
              <a:t> Brothers – a family that sings together</a:t>
            </a:r>
            <a:r>
              <a:rPr lang="en-US" sz="1000" dirty="0"/>
              <a:t>. </a:t>
            </a:r>
            <a:r>
              <a:rPr lang="en-US" sz="1000" dirty="0" smtClean="0"/>
              <a:t>Rewind </a:t>
            </a:r>
            <a:r>
              <a:rPr lang="en-US" sz="1000" dirty="0"/>
              <a:t>the </a:t>
            </a:r>
            <a:r>
              <a:rPr lang="en-US" sz="1000" dirty="0" smtClean="0"/>
              <a:t>	Fifties</a:t>
            </a:r>
            <a:r>
              <a:rPr lang="en-US" sz="1000" dirty="0"/>
              <a:t>. </a:t>
            </a:r>
            <a:r>
              <a:rPr lang="en-US" sz="1000" dirty="0" smtClean="0"/>
              <a:t>Retrieved May 27, 2012 from http</a:t>
            </a:r>
            <a:r>
              <a:rPr lang="en-US" sz="1000" dirty="0"/>
              <a:t>://</a:t>
            </a:r>
            <a:r>
              <a:rPr lang="en-US" sz="1000" dirty="0" smtClean="0"/>
              <a:t>www.loti.com/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	</a:t>
            </a:r>
            <a:r>
              <a:rPr lang="en-US" sz="1000" dirty="0" smtClean="0"/>
              <a:t>music/everly_brothers_ec.htm</a:t>
            </a:r>
            <a:r>
              <a:rPr lang="en-US" sz="10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i="1" dirty="0"/>
              <a:t>The </a:t>
            </a:r>
            <a:r>
              <a:rPr lang="en-US" sz="1000" i="1" dirty="0" err="1"/>
              <a:t>Everly</a:t>
            </a:r>
            <a:r>
              <a:rPr lang="en-US" sz="1000" i="1" dirty="0"/>
              <a:t> Brothers: </a:t>
            </a:r>
            <a:r>
              <a:rPr lang="en-US" sz="1000" i="1" dirty="0" smtClean="0"/>
              <a:t>Biography</a:t>
            </a:r>
            <a:r>
              <a:rPr lang="en-US" sz="1000" dirty="0" smtClean="0"/>
              <a:t> (August </a:t>
            </a:r>
            <a:r>
              <a:rPr lang="en-US" sz="1000" dirty="0"/>
              <a:t>18, </a:t>
            </a:r>
            <a:r>
              <a:rPr lang="en-US" sz="1000" dirty="0" smtClean="0"/>
              <a:t>2009). CMT</a:t>
            </a:r>
            <a:r>
              <a:rPr lang="en-US" sz="1000" dirty="0"/>
              <a:t>.  </a:t>
            </a:r>
            <a:r>
              <a:rPr lang="en-US" sz="1000" dirty="0" smtClean="0"/>
              <a:t>Retrieved May 27, 2012 	from http</a:t>
            </a:r>
            <a:r>
              <a:rPr lang="en-US" sz="1000" dirty="0"/>
              <a:t>://www.cmt.com/artists/az/everly_brothers/bio.jhtml.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sz="1000" i="1" dirty="0"/>
              <a:t>The Official </a:t>
            </a:r>
            <a:r>
              <a:rPr lang="fr-CA" sz="1000" i="1" dirty="0" err="1"/>
              <a:t>Everly</a:t>
            </a:r>
            <a:r>
              <a:rPr lang="fr-CA" sz="1000" i="1" dirty="0"/>
              <a:t> </a:t>
            </a:r>
            <a:r>
              <a:rPr lang="fr-CA" sz="1000" i="1" dirty="0" err="1"/>
              <a:t>Family</a:t>
            </a:r>
            <a:r>
              <a:rPr lang="fr-CA" sz="1000" i="1" dirty="0"/>
              <a:t> </a:t>
            </a:r>
            <a:r>
              <a:rPr lang="fr-CA" sz="1000" i="1" dirty="0" err="1"/>
              <a:t>Fansite</a:t>
            </a:r>
            <a:r>
              <a:rPr lang="fr-CA" sz="1000" i="1" dirty="0"/>
              <a:t> ~ </a:t>
            </a:r>
            <a:r>
              <a:rPr lang="fr-CA" sz="1000" i="1" dirty="0" smtClean="0"/>
              <a:t>HISTORY</a:t>
            </a:r>
            <a:r>
              <a:rPr lang="fr-CA" sz="1000" dirty="0" smtClean="0"/>
              <a:t> (</a:t>
            </a:r>
            <a:r>
              <a:rPr lang="fr-CA" sz="1000" dirty="0" err="1" smtClean="0"/>
              <a:t>n.d</a:t>
            </a:r>
            <a:r>
              <a:rPr lang="fr-CA" sz="1000" i="1" dirty="0" smtClean="0"/>
              <a:t>.). </a:t>
            </a:r>
            <a:r>
              <a:rPr lang="fr-CA" sz="1000" dirty="0" smtClean="0"/>
              <a:t>The </a:t>
            </a:r>
            <a:r>
              <a:rPr lang="fr-CA" sz="1000" dirty="0"/>
              <a:t>Official </a:t>
            </a:r>
            <a:r>
              <a:rPr lang="fr-CA" sz="1000" dirty="0" err="1"/>
              <a:t>Everly</a:t>
            </a:r>
            <a:r>
              <a:rPr lang="fr-CA" sz="1000" dirty="0"/>
              <a:t> </a:t>
            </a:r>
            <a:r>
              <a:rPr lang="fr-CA" sz="1000" dirty="0" err="1"/>
              <a:t>Family</a:t>
            </a:r>
            <a:r>
              <a:rPr lang="fr-CA" sz="1000" dirty="0"/>
              <a:t> </a:t>
            </a:r>
            <a:r>
              <a:rPr lang="fr-CA" sz="1000" dirty="0" smtClean="0"/>
              <a:t>	</a:t>
            </a:r>
            <a:r>
              <a:rPr lang="fr-CA" sz="1000" dirty="0" err="1" smtClean="0"/>
              <a:t>Fansite</a:t>
            </a:r>
            <a:r>
              <a:rPr lang="fr-CA" sz="1000" dirty="0" smtClean="0"/>
              <a:t> </a:t>
            </a:r>
            <a:r>
              <a:rPr lang="fr-CA" sz="1000" dirty="0"/>
              <a:t>~ </a:t>
            </a:r>
            <a:r>
              <a:rPr lang="fr-CA" sz="1000" dirty="0" smtClean="0"/>
              <a:t>HISTORY</a:t>
            </a:r>
            <a:r>
              <a:rPr lang="fr-CA" sz="1000" dirty="0"/>
              <a:t>. </a:t>
            </a:r>
            <a:r>
              <a:rPr lang="fr-CA" sz="1000" dirty="0" err="1" smtClean="0"/>
              <a:t>Retrieved</a:t>
            </a:r>
            <a:r>
              <a:rPr lang="fr-CA" sz="1000" dirty="0" smtClean="0"/>
              <a:t> May 27, 2012 </a:t>
            </a:r>
            <a:r>
              <a:rPr lang="fr-CA" sz="1000" dirty="0" err="1" smtClean="0"/>
              <a:t>from</a:t>
            </a:r>
            <a:r>
              <a:rPr lang="fr-CA" sz="1000" dirty="0"/>
              <a:t> </a:t>
            </a:r>
            <a:r>
              <a:rPr lang="fr-CA" sz="1000" dirty="0" smtClean="0"/>
              <a:t>	http</a:t>
            </a:r>
            <a:r>
              <a:rPr lang="fr-CA" sz="1000" dirty="0"/>
              <a:t>://</a:t>
            </a:r>
            <a:r>
              <a:rPr lang="fr-CA" sz="1000" dirty="0" smtClean="0"/>
              <a:t>www.everlybrothers.net/history.html</a:t>
            </a:r>
            <a:r>
              <a:rPr lang="fr-CA" sz="10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sz="1000" dirty="0"/>
              <a:t>Schreiber, Carl and Barnett, </a:t>
            </a:r>
            <a:r>
              <a:rPr lang="fr-CA" sz="1000" dirty="0" smtClean="0"/>
              <a:t>Betsy (</a:t>
            </a:r>
            <a:r>
              <a:rPr lang="fr-CA" sz="1000" dirty="0" err="1" smtClean="0"/>
              <a:t>n.d</a:t>
            </a:r>
            <a:r>
              <a:rPr lang="fr-CA" sz="1000" dirty="0" smtClean="0"/>
              <a:t>.). </a:t>
            </a:r>
            <a:r>
              <a:rPr lang="fr-CA" sz="1000" i="1" dirty="0" smtClean="0"/>
              <a:t>Story </a:t>
            </a:r>
            <a:r>
              <a:rPr lang="fr-CA" sz="1000" i="1" dirty="0" err="1"/>
              <a:t>Behind</a:t>
            </a:r>
            <a:r>
              <a:rPr lang="fr-CA" sz="1000" i="1" dirty="0"/>
              <a:t> the Song</a:t>
            </a:r>
            <a:r>
              <a:rPr lang="fr-CA" sz="1000" i="1" dirty="0" smtClean="0"/>
              <a:t>. </a:t>
            </a:r>
            <a:r>
              <a:rPr lang="fr-CA" sz="1000" i="1" dirty="0" err="1"/>
              <a:t>Everly</a:t>
            </a:r>
            <a:r>
              <a:rPr lang="fr-CA" sz="1000" i="1" dirty="0"/>
              <a:t> </a:t>
            </a:r>
            <a:r>
              <a:rPr lang="fr-CA" sz="1000" i="1" dirty="0" err="1"/>
              <a:t>Brothers</a:t>
            </a:r>
            <a:r>
              <a:rPr lang="fr-CA" sz="1000" i="1" dirty="0"/>
              <a:t>. </a:t>
            </a:r>
            <a:r>
              <a:rPr lang="fr-CA" sz="1000" dirty="0"/>
              <a:t>	</a:t>
            </a:r>
            <a:r>
              <a:rPr lang="fr-CA" sz="1000" dirty="0" err="1" smtClean="0"/>
              <a:t>Retrieved</a:t>
            </a:r>
            <a:r>
              <a:rPr lang="fr-CA" sz="1000" dirty="0" smtClean="0"/>
              <a:t> May 27, 2012 </a:t>
            </a:r>
            <a:r>
              <a:rPr lang="fr-CA" sz="1000" dirty="0" err="1"/>
              <a:t>from</a:t>
            </a:r>
            <a:r>
              <a:rPr lang="fr-CA" sz="1000" dirty="0"/>
              <a:t> http://</a:t>
            </a:r>
            <a:r>
              <a:rPr lang="fr-CA" sz="1000" dirty="0" smtClean="0"/>
              <a:t>www.rockabill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sz="1000" dirty="0"/>
              <a:t>	</a:t>
            </a:r>
            <a:r>
              <a:rPr lang="fr-CA" sz="1000" dirty="0" smtClean="0"/>
              <a:t>yhall.com/EverlyBros.html</a:t>
            </a:r>
            <a:r>
              <a:rPr lang="fr-CA" sz="10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 smtClean="0"/>
              <a:t>Simons</a:t>
            </a:r>
            <a:r>
              <a:rPr lang="en-US" sz="1000" dirty="0"/>
              <a:t>, Dave (2000). </a:t>
            </a:r>
            <a:r>
              <a:rPr lang="en-US" sz="1000" i="1" dirty="0" smtClean="0"/>
              <a:t>How </a:t>
            </a:r>
            <a:r>
              <a:rPr lang="en-US" sz="1000" i="1" dirty="0"/>
              <a:t>the </a:t>
            </a:r>
            <a:r>
              <a:rPr lang="en-US" sz="1000" i="1" dirty="0" err="1"/>
              <a:t>Everly</a:t>
            </a:r>
            <a:r>
              <a:rPr lang="en-US" sz="1000" i="1" dirty="0"/>
              <a:t> Brothers helped pave the way for the ‘60s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i="1" dirty="0"/>
              <a:t>	musical </a:t>
            </a:r>
            <a:r>
              <a:rPr lang="en-US" sz="1000" i="1" dirty="0" smtClean="0"/>
              <a:t>revolution.</a:t>
            </a:r>
            <a:r>
              <a:rPr lang="en-US" sz="1000" dirty="0"/>
              <a:t> </a:t>
            </a:r>
            <a:r>
              <a:rPr lang="en-US" sz="1000" dirty="0" smtClean="0"/>
              <a:t>Acoustic </a:t>
            </a:r>
            <a:r>
              <a:rPr lang="en-US" sz="1000" dirty="0"/>
              <a:t>Guitar, 92.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sz="1000" dirty="0" err="1" smtClean="0"/>
              <a:t>Unterberger</a:t>
            </a:r>
            <a:r>
              <a:rPr lang="fr-CA" sz="1000" dirty="0"/>
              <a:t>, </a:t>
            </a:r>
            <a:r>
              <a:rPr lang="fr-CA" sz="1000" dirty="0" err="1" smtClean="0"/>
              <a:t>Richie</a:t>
            </a:r>
            <a:r>
              <a:rPr lang="fr-CA" sz="1000" dirty="0" smtClean="0"/>
              <a:t> (</a:t>
            </a:r>
            <a:r>
              <a:rPr lang="fr-CA" sz="1000" dirty="0" err="1" smtClean="0"/>
              <a:t>n.d</a:t>
            </a:r>
            <a:r>
              <a:rPr lang="fr-CA" sz="1000" dirty="0" smtClean="0"/>
              <a:t>.). </a:t>
            </a:r>
            <a:r>
              <a:rPr lang="fr-CA" sz="1000" i="1" dirty="0" smtClean="0"/>
              <a:t>The </a:t>
            </a:r>
            <a:r>
              <a:rPr lang="fr-CA" sz="1000" i="1" dirty="0" err="1"/>
              <a:t>Everly</a:t>
            </a:r>
            <a:r>
              <a:rPr lang="fr-CA" sz="1000" i="1" dirty="0"/>
              <a:t> </a:t>
            </a:r>
            <a:r>
              <a:rPr lang="fr-CA" sz="1000" i="1" dirty="0" err="1"/>
              <a:t>Brothers</a:t>
            </a:r>
            <a:r>
              <a:rPr lang="fr-CA" sz="1000" dirty="0" smtClean="0"/>
              <a:t>. </a:t>
            </a:r>
            <a:r>
              <a:rPr lang="fr-CA" sz="1000" dirty="0" err="1" smtClean="0"/>
              <a:t>AllMusic</a:t>
            </a:r>
            <a:r>
              <a:rPr lang="fr-CA" sz="1000" dirty="0" smtClean="0"/>
              <a:t>. </a:t>
            </a:r>
            <a:r>
              <a:rPr lang="fr-CA" sz="1000" dirty="0" err="1" smtClean="0"/>
              <a:t>Retrieved</a:t>
            </a:r>
            <a:r>
              <a:rPr lang="fr-CA" sz="1000" dirty="0" smtClean="0"/>
              <a:t> May 27, 2012 	</a:t>
            </a:r>
            <a:r>
              <a:rPr lang="fr-CA" sz="1000" dirty="0" err="1" smtClean="0"/>
              <a:t>from</a:t>
            </a:r>
            <a:r>
              <a:rPr lang="fr-CA" sz="1000" dirty="0" smtClean="0"/>
              <a:t> http</a:t>
            </a:r>
            <a:r>
              <a:rPr lang="fr-CA" sz="1000" dirty="0"/>
              <a:t>://</a:t>
            </a:r>
            <a:r>
              <a:rPr lang="fr-CA" sz="1000" dirty="0" smtClean="0"/>
              <a:t>www.allmusic.com/artist/the-everly-brothersp4208/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sz="1000" dirty="0"/>
              <a:t>	</a:t>
            </a:r>
            <a:r>
              <a:rPr lang="fr-CA" sz="1000" dirty="0" err="1" smtClean="0"/>
              <a:t>biography</a:t>
            </a:r>
            <a:r>
              <a:rPr lang="fr-CA" sz="1000" dirty="0" smtClean="0"/>
              <a:t>.</a:t>
            </a:r>
            <a:endParaRPr lang="fr-CA" sz="1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Image Citation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597" y="1828800"/>
            <a:ext cx="44958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3226402 [JPEG file</a:t>
            </a:r>
            <a:r>
              <a:rPr lang="en-US" sz="1000" dirty="0" smtClean="0"/>
              <a:t>]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</a:t>
            </a:r>
            <a:r>
              <a:rPr lang="en-US" sz="1000" dirty="0" err="1"/>
              <a:t>Answcdn</a:t>
            </a:r>
            <a:r>
              <a:rPr lang="en-US" sz="1000" dirty="0"/>
              <a:t>. Retrieved May 27, 2012 from 	</a:t>
            </a:r>
            <a:r>
              <a:rPr lang="en-US" sz="1000" dirty="0">
                <a:solidFill>
                  <a:prstClr val="black"/>
                </a:solidFill>
              </a:rPr>
              <a:t>http://content.answcdn.com/main/content/img/getty/0/2/3226	402.jpg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58 [JPEG file</a:t>
            </a:r>
            <a:r>
              <a:rPr lang="en-US" sz="1000" dirty="0" smtClean="0"/>
              <a:t>]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Famous People. </a:t>
            </a:r>
            <a:r>
              <a:rPr lang="en-US" sz="1000" dirty="0" smtClean="0"/>
              <a:t>Retrieved </a:t>
            </a:r>
            <a:r>
              <a:rPr lang="en-US" sz="1000" dirty="0"/>
              <a:t>May 27, 2012 from 	</a:t>
            </a:r>
            <a:r>
              <a:rPr lang="en-US" sz="1000" dirty="0">
                <a:solidFill>
                  <a:prstClr val="black"/>
                </a:solidFill>
              </a:rPr>
              <a:t>http://www.famouspeople.com/famous/_images2/58.jpg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August 16, 1957 – Buddy Holly &amp; the Crickets at the Apollo </a:t>
            </a:r>
            <a:r>
              <a:rPr lang="en-US" sz="1000" dirty="0" smtClean="0"/>
              <a:t>Theatre </a:t>
            </a:r>
            <a:r>
              <a:rPr lang="en-US" sz="1000" dirty="0"/>
              <a:t>(August 16, 	2011). 1957 Time Capsule. Retrieved May 28, 2012 from 	http://1957timecapsule.wordpress.com/2011/08/16/august-16-	1957-buddy-holly-the-crickets-at-the-apollo-theater/.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 err="1"/>
              <a:t>Beachboys</a:t>
            </a:r>
            <a:r>
              <a:rPr lang="en-US" sz="1000" dirty="0"/>
              <a:t> [JPEG file</a:t>
            </a:r>
            <a:r>
              <a:rPr lang="en-US" sz="1000" dirty="0" smtClean="0"/>
              <a:t>]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St. Augustine Life. Retrieved May 28, 2012 from 	http://staugustinelife.com/wpcontent/uploads/2012/03/Beachb	oys.jpg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 smtClean="0"/>
              <a:t>Clovers </a:t>
            </a:r>
            <a:r>
              <a:rPr lang="en-US" sz="1000" dirty="0"/>
              <a:t>(May 22, </a:t>
            </a:r>
            <a:r>
              <a:rPr lang="en-US" sz="1000" dirty="0" smtClean="0"/>
              <a:t>2012). </a:t>
            </a:r>
            <a:r>
              <a:rPr lang="en-US" sz="1000" dirty="0"/>
              <a:t>last.fm. Retrieved May 26, 2012 from 	</a:t>
            </a:r>
            <a:r>
              <a:rPr lang="pl-PL" sz="1000" dirty="0"/>
              <a:t>http://www.last.fm/music/Clovers</a:t>
            </a:r>
            <a:r>
              <a:rPr lang="en-US" sz="10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Elvis </a:t>
            </a:r>
            <a:r>
              <a:rPr lang="en-US" sz="1000" dirty="0" smtClean="0"/>
              <a:t>Presley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Rolling Stones Artists. Retrieved May 27, 2012 from 	http://www.rollingstone.com/music/artists/elvis-presley.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jerry-lee-lewis-414191I [JPEG file</a:t>
            </a:r>
            <a:r>
              <a:rPr lang="en-US" sz="1000" dirty="0" smtClean="0"/>
              <a:t>]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Cine </a:t>
            </a:r>
            <a:r>
              <a:rPr lang="en-US" sz="1000" dirty="0" err="1"/>
              <a:t>Magia</a:t>
            </a:r>
            <a:r>
              <a:rPr lang="en-US" sz="1000" dirty="0"/>
              <a:t>. Retrieved May 27, 2012 from 	</a:t>
            </a:r>
            <a:r>
              <a:rPr lang="en-US" sz="1000" dirty="0">
                <a:solidFill>
                  <a:prstClr val="black"/>
                </a:solidFill>
              </a:rPr>
              <a:t>http://static.cinemagia.ro/img/db/actor/08/63/89/jerry-lee-	lewis-414191l.jpg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johnny-cash-1351 [JPEG file</a:t>
            </a:r>
            <a:r>
              <a:rPr lang="en-US" sz="1000" dirty="0" smtClean="0"/>
              <a:t>]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</a:t>
            </a:r>
            <a:r>
              <a:rPr lang="en-US" sz="1000" dirty="0" err="1"/>
              <a:t>Essentailly</a:t>
            </a:r>
            <a:r>
              <a:rPr lang="en-US" sz="1000" dirty="0"/>
              <a:t> Eclectic. Retrieved May 27, 2012 	from </a:t>
            </a:r>
            <a:r>
              <a:rPr lang="en-US" sz="1000" dirty="0">
                <a:solidFill>
                  <a:prstClr val="black"/>
                </a:solidFill>
              </a:rPr>
              <a:t>http://essentiallyeclectic.files.wordpress.com/2008/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>
                <a:solidFill>
                  <a:prstClr val="black"/>
                </a:solidFill>
              </a:rPr>
              <a:t>	09/johnny-cash-1351.jpg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 err="1" smtClean="0"/>
              <a:t>Morgankevinj</a:t>
            </a:r>
            <a:r>
              <a:rPr lang="en-US" sz="1000" dirty="0" smtClean="0"/>
              <a:t> (April 11, 2011). File:Delmorebrothers.jpg. Wikipedia. Retrieved  	May 25, 2012 from http</a:t>
            </a:r>
            <a:r>
              <a:rPr lang="en-US" sz="1000" dirty="0"/>
              <a:t>://</a:t>
            </a:r>
            <a:r>
              <a:rPr lang="en-US" sz="1000" dirty="0" smtClean="0"/>
              <a:t>en.wikipedia.org/wiki/File:Delmore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	</a:t>
            </a:r>
            <a:r>
              <a:rPr lang="en-US" sz="1000" dirty="0" smtClean="0"/>
              <a:t>brothers.jpg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sz="10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648200" y="1828800"/>
            <a:ext cx="4495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Ray </a:t>
            </a:r>
            <a:r>
              <a:rPr lang="en-US" sz="1000" dirty="0" smtClean="0"/>
              <a:t>Charles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</a:t>
            </a:r>
            <a:r>
              <a:rPr lang="en-US" sz="1000" dirty="0" err="1"/>
              <a:t>PalZoo</a:t>
            </a:r>
            <a:r>
              <a:rPr lang="en-US" sz="1000" dirty="0"/>
              <a:t>. Retrieved May 27, 2012 from 	</a:t>
            </a:r>
            <a:r>
              <a:rPr lang="nl-NL" sz="1000" dirty="0"/>
              <a:t>http://www.palzoo.net/Ray-Charles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 smtClean="0"/>
              <a:t>Rick29 (April 18, 2012). The Beach Boys Harmonize While </a:t>
            </a:r>
            <a:r>
              <a:rPr lang="en-US" sz="1000" dirty="0" err="1" smtClean="0"/>
              <a:t>Kookie</a:t>
            </a:r>
            <a:r>
              <a:rPr lang="en-US" sz="1000" dirty="0" smtClean="0"/>
              <a:t> Stays in Orbit!. 	Classic Film and TV Café. Retrieved May 27, 2012 from 	http</a:t>
            </a:r>
            <a:r>
              <a:rPr lang="en-US" sz="1000" dirty="0"/>
              <a:t>://</a:t>
            </a:r>
            <a:r>
              <a:rPr lang="en-US" sz="1000" dirty="0" smtClean="0"/>
              <a:t>classic-film-tv.blogspot.com/2012/04/beach-boys-	harmonize-in-girls-on-beach.html.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Simons, </a:t>
            </a:r>
            <a:r>
              <a:rPr lang="en-US" sz="1000" dirty="0" smtClean="0"/>
              <a:t>David (</a:t>
            </a:r>
            <a:r>
              <a:rPr lang="en-US" sz="1000" dirty="0" err="1" smtClean="0"/>
              <a:t>n.d.</a:t>
            </a:r>
            <a:r>
              <a:rPr lang="en-US" sz="1000" dirty="0" smtClean="0"/>
              <a:t>).  </a:t>
            </a:r>
            <a:r>
              <a:rPr lang="en-US" sz="1000" dirty="0"/>
              <a:t>Rock Foundations: The </a:t>
            </a:r>
            <a:r>
              <a:rPr lang="en-US" sz="1000" dirty="0" err="1"/>
              <a:t>Everly</a:t>
            </a:r>
            <a:r>
              <a:rPr lang="en-US" sz="1000" dirty="0"/>
              <a:t> Brothers.  Acoustic Guitars.  	</a:t>
            </a:r>
            <a:r>
              <a:rPr lang="en-US" sz="1000" dirty="0" smtClean="0"/>
              <a:t>Retrieved May 27, 2012 </a:t>
            </a:r>
            <a:r>
              <a:rPr lang="en-US" sz="1000" dirty="0"/>
              <a:t>from http://</a:t>
            </a:r>
            <a:r>
              <a:rPr lang="en-US" sz="1000" dirty="0" smtClean="0"/>
              <a:t>www.acoustic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	</a:t>
            </a:r>
            <a:r>
              <a:rPr lang="en-US" sz="1000" dirty="0" smtClean="0"/>
              <a:t>guitar.com/issues/ag92/everlybros.shtml</a:t>
            </a:r>
            <a:r>
              <a:rPr lang="en-US" sz="10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Summer In the </a:t>
            </a:r>
            <a:r>
              <a:rPr lang="en-US" sz="1000" dirty="0" smtClean="0"/>
              <a:t>60’s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BBC Radio Scotland. Retrieved May 26, 2012 from 	http://www.bbc.co.uk/radioscotland/60s/famousfaces/.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The+Beatles+2 [JPEG file</a:t>
            </a:r>
            <a:r>
              <a:rPr lang="en-US" sz="1000" dirty="0" smtClean="0"/>
              <a:t>]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3.bp. Retrieved May 27, 2012 from 	http://3.bp.blogspot.com/-Y7L_OpwQHiU/T0xaOlI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	</a:t>
            </a:r>
            <a:r>
              <a:rPr lang="en-US" sz="1000" dirty="0" err="1"/>
              <a:t>RcOI</a:t>
            </a:r>
            <a:r>
              <a:rPr lang="en-US" sz="1000" dirty="0"/>
              <a:t>/AAAAAAAACFs/-Hps-OJ2ho/s1600/The+Beatles+2.jpg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 smtClean="0"/>
              <a:t>The Beatles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The Beatles Autographs. Retrieved May 27, 2012 from 	http://thebeatlesautographs.net/.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The </a:t>
            </a:r>
            <a:r>
              <a:rPr lang="en-US" sz="1000" dirty="0" err="1"/>
              <a:t>Byrds</a:t>
            </a:r>
            <a:r>
              <a:rPr lang="en-US" sz="1000" dirty="0"/>
              <a:t>’ </a:t>
            </a:r>
            <a:r>
              <a:rPr lang="en-US" sz="1000" dirty="0" smtClean="0"/>
              <a:t>Story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The Byrd Collective. Retrieved May 27, 2012 from 	http://www.thebyrdscollective.com/byrds-history/.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 err="1" smtClean="0"/>
              <a:t>Vvche</a:t>
            </a:r>
            <a:r>
              <a:rPr lang="en-US" sz="1000" dirty="0" smtClean="0"/>
              <a:t> </a:t>
            </a:r>
            <a:r>
              <a:rPr lang="en-US" sz="1000" dirty="0"/>
              <a:t>(August 29, </a:t>
            </a:r>
            <a:r>
              <a:rPr lang="en-US" sz="1000" dirty="0" smtClean="0"/>
              <a:t>2010). </a:t>
            </a:r>
            <a:r>
              <a:rPr lang="en-US" sz="1000" dirty="0"/>
              <a:t>The </a:t>
            </a:r>
            <a:r>
              <a:rPr lang="en-US" sz="1000" dirty="0" err="1"/>
              <a:t>Everly</a:t>
            </a:r>
            <a:r>
              <a:rPr lang="en-US" sz="1000" dirty="0"/>
              <a:t> Brothers. 60’s-70’s. Retrieved May 27, 2012 	from http://progbeat-vvche.blogspot.com/2010/08/everly-	brothers-two-yanks-in-england.html.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 smtClean="0"/>
              <a:t>York-Brothers-Long-Time-Gone-CD </a:t>
            </a:r>
            <a:r>
              <a:rPr lang="en-US" sz="1000" dirty="0"/>
              <a:t>[JPEG file</a:t>
            </a:r>
            <a:r>
              <a:rPr lang="en-US" sz="1000" dirty="0" smtClean="0"/>
              <a:t>] </a:t>
            </a:r>
            <a:r>
              <a:rPr lang="en-US" sz="1000" dirty="0"/>
              <a:t>(</a:t>
            </a:r>
            <a:r>
              <a:rPr lang="en-US" sz="1000" dirty="0" err="1"/>
              <a:t>n.d.</a:t>
            </a:r>
            <a:r>
              <a:rPr lang="en-US" sz="1000" dirty="0"/>
              <a:t>). Raucous Records. Retrieved 	May 27, 2012 from http://www.raucousrecords.com/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/>
              <a:t>	products/300px/york-brothers-long-time-gone-cd.jpg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 smtClean="0"/>
              <a:t> 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474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sz="3600" dirty="0" err="1" smtClean="0"/>
              <a:t>Beginning</a:t>
            </a:r>
            <a:r>
              <a:rPr lang="fr-CA" sz="3600" dirty="0" smtClean="0"/>
              <a:t> of the </a:t>
            </a:r>
            <a:r>
              <a:rPr lang="fr-CA" sz="3600" dirty="0" err="1" smtClean="0"/>
              <a:t>Everly</a:t>
            </a:r>
            <a:r>
              <a:rPr lang="fr-CA" sz="3600" dirty="0" smtClean="0"/>
              <a:t> </a:t>
            </a:r>
            <a:r>
              <a:rPr lang="fr-CA" sz="3600" dirty="0" err="1" smtClean="0"/>
              <a:t>Brothers</a:t>
            </a:r>
            <a:endParaRPr lang="fr-CA" sz="3600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Don</a:t>
            </a:r>
          </a:p>
          <a:p>
            <a:pPr marL="0" lvl="0" indent="0">
              <a:buNone/>
            </a:pPr>
            <a:r>
              <a:rPr lang="en-US" sz="1200" b="1" dirty="0"/>
              <a:t>Real Name:</a:t>
            </a:r>
            <a:r>
              <a:rPr lang="en-US" sz="1200" dirty="0"/>
              <a:t> Donald </a:t>
            </a:r>
            <a:r>
              <a:rPr lang="en-US" sz="1200" dirty="0" err="1"/>
              <a:t>Everly</a:t>
            </a:r>
            <a:endParaRPr lang="en-US" sz="1200" dirty="0"/>
          </a:p>
          <a:p>
            <a:pPr marL="0" lvl="0" indent="0">
              <a:buNone/>
            </a:pPr>
            <a:r>
              <a:rPr lang="en-US" sz="1200" b="1" dirty="0"/>
              <a:t>Birth Date: </a:t>
            </a:r>
            <a:r>
              <a:rPr lang="en-US" sz="1200" dirty="0"/>
              <a:t>February 1, 1937</a:t>
            </a:r>
          </a:p>
          <a:p>
            <a:pPr marL="0" lvl="0" indent="0">
              <a:buNone/>
            </a:pPr>
            <a:r>
              <a:rPr lang="en-US" sz="1200" b="1" dirty="0"/>
              <a:t>Place of Birth:</a:t>
            </a:r>
            <a:r>
              <a:rPr lang="en-US" sz="1200" dirty="0"/>
              <a:t> Brownie, Kentucky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i="1" dirty="0" smtClean="0"/>
              <a:t>      The </a:t>
            </a:r>
            <a:r>
              <a:rPr lang="en-US" sz="1800" i="1" dirty="0" err="1" smtClean="0"/>
              <a:t>Everly</a:t>
            </a:r>
            <a:r>
              <a:rPr lang="en-US" sz="1800" i="1" dirty="0" smtClean="0"/>
              <a:t> Family</a:t>
            </a:r>
            <a:r>
              <a:rPr lang="en-US" sz="1800" i="1" dirty="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600200"/>
            <a:ext cx="2590800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432"/>
              </a:spcBef>
              <a:buNone/>
            </a:pPr>
            <a:r>
              <a:rPr lang="en-US" dirty="0">
                <a:latin typeface="+mn-lt"/>
              </a:rPr>
              <a:t>Phil</a:t>
            </a:r>
          </a:p>
          <a:p>
            <a:pPr marL="0" lvl="0" indent="0">
              <a:spcBef>
                <a:spcPts val="432"/>
              </a:spcBef>
              <a:buNone/>
            </a:pPr>
            <a:r>
              <a:rPr lang="en-US" sz="1200" b="1" dirty="0">
                <a:latin typeface="+mn-lt"/>
              </a:rPr>
              <a:t>Real Name: </a:t>
            </a:r>
            <a:r>
              <a:rPr lang="en-US" sz="1200" dirty="0">
                <a:latin typeface="+mn-lt"/>
              </a:rPr>
              <a:t>Philip </a:t>
            </a:r>
            <a:r>
              <a:rPr lang="en-US" sz="1200" dirty="0" err="1">
                <a:latin typeface="+mn-lt"/>
              </a:rPr>
              <a:t>Everly</a:t>
            </a:r>
            <a:endParaRPr lang="en-US" sz="1200" dirty="0">
              <a:latin typeface="+mn-lt"/>
            </a:endParaRPr>
          </a:p>
          <a:p>
            <a:pPr marL="0" lvl="0" indent="0">
              <a:spcBef>
                <a:spcPts val="432"/>
              </a:spcBef>
              <a:buNone/>
            </a:pPr>
            <a:r>
              <a:rPr lang="en-US" sz="1200" b="1" dirty="0">
                <a:latin typeface="+mn-lt"/>
              </a:rPr>
              <a:t>Birth Date: </a:t>
            </a:r>
            <a:r>
              <a:rPr lang="en-US" sz="1200" dirty="0">
                <a:latin typeface="+mn-lt"/>
              </a:rPr>
              <a:t>January 19, 1939</a:t>
            </a:r>
          </a:p>
          <a:p>
            <a:pPr marL="0" lvl="0" indent="0">
              <a:spcBef>
                <a:spcPts val="432"/>
              </a:spcBef>
              <a:buNone/>
            </a:pPr>
            <a:r>
              <a:rPr lang="en-US" sz="1200" b="1" dirty="0">
                <a:latin typeface="+mn-lt"/>
              </a:rPr>
              <a:t>Place of Birth:</a:t>
            </a:r>
            <a:r>
              <a:rPr lang="en-US" sz="1200" dirty="0">
                <a:latin typeface="+mn-lt"/>
              </a:rPr>
              <a:t> Chicago, Illinois</a:t>
            </a:r>
          </a:p>
          <a:p>
            <a:pPr>
              <a:spcBef>
                <a:spcPts val="432"/>
              </a:spcBef>
            </a:pPr>
            <a:endParaRPr lang="en-US" sz="1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53" y="3276600"/>
            <a:ext cx="220027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9873" y="3429000"/>
            <a:ext cx="3454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32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Don and Phil are blood brothers.</a:t>
            </a:r>
          </a:p>
          <a:p>
            <a:pPr marL="285750" indent="-285750">
              <a:spcBef>
                <a:spcPts val="432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Sons of country </a:t>
            </a:r>
            <a:r>
              <a:rPr lang="en-US" sz="1400" dirty="0" smtClean="0">
                <a:latin typeface="+mn-lt"/>
              </a:rPr>
              <a:t>artist </a:t>
            </a:r>
            <a:r>
              <a:rPr lang="en-US" sz="1400" dirty="0">
                <a:latin typeface="+mn-lt"/>
              </a:rPr>
              <a:t>Ike and Margaret</a:t>
            </a:r>
          </a:p>
          <a:p>
            <a:pPr marL="285750" indent="-285750">
              <a:spcBef>
                <a:spcPts val="432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Were in the limelight of becoming stage performers with their public appearances in the 40’s to mid-50’s </a:t>
            </a:r>
            <a:r>
              <a:rPr lang="en-US" sz="1400" dirty="0" smtClean="0">
                <a:latin typeface="+mn-lt"/>
              </a:rPr>
              <a:t>on </a:t>
            </a:r>
            <a:r>
              <a:rPr lang="en-US" sz="1400" dirty="0">
                <a:latin typeface="+mn-lt"/>
              </a:rPr>
              <a:t>their parents tours</a:t>
            </a:r>
          </a:p>
          <a:p>
            <a:pPr>
              <a:spcBef>
                <a:spcPts val="432"/>
              </a:spcBef>
            </a:pPr>
            <a:endParaRPr lang="en-US" sz="1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1352" y="6159005"/>
            <a:ext cx="2200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n-lt"/>
              </a:rPr>
              <a:t>http://www.acousticguitar.com/issues/ag92/everlybros.shtml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638371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Kao-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wei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Chen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dirty="0" smtClean="0"/>
              <a:t>Music </a:t>
            </a:r>
            <a:r>
              <a:rPr lang="fr-CA" dirty="0" err="1" smtClean="0"/>
              <a:t>Career</a:t>
            </a:r>
            <a:endParaRPr lang="fr-CA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3719512" cy="4525963"/>
          </a:xfrm>
        </p:spPr>
        <p:txBody>
          <a:bodyPr/>
          <a:lstStyle/>
          <a:p>
            <a:pPr lvl="0"/>
            <a:r>
              <a:rPr lang="en-US" sz="1400" dirty="0"/>
              <a:t>Mid-1950’s, brothers moved to Nashville, Tennessee</a:t>
            </a:r>
          </a:p>
          <a:p>
            <a:pPr lvl="0"/>
            <a:r>
              <a:rPr lang="en-US" sz="1400" dirty="0"/>
              <a:t>1954, Don’s composition was being recorded by Kitty Wells</a:t>
            </a:r>
          </a:p>
          <a:p>
            <a:pPr lvl="0"/>
            <a:r>
              <a:rPr lang="en-US" sz="1400" dirty="0"/>
              <a:t>1957, 1</a:t>
            </a:r>
            <a:r>
              <a:rPr lang="en-US" sz="1400" baseline="30000" dirty="0"/>
              <a:t>st</a:t>
            </a:r>
            <a:r>
              <a:rPr lang="en-US" sz="1400" dirty="0"/>
              <a:t> hit #1 for the </a:t>
            </a:r>
            <a:r>
              <a:rPr lang="en-US" sz="1400" dirty="0" err="1"/>
              <a:t>Everly</a:t>
            </a:r>
            <a:r>
              <a:rPr lang="en-US" sz="1400" dirty="0"/>
              <a:t> Brothers, cover of “Bye </a:t>
            </a:r>
            <a:r>
              <a:rPr lang="en-US" sz="1400" dirty="0" err="1"/>
              <a:t>Bye</a:t>
            </a:r>
            <a:r>
              <a:rPr lang="en-US" sz="1400" dirty="0"/>
              <a:t> Love” by </a:t>
            </a:r>
            <a:r>
              <a:rPr lang="en-US" sz="1400" dirty="0" err="1"/>
              <a:t>Felice</a:t>
            </a:r>
            <a:r>
              <a:rPr lang="en-US" sz="1400" dirty="0"/>
              <a:t> and </a:t>
            </a:r>
            <a:r>
              <a:rPr lang="en-US" sz="1400" dirty="0" err="1"/>
              <a:t>Boudleaux</a:t>
            </a:r>
            <a:r>
              <a:rPr lang="en-US" sz="1400" dirty="0"/>
              <a:t> Bryant</a:t>
            </a:r>
          </a:p>
          <a:p>
            <a:pPr lvl="0"/>
            <a:r>
              <a:rPr lang="en-US" sz="1400" dirty="0"/>
              <a:t>End of the 1950’s, The </a:t>
            </a:r>
            <a:r>
              <a:rPr lang="en-US" sz="1400" dirty="0" err="1"/>
              <a:t>Everly</a:t>
            </a:r>
            <a:r>
              <a:rPr lang="en-US" sz="1400" dirty="0"/>
              <a:t> Brothers were the #1 Vocal Group in the World</a:t>
            </a:r>
          </a:p>
          <a:p>
            <a:pPr lvl="1"/>
            <a:r>
              <a:rPr lang="en-US" sz="1400" dirty="0"/>
              <a:t>Signed with Warner Brothers Records</a:t>
            </a:r>
          </a:p>
          <a:p>
            <a:pPr lvl="0"/>
            <a:r>
              <a:rPr lang="en-US" sz="1400" dirty="0"/>
              <a:t>1961, two songs hit #1 at the end of the year drafted into the Marines</a:t>
            </a:r>
          </a:p>
          <a:p>
            <a:pPr lvl="0"/>
            <a:r>
              <a:rPr lang="en-US" sz="1400" dirty="0"/>
              <a:t>Following years, Don’s became addicted to drugs</a:t>
            </a:r>
          </a:p>
          <a:p>
            <a:pPr lvl="0"/>
            <a:r>
              <a:rPr lang="en-US" sz="1400" dirty="0"/>
              <a:t>1973, marked the end of The </a:t>
            </a:r>
            <a:r>
              <a:rPr lang="en-US" sz="1400" dirty="0" err="1"/>
              <a:t>Everly</a:t>
            </a:r>
            <a:r>
              <a:rPr lang="en-US" sz="1400" dirty="0"/>
              <a:t> Boys with Phil stating, “I will never get on a stage with that man (Don) again”</a:t>
            </a:r>
          </a:p>
          <a:p>
            <a:pPr marL="0" indent="0">
              <a:buNone/>
            </a:pPr>
            <a:endParaRPr lang="fr-CA" sz="1400" dirty="0" smtClean="0"/>
          </a:p>
        </p:txBody>
      </p:sp>
      <p:pic>
        <p:nvPicPr>
          <p:cNvPr id="2052" name="Picture 4" descr="http://1.bp.blogspot.com/_WWIy23PK7tM/THqYZEPQhsI/AAAAAAAAJ8g/Pr90m3H1WdQ/s400/Everly+Brothers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7336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0" y="5638800"/>
            <a:ext cx="2733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http://progbeat-vvche.blogspot.com/2010/08/everly-brothers-two-yanks-in-england.html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38371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Kao-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wei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Chen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Importance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Set the standards for close harmony singing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2001, elected into the Country Music Hall of Fame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vivoscene.com/wp-content/uploads/2012/04/Everly-Brothers-All-I-have-to-do-is-dream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819775" cy="3848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2667000" y="6438901"/>
            <a:ext cx="41293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http://progbeat-vvche.blogspot.com/2010/08/everly-brothers-two-yanks-in-england.html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7205" y="646811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Kao-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wei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Chen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7072312" cy="1143000"/>
          </a:xfrm>
        </p:spPr>
        <p:txBody>
          <a:bodyPr/>
          <a:lstStyle/>
          <a:p>
            <a:pPr algn="l"/>
            <a:r>
              <a:rPr lang="fr-CA" dirty="0" smtClean="0"/>
              <a:t>Unique/</a:t>
            </a:r>
            <a:r>
              <a:rPr lang="fr-CA" dirty="0" err="1" smtClean="0"/>
              <a:t>Innovative</a:t>
            </a:r>
            <a:r>
              <a:rPr lang="fr-CA" dirty="0"/>
              <a:t> </a:t>
            </a:r>
            <a:r>
              <a:rPr lang="fr-CA" dirty="0" err="1" smtClean="0"/>
              <a:t>Elements</a:t>
            </a:r>
            <a:endParaRPr lang="fr-CA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CA" sz="2400" dirty="0" smtClean="0"/>
              <a:t>Vocal </a:t>
            </a:r>
            <a:r>
              <a:rPr lang="fr-CA" sz="2400" dirty="0" err="1" smtClean="0"/>
              <a:t>harmony</a:t>
            </a:r>
            <a:r>
              <a:rPr lang="fr-CA" sz="2400" dirty="0" smtClean="0"/>
              <a:t> in </a:t>
            </a:r>
            <a:r>
              <a:rPr lang="fr-CA" sz="2400" dirty="0" err="1" smtClean="0"/>
              <a:t>parallel</a:t>
            </a:r>
            <a:r>
              <a:rPr lang="fr-CA" sz="2400" dirty="0" smtClean="0"/>
              <a:t> </a:t>
            </a:r>
            <a:r>
              <a:rPr lang="fr-CA" sz="2400" dirty="0" err="1" smtClean="0"/>
              <a:t>thirds</a:t>
            </a:r>
            <a:endParaRPr lang="fr-CA" sz="2400" dirty="0" smtClean="0"/>
          </a:p>
          <a:p>
            <a:pPr lvl="1">
              <a:buFont typeface="Arial"/>
              <a:buChar char="•"/>
            </a:pPr>
            <a:r>
              <a:rPr lang="fr-CA" sz="2400" dirty="0" err="1" smtClean="0"/>
              <a:t>Each</a:t>
            </a:r>
            <a:r>
              <a:rPr lang="fr-CA" sz="2400" dirty="0" smtClean="0"/>
              <a:t> line as </a:t>
            </a:r>
            <a:r>
              <a:rPr lang="fr-CA" sz="2400" dirty="0" err="1" smtClean="0"/>
              <a:t>its</a:t>
            </a:r>
            <a:r>
              <a:rPr lang="fr-CA" sz="2400" dirty="0" smtClean="0"/>
              <a:t> </a:t>
            </a:r>
            <a:r>
              <a:rPr lang="fr-CA" sz="2400" dirty="0" err="1" smtClean="0"/>
              <a:t>own</a:t>
            </a:r>
            <a:r>
              <a:rPr lang="fr-CA" sz="2400" dirty="0" smtClean="0"/>
              <a:t> </a:t>
            </a:r>
            <a:r>
              <a:rPr lang="fr-CA" sz="2400" dirty="0" err="1" smtClean="0"/>
              <a:t>melody</a:t>
            </a:r>
            <a:r>
              <a:rPr lang="fr-CA" sz="2400" dirty="0" smtClean="0"/>
              <a:t> line</a:t>
            </a:r>
          </a:p>
          <a:p>
            <a:pPr lvl="1">
              <a:buFont typeface="Arial"/>
              <a:buChar char="•"/>
            </a:pPr>
            <a:r>
              <a:rPr lang="fr-CA" sz="2400" dirty="0" smtClean="0"/>
              <a:t>Intuitive </a:t>
            </a:r>
            <a:r>
              <a:rPr lang="fr-CA" sz="2400" dirty="0" err="1" smtClean="0"/>
              <a:t>harmony</a:t>
            </a:r>
            <a:endParaRPr lang="fr-CA" sz="2400" dirty="0" smtClean="0"/>
          </a:p>
          <a:p>
            <a:pPr>
              <a:buFont typeface="Arial"/>
              <a:buChar char="•"/>
            </a:pPr>
            <a:r>
              <a:rPr lang="fr-CA" sz="2400" dirty="0" err="1" smtClean="0"/>
              <a:t>Steel</a:t>
            </a:r>
            <a:r>
              <a:rPr lang="fr-CA" sz="2400" dirty="0" smtClean="0"/>
              <a:t>-string </a:t>
            </a:r>
            <a:r>
              <a:rPr lang="fr-CA" sz="2400" dirty="0" err="1" smtClean="0"/>
              <a:t>guitar</a:t>
            </a:r>
            <a:r>
              <a:rPr lang="fr-CA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fr-CA" sz="2400" dirty="0" err="1" smtClean="0"/>
              <a:t>Infused</a:t>
            </a:r>
            <a:r>
              <a:rPr lang="fr-CA" sz="2400" dirty="0" smtClean="0"/>
              <a:t> </a:t>
            </a:r>
            <a:r>
              <a:rPr lang="fr-CA" sz="2400" dirty="0" err="1" smtClean="0"/>
              <a:t>elements</a:t>
            </a:r>
            <a:r>
              <a:rPr lang="fr-CA" sz="2400" dirty="0" smtClean="0"/>
              <a:t> of country and pop music </a:t>
            </a:r>
            <a:r>
              <a:rPr lang="fr-CA" sz="2400" dirty="0" err="1" smtClean="0"/>
              <a:t>with</a:t>
            </a:r>
            <a:r>
              <a:rPr lang="fr-CA" sz="2400" dirty="0" smtClean="0"/>
              <a:t> </a:t>
            </a:r>
            <a:r>
              <a:rPr lang="fr-CA" sz="2400" dirty="0" err="1" smtClean="0"/>
              <a:t>early</a:t>
            </a:r>
            <a:r>
              <a:rPr lang="fr-CA" sz="2400" dirty="0" smtClean="0"/>
              <a:t> rock and roll</a:t>
            </a:r>
          </a:p>
          <a:p>
            <a:pPr>
              <a:buFont typeface="Arial"/>
              <a:buChar char="•"/>
            </a:pPr>
            <a:endParaRPr lang="fr-CA" dirty="0" smtClean="0"/>
          </a:p>
        </p:txBody>
      </p:sp>
      <p:pic>
        <p:nvPicPr>
          <p:cNvPr id="1026" name="Picture 2" descr="acoustic steel string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00" b="91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65667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coppellconservatory.com/types_of_guitars.html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7716" y="641720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Rebecca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Galarowicz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3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r>
              <a:rPr lang="fr-CA" dirty="0" err="1" smtClean="0"/>
              <a:t>Everly</a:t>
            </a:r>
            <a:r>
              <a:rPr lang="fr-CA" dirty="0" smtClean="0"/>
              <a:t> </a:t>
            </a:r>
            <a:r>
              <a:rPr lang="fr-CA" dirty="0" err="1" smtClean="0"/>
              <a:t>Brothers</a:t>
            </a:r>
            <a:r>
              <a:rPr lang="fr-CA" dirty="0" smtClean="0"/>
              <a:t> &amp; </a:t>
            </a:r>
            <a:r>
              <a:rPr lang="fr-CA" dirty="0" err="1" smtClean="0"/>
              <a:t>Evolution</a:t>
            </a:r>
            <a:r>
              <a:rPr lang="fr-CA" dirty="0" smtClean="0"/>
              <a:t> of Rock Music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CA" dirty="0" smtClean="0"/>
              <a:t>No-nonsense rock and roll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contemporary</a:t>
            </a:r>
            <a:r>
              <a:rPr lang="fr-CA" dirty="0" smtClean="0"/>
              <a:t> </a:t>
            </a:r>
            <a:r>
              <a:rPr lang="fr-CA" dirty="0" err="1" smtClean="0"/>
              <a:t>sound</a:t>
            </a:r>
            <a:endParaRPr lang="fr-CA" dirty="0" smtClean="0"/>
          </a:p>
          <a:p>
            <a:pPr>
              <a:buFont typeface="Arial"/>
              <a:buChar char="•"/>
            </a:pPr>
            <a:r>
              <a:rPr lang="fr-CA" dirty="0" err="1" smtClean="0"/>
              <a:t>Their</a:t>
            </a:r>
            <a:r>
              <a:rPr lang="fr-CA" dirty="0" smtClean="0"/>
              <a:t> </a:t>
            </a:r>
            <a:r>
              <a:rPr lang="fr-CA" dirty="0" err="1" smtClean="0"/>
              <a:t>harmony</a:t>
            </a:r>
            <a:r>
              <a:rPr lang="fr-CA" dirty="0" smtClean="0"/>
              <a:t> </a:t>
            </a:r>
            <a:r>
              <a:rPr lang="fr-CA" dirty="0" err="1" smtClean="0"/>
              <a:t>singing</a:t>
            </a:r>
            <a:r>
              <a:rPr lang="fr-CA" dirty="0" smtClean="0"/>
              <a:t> </a:t>
            </a:r>
            <a:r>
              <a:rPr lang="fr-CA" dirty="0" err="1" smtClean="0"/>
              <a:t>had</a:t>
            </a:r>
            <a:r>
              <a:rPr lang="fr-CA" dirty="0" smtClean="0"/>
              <a:t> </a:t>
            </a:r>
            <a:r>
              <a:rPr lang="fr-CA" dirty="0" err="1" smtClean="0"/>
              <a:t>strong</a:t>
            </a:r>
            <a:r>
              <a:rPr lang="fr-CA" dirty="0" smtClean="0"/>
              <a:t> influence on rock groups of the 60s</a:t>
            </a:r>
          </a:p>
          <a:p>
            <a:pPr lvl="1">
              <a:buFont typeface="Arial"/>
              <a:buChar char="•"/>
            </a:pPr>
            <a:r>
              <a:rPr lang="fr-CA" dirty="0" smtClean="0"/>
              <a:t>Beatles</a:t>
            </a:r>
            <a:r>
              <a:rPr lang="fr-CA" dirty="0"/>
              <a:t>, Simon &amp; Garfunkel, Dave </a:t>
            </a:r>
            <a:r>
              <a:rPr lang="fr-CA" dirty="0" err="1"/>
              <a:t>Edumnds</a:t>
            </a:r>
            <a:r>
              <a:rPr lang="fr-CA" dirty="0"/>
              <a:t>, Nick Lowe</a:t>
            </a:r>
          </a:p>
          <a:p>
            <a:pPr lvl="1">
              <a:buFont typeface="Arial"/>
              <a:buChar char="•"/>
            </a:pPr>
            <a:r>
              <a:rPr lang="fr-CA" dirty="0"/>
              <a:t>John Lennon and Paul </a:t>
            </a:r>
            <a:r>
              <a:rPr lang="fr-CA" dirty="0" err="1"/>
              <a:t>McCarney</a:t>
            </a:r>
            <a:r>
              <a:rPr lang="fr-CA" dirty="0"/>
              <a:t>, The </a:t>
            </a:r>
            <a:r>
              <a:rPr lang="fr-CA" dirty="0" err="1"/>
              <a:t>Byrds</a:t>
            </a:r>
            <a:r>
              <a:rPr lang="fr-CA" dirty="0"/>
              <a:t>, The Beach Boys</a:t>
            </a:r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16" y="641720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Rebecca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Galarowicz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4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Influenced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Artists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smtClean="0">
                <a:solidFill>
                  <a:schemeClr val="bg1"/>
                </a:solidFill>
              </a:rPr>
              <a:t>&amp; Groups</a:t>
            </a:r>
          </a:p>
        </p:txBody>
      </p:sp>
      <p:pic>
        <p:nvPicPr>
          <p:cNvPr id="2050" name="Picture 2" descr="http://thebeatlesautographs.net/the%20beatles%20autograp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46" y="1447800"/>
            <a:ext cx="30480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4048" y="3717672"/>
            <a:ext cx="16417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http://thebeatlesautographs.net/</a:t>
            </a:r>
          </a:p>
        </p:txBody>
      </p:sp>
      <p:pic>
        <p:nvPicPr>
          <p:cNvPr id="2052" name="Picture 4" descr="Byrds 19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39119"/>
            <a:ext cx="3048000" cy="2171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3717672"/>
            <a:ext cx="2514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http://www.thebyrdscollective.com/byrds-history/</a:t>
            </a:r>
          </a:p>
        </p:txBody>
      </p:sp>
      <p:pic>
        <p:nvPicPr>
          <p:cNvPr id="2054" name="Picture 6" descr="Paul McCartney and John Lenn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53" y="4216081"/>
            <a:ext cx="3031493" cy="2068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7646" y="6338970"/>
            <a:ext cx="2514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http://www.bbc.co.uk/radioscotland/60s/famousfaces/</a:t>
            </a:r>
          </a:p>
        </p:txBody>
      </p:sp>
      <p:pic>
        <p:nvPicPr>
          <p:cNvPr id="2058" name="Picture 10" descr="http://2.bp.blogspot.com/-s9Pb7xiircI/T47bM9jPKCI/AAAAAAAAC7M/ujKWYzeGwHM/s1600/The+Beach+Boy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16081"/>
            <a:ext cx="3048000" cy="2068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6338970"/>
            <a:ext cx="30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http://classic-film-tv.blogspot.com/2012/04/beach-boys-harmonize-in-girls-on-beach.html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177509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+mj-lt"/>
              </a:rPr>
              <a:t>The Beatles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115318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1100" dirty="0" err="1" smtClean="0">
                <a:solidFill>
                  <a:schemeClr val="bg1"/>
                </a:solidFill>
                <a:latin typeface="+mj-lt"/>
              </a:rPr>
              <a:t>Byrds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909995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+mj-lt"/>
              </a:rPr>
              <a:t>John Lennon and Paul </a:t>
            </a:r>
            <a:r>
              <a:rPr lang="en-US" sz="1100" dirty="0" err="1" smtClean="0">
                <a:solidFill>
                  <a:schemeClr val="bg1"/>
                </a:solidFill>
                <a:latin typeface="+mj-lt"/>
              </a:rPr>
              <a:t>McCarney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3909995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+mj-lt"/>
              </a:rPr>
              <a:t>The Beach Boys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8500" y="649285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Rebecca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Galarowicz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43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Influences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 smtClean="0">
                <a:solidFill>
                  <a:schemeClr val="bg1"/>
                </a:solidFill>
              </a:rPr>
              <a:t>Parents </a:t>
            </a:r>
            <a:r>
              <a:rPr lang="fr-CA" sz="2400" dirty="0" err="1" smtClean="0">
                <a:solidFill>
                  <a:schemeClr val="bg1"/>
                </a:solidFill>
              </a:rPr>
              <a:t>were</a:t>
            </a:r>
            <a:r>
              <a:rPr lang="fr-CA" sz="2400" dirty="0" smtClean="0">
                <a:solidFill>
                  <a:schemeClr val="bg1"/>
                </a:solidFill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</a:rPr>
              <a:t>also</a:t>
            </a:r>
            <a:r>
              <a:rPr lang="fr-CA" sz="2400" dirty="0" smtClean="0">
                <a:solidFill>
                  <a:schemeClr val="bg1"/>
                </a:solidFill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</a:rPr>
              <a:t>singers</a:t>
            </a:r>
            <a:r>
              <a:rPr lang="fr-CA" sz="2400" dirty="0" smtClean="0">
                <a:solidFill>
                  <a:schemeClr val="bg1"/>
                </a:solidFill>
              </a:rPr>
              <a:t>, and </a:t>
            </a:r>
            <a:r>
              <a:rPr lang="fr-CA" sz="2400" dirty="0" err="1" smtClean="0">
                <a:solidFill>
                  <a:schemeClr val="bg1"/>
                </a:solidFill>
              </a:rPr>
              <a:t>played</a:t>
            </a:r>
            <a:r>
              <a:rPr lang="fr-CA" sz="2400" dirty="0" smtClean="0">
                <a:solidFill>
                  <a:schemeClr val="bg1"/>
                </a:solidFill>
              </a:rPr>
              <a:t> a large </a:t>
            </a:r>
            <a:r>
              <a:rPr lang="fr-CA" sz="2400" dirty="0" err="1" smtClean="0">
                <a:solidFill>
                  <a:schemeClr val="bg1"/>
                </a:solidFill>
              </a:rPr>
              <a:t>role</a:t>
            </a:r>
            <a:r>
              <a:rPr lang="fr-CA" sz="2400" dirty="0" smtClean="0">
                <a:solidFill>
                  <a:schemeClr val="bg1"/>
                </a:solidFill>
              </a:rPr>
              <a:t> in </a:t>
            </a:r>
            <a:r>
              <a:rPr lang="fr-CA" sz="2400" dirty="0" err="1" smtClean="0">
                <a:solidFill>
                  <a:schemeClr val="bg1"/>
                </a:solidFill>
              </a:rPr>
              <a:t>inspiring</a:t>
            </a:r>
            <a:r>
              <a:rPr lang="fr-CA" sz="2400" dirty="0" smtClean="0">
                <a:solidFill>
                  <a:schemeClr val="bg1"/>
                </a:solidFill>
              </a:rPr>
              <a:t> the </a:t>
            </a:r>
            <a:r>
              <a:rPr lang="fr-CA" sz="2400" dirty="0" err="1" smtClean="0">
                <a:solidFill>
                  <a:schemeClr val="bg1"/>
                </a:solidFill>
              </a:rPr>
              <a:t>Everly</a:t>
            </a:r>
            <a:r>
              <a:rPr lang="fr-CA" sz="2400" dirty="0" smtClean="0">
                <a:solidFill>
                  <a:schemeClr val="bg1"/>
                </a:solidFill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</a:rPr>
              <a:t>Brothers</a:t>
            </a:r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err="1">
                <a:solidFill>
                  <a:schemeClr val="bg1"/>
                </a:solidFill>
              </a:rPr>
              <a:t>Had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wide-reaching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smtClean="0">
                <a:solidFill>
                  <a:schemeClr val="bg1"/>
                </a:solidFill>
              </a:rPr>
              <a:t>influence </a:t>
            </a:r>
            <a:r>
              <a:rPr lang="fr-CA" sz="2400" dirty="0" err="1" smtClean="0">
                <a:solidFill>
                  <a:schemeClr val="bg1"/>
                </a:solidFill>
              </a:rPr>
              <a:t>themselves</a:t>
            </a:r>
            <a:r>
              <a:rPr lang="fr-CA" sz="2400" dirty="0" smtClean="0">
                <a:solidFill>
                  <a:schemeClr val="bg1"/>
                </a:solidFill>
              </a:rPr>
              <a:t>, </a:t>
            </a:r>
            <a:r>
              <a:rPr lang="fr-CA" sz="2400" dirty="0" err="1" smtClean="0">
                <a:solidFill>
                  <a:schemeClr val="bg1"/>
                </a:solidFill>
              </a:rPr>
              <a:t>including</a:t>
            </a:r>
            <a:r>
              <a:rPr lang="fr-CA" sz="2400" dirty="0" smtClean="0">
                <a:solidFill>
                  <a:schemeClr val="bg1"/>
                </a:solidFill>
              </a:rPr>
              <a:t> the Beatles; the Beach Boys; and the </a:t>
            </a:r>
            <a:r>
              <a:rPr lang="fr-CA" sz="2400" dirty="0" err="1" smtClean="0">
                <a:solidFill>
                  <a:schemeClr val="bg1"/>
                </a:solidFill>
              </a:rPr>
              <a:t>Byrds</a:t>
            </a:r>
            <a:endParaRPr lang="fr-CA" sz="2400" dirty="0" smtClean="0">
              <a:solidFill>
                <a:schemeClr val="bg1"/>
              </a:solidFill>
            </a:endParaRP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endParaRPr lang="fr-CA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acousticguitar.com/issues/ag92/EverlyFamil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92" y="3276600"/>
            <a:ext cx="246430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98292" y="6449028"/>
            <a:ext cx="2464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+mj-lt"/>
              </a:rPr>
              <a:t>http://</a:t>
            </a:r>
            <a:r>
              <a:rPr lang="en-US" sz="800" dirty="0" smtClean="0">
                <a:solidFill>
                  <a:prstClr val="black"/>
                </a:solidFill>
                <a:latin typeface="+mj-lt"/>
              </a:rPr>
              <a:t>www.acousticguitar.com/issues/ag92/everlybros.shtml</a:t>
            </a:r>
          </a:p>
          <a:p>
            <a:endParaRPr lang="en-US" sz="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642036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Nickola Sell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05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dirty="0" err="1" smtClean="0"/>
              <a:t>Those</a:t>
            </a:r>
            <a:r>
              <a:rPr lang="fr-CA" dirty="0" smtClean="0"/>
              <a:t> </a:t>
            </a:r>
            <a:r>
              <a:rPr lang="fr-CA" dirty="0" err="1" smtClean="0"/>
              <a:t>who</a:t>
            </a:r>
            <a:r>
              <a:rPr lang="fr-CA" dirty="0" smtClean="0"/>
              <a:t> came </a:t>
            </a:r>
            <a:r>
              <a:rPr lang="fr-CA" dirty="0" err="1" smtClean="0"/>
              <a:t>before</a:t>
            </a:r>
            <a:endParaRPr lang="fr-CA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fr-CA" sz="2400" dirty="0" smtClean="0"/>
              <a:t>The </a:t>
            </a:r>
            <a:r>
              <a:rPr lang="fr-CA" sz="2400" dirty="0" err="1" smtClean="0"/>
              <a:t>brothers</a:t>
            </a:r>
            <a:r>
              <a:rPr lang="fr-CA" sz="2400" dirty="0" smtClean="0"/>
              <a:t>’ </a:t>
            </a:r>
            <a:r>
              <a:rPr lang="fr-CA" sz="2400" dirty="0" err="1" smtClean="0"/>
              <a:t>father</a:t>
            </a:r>
            <a:r>
              <a:rPr lang="fr-CA" sz="2400" dirty="0" smtClean="0"/>
              <a:t>, Phil, </a:t>
            </a:r>
            <a:r>
              <a:rPr lang="fr-CA" sz="2400" dirty="0" err="1" smtClean="0"/>
              <a:t>was</a:t>
            </a:r>
            <a:r>
              <a:rPr lang="fr-CA" sz="2400" dirty="0" smtClean="0"/>
              <a:t> a singer </a:t>
            </a:r>
            <a:r>
              <a:rPr lang="fr-CA" sz="2400" dirty="0" err="1" smtClean="0"/>
              <a:t>himself</a:t>
            </a:r>
            <a:r>
              <a:rPr lang="fr-CA" sz="2400" dirty="0" smtClean="0"/>
              <a:t> and </a:t>
            </a:r>
            <a:r>
              <a:rPr lang="fr-CA" sz="2400" dirty="0" err="1" smtClean="0"/>
              <a:t>started</a:t>
            </a:r>
            <a:r>
              <a:rPr lang="fr-CA" sz="2400" dirty="0" smtClean="0"/>
              <a:t> the boys off on the musical </a:t>
            </a:r>
            <a:r>
              <a:rPr lang="fr-CA" sz="2400" dirty="0" err="1" smtClean="0"/>
              <a:t>track</a:t>
            </a:r>
            <a:endParaRPr lang="fr-CA" sz="2400" dirty="0" smtClean="0"/>
          </a:p>
          <a:p>
            <a:r>
              <a:rPr lang="fr-CA" sz="2400" dirty="0" smtClean="0"/>
              <a:t>The </a:t>
            </a:r>
            <a:r>
              <a:rPr lang="fr-CA" sz="2400" dirty="0" err="1" smtClean="0"/>
              <a:t>Delmore</a:t>
            </a:r>
            <a:r>
              <a:rPr lang="fr-CA" sz="2400" dirty="0" smtClean="0"/>
              <a:t> </a:t>
            </a:r>
            <a:r>
              <a:rPr lang="fr-CA" sz="2400" dirty="0" err="1" smtClean="0"/>
              <a:t>Brothers</a:t>
            </a:r>
            <a:r>
              <a:rPr lang="fr-CA" sz="2400" dirty="0" smtClean="0"/>
              <a:t> and York </a:t>
            </a:r>
            <a:r>
              <a:rPr lang="fr-CA" sz="2400" dirty="0" err="1" smtClean="0"/>
              <a:t>Brothers</a:t>
            </a:r>
            <a:endParaRPr lang="fr-CA" sz="2400" dirty="0"/>
          </a:p>
          <a:p>
            <a:pPr lvl="1"/>
            <a:r>
              <a:rPr lang="fr-CA" sz="2000" dirty="0" err="1" smtClean="0"/>
              <a:t>Traditional</a:t>
            </a:r>
            <a:r>
              <a:rPr lang="fr-CA" sz="2000" dirty="0" smtClean="0"/>
              <a:t> country </a:t>
            </a:r>
            <a:r>
              <a:rPr lang="fr-CA" sz="2000" dirty="0" err="1" smtClean="0"/>
              <a:t>acts</a:t>
            </a:r>
            <a:endParaRPr lang="fr-CA" sz="2000" dirty="0" smtClean="0"/>
          </a:p>
          <a:p>
            <a:pPr lvl="1"/>
            <a:r>
              <a:rPr lang="fr-CA" sz="2000" dirty="0" err="1" smtClean="0"/>
              <a:t>Also</a:t>
            </a:r>
            <a:r>
              <a:rPr lang="fr-CA" sz="2000" dirty="0" smtClean="0"/>
              <a:t> </a:t>
            </a:r>
            <a:r>
              <a:rPr lang="fr-CA" sz="2000" dirty="0" err="1" smtClean="0"/>
              <a:t>blood</a:t>
            </a:r>
            <a:r>
              <a:rPr lang="fr-CA" sz="2000" dirty="0" smtClean="0"/>
              <a:t> </a:t>
            </a:r>
            <a:r>
              <a:rPr lang="fr-CA" sz="2000" dirty="0" err="1" smtClean="0"/>
              <a:t>brothers</a:t>
            </a:r>
            <a:endParaRPr lang="fr-CA" sz="2000" dirty="0" smtClean="0"/>
          </a:p>
          <a:p>
            <a:pPr marL="457200" lvl="1" indent="0">
              <a:buNone/>
            </a:pPr>
            <a:endParaRPr lang="fr-CA" sz="2000" dirty="0"/>
          </a:p>
        </p:txBody>
      </p:sp>
      <p:pic>
        <p:nvPicPr>
          <p:cNvPr id="2050" name="Picture 2" descr="http://upload.wikimedia.org/wikipedia/en/a/a8/Delmorebrother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90993"/>
            <a:ext cx="2057400" cy="263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ucousrecords.com/products/300px/york-brothers-long-time-gone-c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380415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+mn-lt"/>
              </a:rPr>
              <a:t>http://</a:t>
            </a:r>
            <a:r>
              <a:rPr lang="en-US" sz="800" dirty="0" smtClean="0">
                <a:solidFill>
                  <a:prstClr val="black"/>
                </a:solidFill>
                <a:latin typeface="+mn-lt"/>
              </a:rPr>
              <a:t>en.wikipedia.org/wiki/File:Delmorebrothers.jpg</a:t>
            </a:r>
          </a:p>
          <a:p>
            <a:endParaRPr lang="en-US" sz="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6424136"/>
            <a:ext cx="2857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+mj-lt"/>
              </a:rPr>
              <a:t>http://</a:t>
            </a:r>
            <a:r>
              <a:rPr lang="en-US" sz="800" dirty="0" smtClean="0">
                <a:solidFill>
                  <a:prstClr val="black"/>
                </a:solidFill>
                <a:latin typeface="+mj-lt"/>
              </a:rPr>
              <a:t>www.raucousrecords.com/products/300px/york-brothers-long-time-gone-cd.jpg</a:t>
            </a:r>
          </a:p>
          <a:p>
            <a:endParaRPr lang="en-US" sz="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38371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Nickola Sell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10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14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0103814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S0103814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S0103814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S0103814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S0103814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A77D90-DCB5-414A-AACF-37248EE1E5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TS010381494</Template>
  <TotalTime>292</TotalTime>
  <Words>842</Words>
  <Application>Microsoft Office PowerPoint</Application>
  <PresentationFormat>On-screen Show (4:3)</PresentationFormat>
  <Paragraphs>162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TS010381494</vt:lpstr>
      <vt:lpstr>1_TS010381494</vt:lpstr>
      <vt:lpstr>2_TS010381494</vt:lpstr>
      <vt:lpstr>3_TS010381494</vt:lpstr>
      <vt:lpstr>5_TS010381494</vt:lpstr>
      <vt:lpstr>4_TS010381494</vt:lpstr>
      <vt:lpstr>The Everly Brothers</vt:lpstr>
      <vt:lpstr>Beginning of the Everly Brothers</vt:lpstr>
      <vt:lpstr>Music Career</vt:lpstr>
      <vt:lpstr>Importance</vt:lpstr>
      <vt:lpstr>Unique/Innovative Elements</vt:lpstr>
      <vt:lpstr>Everly Brothers &amp; Evolution of Rock Music</vt:lpstr>
      <vt:lpstr>Influenced Artists &amp; Groups</vt:lpstr>
      <vt:lpstr>Influences</vt:lpstr>
      <vt:lpstr>Those who came before</vt:lpstr>
      <vt:lpstr>Those who followed</vt:lpstr>
      <vt:lpstr>Those who were popular while the Everly Brothers were</vt:lpstr>
      <vt:lpstr>Social/Political Events of 1950’s</vt:lpstr>
      <vt:lpstr>Social/Political Events of the 1950’s</vt:lpstr>
      <vt:lpstr>Other Music of the Period</vt:lpstr>
      <vt:lpstr>Other Artists </vt:lpstr>
      <vt:lpstr>Other music </vt:lpstr>
      <vt:lpstr>Information Citation</vt:lpstr>
      <vt:lpstr>Image Citation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Everly Brothers</dc:title>
  <dc:creator>Wei</dc:creator>
  <cp:lastModifiedBy>Wei</cp:lastModifiedBy>
  <cp:revision>51</cp:revision>
  <dcterms:created xsi:type="dcterms:W3CDTF">2012-05-24T00:21:42Z</dcterms:created>
  <dcterms:modified xsi:type="dcterms:W3CDTF">2012-05-29T03:12:20Z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TC103814949990</vt:lpwstr>
  </property>
</Properties>
</file>