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2" r:id="rId3"/>
    <p:sldId id="263" r:id="rId4"/>
    <p:sldId id="287" r:id="rId5"/>
    <p:sldId id="264" r:id="rId6"/>
    <p:sldId id="271" r:id="rId7"/>
    <p:sldId id="272" r:id="rId8"/>
    <p:sldId id="273" r:id="rId9"/>
    <p:sldId id="274" r:id="rId10"/>
    <p:sldId id="275" r:id="rId11"/>
    <p:sldId id="276" r:id="rId12"/>
    <p:sldId id="277" r:id="rId13"/>
    <p:sldId id="278" r:id="rId14"/>
    <p:sldId id="297" r:id="rId15"/>
    <p:sldId id="279" r:id="rId16"/>
    <p:sldId id="281" r:id="rId17"/>
    <p:sldId id="282" r:id="rId18"/>
    <p:sldId id="283" r:id="rId19"/>
    <p:sldId id="284" r:id="rId20"/>
    <p:sldId id="286" r:id="rId21"/>
    <p:sldId id="288" r:id="rId22"/>
    <p:sldId id="257" r:id="rId23"/>
    <p:sldId id="258" r:id="rId24"/>
    <p:sldId id="291" r:id="rId25"/>
    <p:sldId id="292" r:id="rId26"/>
    <p:sldId id="293" r:id="rId27"/>
    <p:sldId id="259" r:id="rId28"/>
    <p:sldId id="261" r:id="rId29"/>
    <p:sldId id="260" r:id="rId30"/>
    <p:sldId id="270" r:id="rId31"/>
    <p:sldId id="269" r:id="rId32"/>
    <p:sldId id="294" r:id="rId33"/>
    <p:sldId id="296" r:id="rId34"/>
    <p:sldId id="290" r:id="rId35"/>
    <p:sldId id="289"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710"/>
    <a:srgbClr val="983D13"/>
    <a:srgbClr val="AD200B"/>
    <a:srgbClr val="D0772A"/>
    <a:srgbClr val="A42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D50AD-75D6-2645-8934-09600FCC0D29}"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6CA74-61D3-564E-A04E-D8ECC1079ECF}" type="slidenum">
              <a:rPr lang="en-US" smtClean="0"/>
              <a:pPr/>
              <a:t>‹#›</a:t>
            </a:fld>
            <a:endParaRPr lang="en-US"/>
          </a:p>
        </p:txBody>
      </p:sp>
    </p:spTree>
    <p:extLst>
      <p:ext uri="{BB962C8B-B14F-4D97-AF65-F5344CB8AC3E}">
        <p14:creationId xmlns:p14="http://schemas.microsoft.com/office/powerpoint/2010/main" val="2580736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0C4AD-7ADA-844A-BC6B-B5210709367F}"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0C4AD-7ADA-844A-BC6B-B5210709367F}"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0C4AD-7ADA-844A-BC6B-B5210709367F}"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0C4AD-7ADA-844A-BC6B-B5210709367F}"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0C4AD-7ADA-844A-BC6B-B5210709367F}"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0C4AD-7ADA-844A-BC6B-B5210709367F}"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0C4AD-7ADA-844A-BC6B-B5210709367F}" type="datetimeFigureOut">
              <a:rPr lang="en-US" smtClean="0"/>
              <a:pPr/>
              <a:t>6/27/2012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0C4AD-7ADA-844A-BC6B-B5210709367F}" type="datetimeFigureOut">
              <a:rPr lang="en-US" smtClean="0"/>
              <a:pPr/>
              <a:t>6/27/2012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0C4AD-7ADA-844A-BC6B-B5210709367F}" type="datetimeFigureOut">
              <a:rPr lang="en-US" smtClean="0"/>
              <a:pPr/>
              <a:t>6/27/2012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0C4AD-7ADA-844A-BC6B-B5210709367F}"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0C4AD-7ADA-844A-BC6B-B5210709367F}"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5C2A-E38D-C948-B192-8415DB5C84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0C4AD-7ADA-844A-BC6B-B5210709367F}" type="datetimeFigureOut">
              <a:rPr lang="en-US" smtClean="0"/>
              <a:pPr/>
              <a:t>6/27/2012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15C2A-E38D-C948-B192-8415DB5C84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1.bp.blogspot.com/-ioZ4pmx3zls/TrmGbvh877I/AAAAAAAAAJM/p0FMUn2oUNc/s1600/2566777926_29063c8d7c_o.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mgk.com/Pics/ledzepiv.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retro-cafe.com/70s/music/zeppelin/houses/led-houses.jpg" TargetMode="External"/><Relationship Id="rId4" Type="http://schemas.openxmlformats.org/officeDocument/2006/relationships/hyperlink" Target="http://www.fastcompany.com/pics/how-led-zeppelin-changed-music-busines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0.gstatic.com/images?q=tbn:ANd9GcSjpKmV-JlzOAJUXNgTNRmLnzRzJLJ0Cv7BLAKC2xaPQE54q_McnS9fTDEEow"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odahead.com/entertainment/pink-floyd-or-led-zeppelin/question-1607023/?page=2&amp;link=ibaf&amp;q=&amp;imgurl=http://4.bp.blogspot.com/_WWIy23PK7tM/S9SdDtcTMnI/AAAAAAAAHwY/LiAF2jR2pDs/s1600/cover.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ldbuckeye.com/prox/jazz.html" TargetMode="External"/><Relationship Id="rId2" Type="http://schemas.openxmlformats.org/officeDocument/2006/relationships/hyperlink" Target="http://www.fastcompany.com/pics/how-led-zeppelin-changed-music-business" TargetMode="External"/><Relationship Id="rId1" Type="http://schemas.openxmlformats.org/officeDocument/2006/relationships/slideLayout" Target="../slideLayouts/slideLayout2.xml"/><Relationship Id="rId5" Type="http://schemas.openxmlformats.org/officeDocument/2006/relationships/hyperlink" Target="http://www.imdb.com/name/nm0496389/bio" TargetMode="External"/><Relationship Id="rId4" Type="http://schemas.openxmlformats.org/officeDocument/2006/relationships/hyperlink" Target="http://www.nme.com/news/led-zeppelin/3085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thefreedictionary.com/supergroup" TargetMode="External"/><Relationship Id="rId2" Type="http://schemas.openxmlformats.org/officeDocument/2006/relationships/hyperlink" Target="http://lateralaction.com/articles/led-zeppel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4.bp.blogspot.com/-0o1iawU_nuw/Tv9ho8a5t8I/AAAAAAAAAOw/_pvgNnbUi0w/s1600/led-zeppelin-iii+guitar+lessons+in+south+shields+www.rock-licks.com+0191455217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808"/>
            <a:ext cx="7772400"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000"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LED ZEPPELIN</a:t>
            </a:r>
            <a:endParaRPr lang="en-US" sz="8000" b="1" cap="all" dirty="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endParaRPr>
          </a:p>
        </p:txBody>
      </p:sp>
      <p:sp>
        <p:nvSpPr>
          <p:cNvPr id="3" name="Subtitle 2"/>
          <p:cNvSpPr>
            <a:spLocks noGrp="1"/>
          </p:cNvSpPr>
          <p:nvPr>
            <p:ph type="subTitle" idx="1"/>
          </p:nvPr>
        </p:nvSpPr>
        <p:spPr>
          <a:xfrm>
            <a:off x="1371600" y="5105400"/>
            <a:ext cx="6400800" cy="1752600"/>
          </a:xfrm>
        </p:spPr>
        <p:txBody>
          <a:bodyPr/>
          <a:lstStyle/>
          <a:p>
            <a:r>
              <a:rPr lang="en-US" dirty="0" smtClean="0">
                <a:gradFill flip="none" rotWithShape="1">
                  <a:gsLst>
                    <a:gs pos="0">
                      <a:srgbClr val="AD200B"/>
                    </a:gs>
                    <a:gs pos="100000">
                      <a:srgbClr val="D0772A"/>
                    </a:gs>
                    <a:gs pos="50000">
                      <a:srgbClr val="AD3710"/>
                    </a:gs>
                    <a:gs pos="52000">
                      <a:srgbClr val="983D13"/>
                    </a:gs>
                  </a:gsLst>
                  <a:lin ang="5400000" scaled="0"/>
                  <a:tileRect/>
                </a:gradFill>
                <a:latin typeface="Arial"/>
                <a:cs typeface="Arial"/>
              </a:rPr>
              <a:t>By Stephanie Kocer, </a:t>
            </a:r>
            <a:r>
              <a:rPr lang="en-US" dirty="0" err="1" smtClean="0">
                <a:gradFill flip="none" rotWithShape="1">
                  <a:gsLst>
                    <a:gs pos="0">
                      <a:srgbClr val="AD200B"/>
                    </a:gs>
                    <a:gs pos="100000">
                      <a:srgbClr val="D0772A"/>
                    </a:gs>
                    <a:gs pos="50000">
                      <a:srgbClr val="AD3710"/>
                    </a:gs>
                    <a:gs pos="52000">
                      <a:srgbClr val="983D13"/>
                    </a:gs>
                  </a:gsLst>
                  <a:lin ang="5400000" scaled="0"/>
                  <a:tileRect/>
                </a:gradFill>
                <a:latin typeface="Arial"/>
                <a:cs typeface="Arial"/>
              </a:rPr>
              <a:t>Moriah</a:t>
            </a:r>
            <a:r>
              <a:rPr lang="en-US" dirty="0" smtClean="0">
                <a:gradFill flip="none" rotWithShape="1">
                  <a:gsLst>
                    <a:gs pos="0">
                      <a:srgbClr val="AD200B"/>
                    </a:gs>
                    <a:gs pos="100000">
                      <a:srgbClr val="D0772A"/>
                    </a:gs>
                    <a:gs pos="50000">
                      <a:srgbClr val="AD3710"/>
                    </a:gs>
                    <a:gs pos="52000">
                      <a:srgbClr val="983D13"/>
                    </a:gs>
                  </a:gsLst>
                  <a:lin ang="5400000" scaled="0"/>
                  <a:tileRect/>
                </a:gradFill>
                <a:latin typeface="Arial"/>
                <a:cs typeface="Arial"/>
              </a:rPr>
              <a:t> Wald and Christian </a:t>
            </a:r>
            <a:r>
              <a:rPr lang="en-US" dirty="0" err="1" smtClean="0">
                <a:gradFill flip="none" rotWithShape="1">
                  <a:gsLst>
                    <a:gs pos="0">
                      <a:srgbClr val="AD200B"/>
                    </a:gs>
                    <a:gs pos="100000">
                      <a:srgbClr val="D0772A"/>
                    </a:gs>
                    <a:gs pos="50000">
                      <a:srgbClr val="AD3710"/>
                    </a:gs>
                    <a:gs pos="52000">
                      <a:srgbClr val="983D13"/>
                    </a:gs>
                  </a:gsLst>
                  <a:lin ang="5400000" scaled="0"/>
                  <a:tileRect/>
                </a:gradFill>
                <a:latin typeface="Arial"/>
                <a:cs typeface="Arial"/>
              </a:rPr>
              <a:t>Lindman</a:t>
            </a:r>
            <a:endParaRPr lang="en-US" dirty="0">
              <a:gradFill flip="none" rotWithShape="1">
                <a:gsLst>
                  <a:gs pos="0">
                    <a:srgbClr val="AD200B"/>
                  </a:gs>
                  <a:gs pos="100000">
                    <a:srgbClr val="D0772A"/>
                  </a:gs>
                  <a:gs pos="50000">
                    <a:srgbClr val="AD3710"/>
                  </a:gs>
                  <a:gs pos="52000">
                    <a:srgbClr val="983D13"/>
                  </a:gs>
                </a:gsLst>
                <a:lin ang="5400000" scaled="0"/>
                <a:tileRect/>
              </a:gradFill>
              <a:latin typeface="Arial"/>
              <a:cs typeface="Arial"/>
            </a:endParaRPr>
          </a:p>
        </p:txBody>
      </p:sp>
      <p:pic>
        <p:nvPicPr>
          <p:cNvPr id="4" name="Picture 3" descr="images.jpg"/>
          <p:cNvPicPr>
            <a:picLocks noChangeAspect="1"/>
          </p:cNvPicPr>
          <p:nvPr/>
        </p:nvPicPr>
        <p:blipFill>
          <a:blip r:embed="rId2"/>
          <a:stretch>
            <a:fillRect/>
          </a:stretch>
        </p:blipFill>
        <p:spPr>
          <a:xfrm>
            <a:off x="2018276" y="1727833"/>
            <a:ext cx="5302216" cy="3377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The lifestyle</a:t>
            </a:r>
            <a:endParaRPr lang="en-US" dirty="0"/>
          </a:p>
        </p:txBody>
      </p:sp>
      <p:sp>
        <p:nvSpPr>
          <p:cNvPr id="3" name="Content Placeholder 2"/>
          <p:cNvSpPr>
            <a:spLocks noGrp="1"/>
          </p:cNvSpPr>
          <p:nvPr>
            <p:ph idx="1"/>
          </p:nvPr>
        </p:nvSpPr>
        <p:spPr>
          <a:xfrm>
            <a:off x="457200" y="1255644"/>
            <a:ext cx="8229600" cy="4525963"/>
          </a:xfrm>
        </p:spPr>
        <p:txBody>
          <a:bodyPr>
            <a:normAutofit fontScale="92500"/>
          </a:bodyPr>
          <a:lstStyle/>
          <a:p>
            <a:pPr lvl="0"/>
            <a:r>
              <a:rPr lang="en-US" dirty="0" smtClean="0">
                <a:solidFill>
                  <a:srgbClr val="FFFFFF"/>
                </a:solidFill>
              </a:rPr>
              <a:t>The band was beginning to have a reputation for their offstage lifestyle.   They were known to live lavishly. They would rent whole sections of hotels and go crazy, throwing televisions out windows and riding motorcycles through hotel lobbies.(“How Led Zeppelin…” 2012).</a:t>
            </a:r>
          </a:p>
          <a:p>
            <a:pPr lvl="0"/>
            <a:r>
              <a:rPr lang="en-US" dirty="0" smtClean="0">
                <a:solidFill>
                  <a:srgbClr val="FFFFFF"/>
                </a:solidFill>
              </a:rPr>
              <a:t>Jimmy Page was known to use up to 10 different guitars during a show enhancing live stage performances (“How Led Zeppelin…” 2012).</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The fourth album</a:t>
            </a:r>
            <a:endParaRPr lang="en-US" dirty="0"/>
          </a:p>
        </p:txBody>
      </p:sp>
      <p:sp>
        <p:nvSpPr>
          <p:cNvPr id="3" name="Content Placeholder 2"/>
          <p:cNvSpPr>
            <a:spLocks noGrp="1"/>
          </p:cNvSpPr>
          <p:nvPr>
            <p:ph idx="1"/>
          </p:nvPr>
        </p:nvSpPr>
        <p:spPr>
          <a:xfrm>
            <a:off x="457200" y="1600200"/>
            <a:ext cx="8229600" cy="4999383"/>
          </a:xfrm>
        </p:spPr>
        <p:txBody>
          <a:bodyPr>
            <a:normAutofit fontScale="92500" lnSpcReduction="20000"/>
          </a:bodyPr>
          <a:lstStyle/>
          <a:p>
            <a:pPr lvl="0"/>
            <a:r>
              <a:rPr lang="en-US" dirty="0" smtClean="0">
                <a:solidFill>
                  <a:srgbClr val="FFFFFF"/>
                </a:solidFill>
              </a:rPr>
              <a:t>On their trip to Japan, as part of their world tour in 1971, the band allowed a rare press conference.  </a:t>
            </a:r>
          </a:p>
          <a:p>
            <a:pPr lvl="0"/>
            <a:r>
              <a:rPr lang="en-US" dirty="0" smtClean="0">
                <a:solidFill>
                  <a:srgbClr val="FFFFFF"/>
                </a:solidFill>
              </a:rPr>
              <a:t>Most of their career they avoided press which helped to drive people to their live performances so this was a rare occasion (“How Led Zeppelin…” 2012).</a:t>
            </a:r>
          </a:p>
          <a:p>
            <a:r>
              <a:rPr lang="en-US" dirty="0">
                <a:solidFill>
                  <a:srgbClr val="FFFFFF"/>
                </a:solidFill>
              </a:rPr>
              <a:t>Shortly after their trip to Japan the band released their fourth album.  It was released with “no official album title, group name, company logo, song list, or picture of the band on the cover (“How Led Zeppelin…” 2012).”  </a:t>
            </a:r>
            <a:endParaRPr lang="en-US" dirty="0" smtClean="0">
              <a:solidFill>
                <a:srgbClr val="FFFFFF"/>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Led zeppelin iv, the runes, </a:t>
            </a:r>
            <a:r>
              <a:rPr lang="en-US" b="1" cap="all" dirty="0" err="1"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zoso</a:t>
            </a:r>
            <a:endParaRPr lang="en-US" dirty="0"/>
          </a:p>
        </p:txBody>
      </p:sp>
      <p:sp>
        <p:nvSpPr>
          <p:cNvPr id="3" name="Content Placeholder 2"/>
          <p:cNvSpPr>
            <a:spLocks noGrp="1"/>
          </p:cNvSpPr>
          <p:nvPr>
            <p:ph idx="1"/>
          </p:nvPr>
        </p:nvSpPr>
        <p:spPr>
          <a:xfrm>
            <a:off x="457200" y="1298368"/>
            <a:ext cx="8229600" cy="4469296"/>
          </a:xfrm>
        </p:spPr>
        <p:txBody>
          <a:bodyPr>
            <a:normAutofit lnSpcReduction="10000"/>
          </a:bodyPr>
          <a:lstStyle/>
          <a:p>
            <a:pPr lvl="0"/>
            <a:r>
              <a:rPr lang="en-US" dirty="0" smtClean="0">
                <a:solidFill>
                  <a:srgbClr val="FFFFFF"/>
                </a:solidFill>
              </a:rPr>
              <a:t>It has four symbols, which many claimed to be runes and believe to be the title of the album.  </a:t>
            </a:r>
          </a:p>
          <a:p>
            <a:pPr lvl="0"/>
            <a:r>
              <a:rPr lang="en-US" dirty="0" smtClean="0">
                <a:solidFill>
                  <a:srgbClr val="FFFFFF"/>
                </a:solidFill>
              </a:rPr>
              <a:t>Each symbol was meant to represent a member of the band, and all but Jimmy Page’s symbol were easy to look up the meaning (“</a:t>
            </a:r>
            <a:r>
              <a:rPr lang="en-US" dirty="0" err="1" smtClean="0">
                <a:solidFill>
                  <a:srgbClr val="FFFFFF"/>
                </a:solidFill>
              </a:rPr>
              <a:t>Zoso</a:t>
            </a:r>
            <a:r>
              <a:rPr lang="en-US" dirty="0" smtClean="0">
                <a:solidFill>
                  <a:srgbClr val="FFFFFF"/>
                </a:solidFill>
              </a:rPr>
              <a:t>…” 2011).  </a:t>
            </a:r>
          </a:p>
          <a:p>
            <a:pPr lvl="0"/>
            <a:r>
              <a:rPr lang="en-US" dirty="0" smtClean="0">
                <a:solidFill>
                  <a:srgbClr val="FFFFFF"/>
                </a:solidFill>
              </a:rPr>
              <a:t>The album is referred to as Led Zeppelin IV, The Runes, and </a:t>
            </a:r>
            <a:r>
              <a:rPr lang="en-US" dirty="0" err="1" smtClean="0">
                <a:solidFill>
                  <a:srgbClr val="FFFFFF"/>
                </a:solidFill>
              </a:rPr>
              <a:t>Zoso</a:t>
            </a:r>
            <a:r>
              <a:rPr lang="en-US" dirty="0" smtClean="0">
                <a:solidFill>
                  <a:srgbClr val="FFFFFF"/>
                </a:solidFill>
              </a:rPr>
              <a:t> is reference to Jimmy Page’s symbol (“How Led Zeppelin…” 2012).</a:t>
            </a:r>
          </a:p>
          <a:p>
            <a:endParaRPr lang="en-US" dirty="0"/>
          </a:p>
        </p:txBody>
      </p:sp>
      <p:pic>
        <p:nvPicPr>
          <p:cNvPr id="4" name="Picture 3" descr="http://1.bp.blogspot.com/-ioZ4pmx3zls/TrmGbvh877I/AAAAAAAAAJM/p0FMUn2oUNc/s1600/2566777926_29063c8d7c_o.jpeg"/>
          <p:cNvPicPr/>
          <p:nvPr/>
        </p:nvPicPr>
        <p:blipFill>
          <a:blip r:embed="rId2">
            <a:extLst>
              <a:ext uri="{28A0092B-C50C-407E-A947-70E740481C1C}">
                <a14:useLocalDpi xmlns:a14="http://schemas.microsoft.com/office/drawing/2010/main" val="0"/>
              </a:ext>
            </a:extLst>
          </a:blip>
          <a:srcRect/>
          <a:stretch>
            <a:fillRect/>
          </a:stretch>
        </p:blipFill>
        <p:spPr bwMode="auto">
          <a:xfrm>
            <a:off x="3117472" y="5577336"/>
            <a:ext cx="3043555" cy="1109526"/>
          </a:xfrm>
          <a:prstGeom prst="rect">
            <a:avLst/>
          </a:prstGeom>
          <a:noFill/>
          <a:ln>
            <a:noFill/>
          </a:ln>
        </p:spPr>
      </p:pic>
      <p:sp>
        <p:nvSpPr>
          <p:cNvPr id="5" name="Rectangle 4"/>
          <p:cNvSpPr/>
          <p:nvPr/>
        </p:nvSpPr>
        <p:spPr>
          <a:xfrm>
            <a:off x="6308035" y="5948198"/>
            <a:ext cx="2378765" cy="738664"/>
          </a:xfrm>
          <a:prstGeom prst="rect">
            <a:avLst/>
          </a:prstGeom>
        </p:spPr>
        <p:txBody>
          <a:bodyPr wrap="square">
            <a:spAutoFit/>
          </a:bodyPr>
          <a:lstStyle/>
          <a:p>
            <a:r>
              <a:rPr lang="en-US" sz="1050" u="sng" dirty="0">
                <a:hlinkClick r:id="rId3"/>
              </a:rPr>
              <a:t>http://1.bp.blogspot.com/-ioZ4pmx3zls/TrmGbvh877I/AAAAAAAAAJM/p0FMUn2oUNc/s1600/2566777926_29063c8d7c_o.jpeg</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Rising success</a:t>
            </a:r>
            <a:endParaRPr lang="en-US" dirty="0"/>
          </a:p>
        </p:txBody>
      </p:sp>
      <p:sp>
        <p:nvSpPr>
          <p:cNvPr id="3" name="Content Placeholder 2"/>
          <p:cNvSpPr>
            <a:spLocks noGrp="1"/>
          </p:cNvSpPr>
          <p:nvPr>
            <p:ph idx="1"/>
          </p:nvPr>
        </p:nvSpPr>
        <p:spPr>
          <a:xfrm>
            <a:off x="457200" y="1600200"/>
            <a:ext cx="5373757" cy="4525963"/>
          </a:xfrm>
        </p:spPr>
        <p:txBody>
          <a:bodyPr>
            <a:normAutofit fontScale="92500" lnSpcReduction="10000"/>
          </a:bodyPr>
          <a:lstStyle/>
          <a:p>
            <a:pPr lvl="0"/>
            <a:r>
              <a:rPr lang="en-US" dirty="0" smtClean="0">
                <a:solidFill>
                  <a:srgbClr val="FFFFFF"/>
                </a:solidFill>
              </a:rPr>
              <a:t>The fourth album enters Billboard’s album chart and remains there for five years, but only reaches as high as #2 (“Led Zeppelin”). </a:t>
            </a:r>
          </a:p>
          <a:p>
            <a:pPr lvl="0"/>
            <a:r>
              <a:rPr lang="en-US" dirty="0" smtClean="0">
                <a:solidFill>
                  <a:srgbClr val="FFFFFF"/>
                </a:solidFill>
              </a:rPr>
              <a:t>The album contains ‘Stairway to Heaven’ which was never released as a single, but was the radio’s #1 most requested song (“Led Zeppelin”).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675" y="1704975"/>
            <a:ext cx="31623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17382" y="4904583"/>
            <a:ext cx="2436886" cy="253916"/>
          </a:xfrm>
          <a:prstGeom prst="rect">
            <a:avLst/>
          </a:prstGeom>
        </p:spPr>
        <p:txBody>
          <a:bodyPr wrap="none">
            <a:spAutoFit/>
          </a:bodyPr>
          <a:lstStyle/>
          <a:p>
            <a:r>
              <a:rPr lang="en-US" sz="1050" u="sng" dirty="0">
                <a:hlinkClick r:id="rId3"/>
              </a:rPr>
              <a:t>http://www.wmgk.com/Pics/ledzepiv.jpg</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Musical analysis: Black Dog</a:t>
            </a:r>
            <a:endParaRPr lang="en-US" dirty="0"/>
          </a:p>
        </p:txBody>
      </p:sp>
      <p:sp>
        <p:nvSpPr>
          <p:cNvPr id="3" name="Content Placeholder 2"/>
          <p:cNvSpPr>
            <a:spLocks noGrp="1"/>
          </p:cNvSpPr>
          <p:nvPr>
            <p:ph idx="1"/>
          </p:nvPr>
        </p:nvSpPr>
        <p:spPr>
          <a:xfrm>
            <a:off x="457200" y="1311965"/>
            <a:ext cx="8229600" cy="5049077"/>
          </a:xfrm>
        </p:spPr>
        <p:txBody>
          <a:bodyPr>
            <a:normAutofit fontScale="70000" lnSpcReduction="20000"/>
          </a:bodyPr>
          <a:lstStyle/>
          <a:p>
            <a:r>
              <a:rPr lang="en-US" sz="3400" b="1" dirty="0" smtClean="0">
                <a:solidFill>
                  <a:srgbClr val="FFFFFF"/>
                </a:solidFill>
              </a:rPr>
              <a:t>Instrumentation: </a:t>
            </a:r>
            <a:r>
              <a:rPr lang="en-US" dirty="0" smtClean="0">
                <a:solidFill>
                  <a:srgbClr val="FFFFFF"/>
                </a:solidFill>
              </a:rPr>
              <a:t>basic instrumentation-guitar, bass, vocals, drums.</a:t>
            </a:r>
          </a:p>
          <a:p>
            <a:r>
              <a:rPr lang="en-US" sz="3400" b="1" dirty="0" smtClean="0">
                <a:solidFill>
                  <a:srgbClr val="FFFFFF"/>
                </a:solidFill>
              </a:rPr>
              <a:t>Texture:</a:t>
            </a:r>
            <a:r>
              <a:rPr lang="en-US" dirty="0" smtClean="0">
                <a:solidFill>
                  <a:srgbClr val="FFFFFF"/>
                </a:solidFill>
              </a:rPr>
              <a:t> varies throughout the piece. There is a conversation between vocals and instrumentation which translates to monophony to homophony melody and </a:t>
            </a:r>
            <a:r>
              <a:rPr lang="en-US" dirty="0" smtClean="0">
                <a:solidFill>
                  <a:srgbClr val="FFFFFF"/>
                </a:solidFill>
              </a:rPr>
              <a:t>accompaniment. </a:t>
            </a:r>
            <a:r>
              <a:rPr lang="en-US" dirty="0" smtClean="0">
                <a:solidFill>
                  <a:srgbClr val="FFFFFF"/>
                </a:solidFill>
              </a:rPr>
              <a:t>In the chorus it alternated from the 'hey baby' section as polyphonic </a:t>
            </a:r>
            <a:r>
              <a:rPr lang="en-US" dirty="0" err="1" smtClean="0">
                <a:solidFill>
                  <a:srgbClr val="FFFFFF"/>
                </a:solidFill>
              </a:rPr>
              <a:t>nonimative</a:t>
            </a:r>
            <a:r>
              <a:rPr lang="en-US" dirty="0" smtClean="0">
                <a:solidFill>
                  <a:srgbClr val="FFFFFF"/>
                </a:solidFill>
              </a:rPr>
              <a:t> because there are more then two textures but they are all independent. To a more homophonic </a:t>
            </a:r>
            <a:r>
              <a:rPr lang="en-US" dirty="0" err="1" smtClean="0">
                <a:solidFill>
                  <a:srgbClr val="FFFFFF"/>
                </a:solidFill>
              </a:rPr>
              <a:t>chordal</a:t>
            </a:r>
            <a:r>
              <a:rPr lang="en-US" dirty="0" smtClean="0">
                <a:solidFill>
                  <a:srgbClr val="FFFFFF"/>
                </a:solidFill>
              </a:rPr>
              <a:t> section where back up vocals come in. The guitar solo plays out in a polyphonic texture with vocals giving backup sounds like 'ooh' and the melody continues to play through</a:t>
            </a:r>
          </a:p>
          <a:p>
            <a:r>
              <a:rPr lang="en-US" sz="3400" b="1" dirty="0" smtClean="0">
                <a:solidFill>
                  <a:srgbClr val="FFFFFF"/>
                </a:solidFill>
              </a:rPr>
              <a:t> Meter: </a:t>
            </a:r>
            <a:r>
              <a:rPr lang="en-US" dirty="0" smtClean="0">
                <a:solidFill>
                  <a:srgbClr val="FFFFFF"/>
                </a:solidFill>
              </a:rPr>
              <a:t>quadruple; beat subdivision: duple</a:t>
            </a:r>
          </a:p>
          <a:p>
            <a:r>
              <a:rPr lang="en-US" sz="3400" b="1" dirty="0" smtClean="0">
                <a:solidFill>
                  <a:srgbClr val="FFFFFF"/>
                </a:solidFill>
              </a:rPr>
              <a:t>Form:</a:t>
            </a:r>
            <a:r>
              <a:rPr lang="en-US" dirty="0" smtClean="0">
                <a:solidFill>
                  <a:srgbClr val="FFFFFF"/>
                </a:solidFill>
              </a:rPr>
              <a:t> trade-off technique which is the statement and answer between the guitar and the vocals that is very present.  It also coordinates into the 12-bar blues form especially in the </a:t>
            </a:r>
            <a:r>
              <a:rPr lang="en-US" dirty="0" smtClean="0">
                <a:solidFill>
                  <a:srgbClr val="FFFFFF"/>
                </a:solidFill>
              </a:rPr>
              <a:t>chorus </a:t>
            </a:r>
            <a:r>
              <a:rPr lang="en-US" dirty="0" smtClean="0">
                <a:solidFill>
                  <a:srgbClr val="FFFFFF"/>
                </a:solidFill>
              </a:rPr>
              <a:t>area starting with "Hey baby."  The line is complete in 12 bars and mirrors the characteristics.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Rising success</a:t>
            </a:r>
            <a:endParaRPr lang="en-US" dirty="0"/>
          </a:p>
        </p:txBody>
      </p:sp>
      <p:sp>
        <p:nvSpPr>
          <p:cNvPr id="3" name="Content Placeholder 2"/>
          <p:cNvSpPr>
            <a:spLocks noGrp="1"/>
          </p:cNvSpPr>
          <p:nvPr>
            <p:ph idx="1"/>
          </p:nvPr>
        </p:nvSpPr>
        <p:spPr>
          <a:xfrm>
            <a:off x="457200" y="1283822"/>
            <a:ext cx="8229600" cy="2721883"/>
          </a:xfrm>
        </p:spPr>
        <p:txBody>
          <a:bodyPr>
            <a:normAutofit fontScale="85000" lnSpcReduction="10000"/>
          </a:bodyPr>
          <a:lstStyle/>
          <a:p>
            <a:pPr lvl="0"/>
            <a:r>
              <a:rPr lang="en-US" dirty="0" smtClean="0">
                <a:solidFill>
                  <a:srgbClr val="FFFFFF"/>
                </a:solidFill>
              </a:rPr>
              <a:t>The band began to tour extensively.  They had tour after tour and eventually bought their own jet which they called ‘The Starship (“Led Zeppelin…” 2012).’</a:t>
            </a:r>
          </a:p>
          <a:p>
            <a:pPr lvl="0"/>
            <a:r>
              <a:rPr lang="en-US" dirty="0" smtClean="0">
                <a:solidFill>
                  <a:srgbClr val="FFFFFF"/>
                </a:solidFill>
              </a:rPr>
              <a:t>In 1973 the band releases its fifth album ‘Houses of the Holy’ and it becomes their third album to reach #1 (“Led Zeppelin”).  </a:t>
            </a:r>
          </a:p>
          <a:p>
            <a:endParaRPr lang="en-US" dirty="0"/>
          </a:p>
        </p:txBody>
      </p:sp>
      <p:pic>
        <p:nvPicPr>
          <p:cNvPr id="5" name="il_fi" descr="http://www.retro-cafe.com/70s/music/zeppelin/houses/led-houses.jpg"/>
          <p:cNvPicPr/>
          <p:nvPr/>
        </p:nvPicPr>
        <p:blipFill>
          <a:blip r:embed="rId2">
            <a:extLst>
              <a:ext uri="{28A0092B-C50C-407E-A947-70E740481C1C}">
                <a14:useLocalDpi xmlns:a14="http://schemas.microsoft.com/office/drawing/2010/main" val="0"/>
              </a:ext>
            </a:extLst>
          </a:blip>
          <a:srcRect/>
          <a:stretch>
            <a:fillRect/>
          </a:stretch>
        </p:blipFill>
        <p:spPr bwMode="auto">
          <a:xfrm>
            <a:off x="5227879" y="3664461"/>
            <a:ext cx="2407053" cy="2535916"/>
          </a:xfrm>
          <a:prstGeom prst="rect">
            <a:avLst/>
          </a:prstGeom>
          <a:noFill/>
          <a:ln>
            <a:noFill/>
          </a:ln>
        </p:spPr>
      </p:pic>
      <p:pic>
        <p:nvPicPr>
          <p:cNvPr id="6" name="Picture 5" descr="http://www.fastcompany.com/pics/multisite_files/pics/imagecache/slideshowlarge/slideshows/GoodTimesBadTimes_p168.jpg"/>
          <p:cNvPicPr/>
          <p:nvPr/>
        </p:nvPicPr>
        <p:blipFill>
          <a:blip r:embed="rId3">
            <a:extLst>
              <a:ext uri="{28A0092B-C50C-407E-A947-70E740481C1C}">
                <a14:useLocalDpi xmlns:a14="http://schemas.microsoft.com/office/drawing/2010/main" val="0"/>
              </a:ext>
            </a:extLst>
          </a:blip>
          <a:srcRect/>
          <a:stretch>
            <a:fillRect/>
          </a:stretch>
        </p:blipFill>
        <p:spPr bwMode="auto">
          <a:xfrm>
            <a:off x="798856" y="3842260"/>
            <a:ext cx="3994498" cy="2358117"/>
          </a:xfrm>
          <a:prstGeom prst="rect">
            <a:avLst/>
          </a:prstGeom>
          <a:noFill/>
          <a:ln>
            <a:noFill/>
          </a:ln>
        </p:spPr>
      </p:pic>
      <p:sp>
        <p:nvSpPr>
          <p:cNvPr id="4" name="Rectangle 3"/>
          <p:cNvSpPr/>
          <p:nvPr/>
        </p:nvSpPr>
        <p:spPr>
          <a:xfrm>
            <a:off x="655879" y="6297428"/>
            <a:ext cx="4572000" cy="415498"/>
          </a:xfrm>
          <a:prstGeom prst="rect">
            <a:avLst/>
          </a:prstGeom>
        </p:spPr>
        <p:txBody>
          <a:bodyPr>
            <a:spAutoFit/>
          </a:bodyPr>
          <a:lstStyle/>
          <a:p>
            <a:r>
              <a:rPr lang="en-US" sz="1050" u="sng" dirty="0">
                <a:hlinkClick r:id="rId4"/>
              </a:rPr>
              <a:t>http://www.fastcompany.com/pics/how-led-zeppelin-changed-music-business#13</a:t>
            </a:r>
            <a:endParaRPr lang="en-US" sz="1050" dirty="0"/>
          </a:p>
        </p:txBody>
      </p:sp>
      <p:sp>
        <p:nvSpPr>
          <p:cNvPr id="7" name="Rectangle 6"/>
          <p:cNvSpPr/>
          <p:nvPr/>
        </p:nvSpPr>
        <p:spPr>
          <a:xfrm>
            <a:off x="5227879" y="6216636"/>
            <a:ext cx="3067982" cy="415498"/>
          </a:xfrm>
          <a:prstGeom prst="rect">
            <a:avLst/>
          </a:prstGeom>
        </p:spPr>
        <p:txBody>
          <a:bodyPr wrap="square">
            <a:spAutoFit/>
          </a:bodyPr>
          <a:lstStyle/>
          <a:p>
            <a:r>
              <a:rPr lang="en-US" sz="1050" u="sng" dirty="0">
                <a:hlinkClick r:id="rId5"/>
              </a:rPr>
              <a:t>http://www.retro-cafe.com/70s/music/zeppelin/houses/led-houses.jpg</a:t>
            </a:r>
            <a:endParaRPr 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The swan song label </a:t>
            </a:r>
            <a:endParaRPr lang="en-US" dirty="0"/>
          </a:p>
        </p:txBody>
      </p:sp>
      <p:sp>
        <p:nvSpPr>
          <p:cNvPr id="3" name="Content Placeholder 2"/>
          <p:cNvSpPr>
            <a:spLocks noGrp="1"/>
          </p:cNvSpPr>
          <p:nvPr>
            <p:ph idx="1"/>
          </p:nvPr>
        </p:nvSpPr>
        <p:spPr/>
        <p:txBody>
          <a:bodyPr/>
          <a:lstStyle/>
          <a:p>
            <a:pPr lvl="0"/>
            <a:r>
              <a:rPr lang="en-US" dirty="0" smtClean="0">
                <a:solidFill>
                  <a:srgbClr val="FFFFFF"/>
                </a:solidFill>
              </a:rPr>
              <a:t>In 1974 the band released their own Swan Song label after completing a five-year contract with Atlantic records.  </a:t>
            </a:r>
          </a:p>
          <a:p>
            <a:endParaRPr lang="en-US" dirty="0"/>
          </a:p>
        </p:txBody>
      </p:sp>
      <p:pic>
        <p:nvPicPr>
          <p:cNvPr id="4" name="Picture 3" descr="http://t0.gstatic.com/images?q=tbn:ANd9GcSjpKmV-JlzOAJUXNgTNRmLnzRzJLJ0Cv7BLAKC2xaPQE54q_McnS9fTDEEow"/>
          <p:cNvPicPr/>
          <p:nvPr/>
        </p:nvPicPr>
        <p:blipFill>
          <a:blip r:embed="rId2">
            <a:extLst>
              <a:ext uri="{28A0092B-C50C-407E-A947-70E740481C1C}">
                <a14:useLocalDpi xmlns:a14="http://schemas.microsoft.com/office/drawing/2010/main" val="0"/>
              </a:ext>
            </a:extLst>
          </a:blip>
          <a:srcRect/>
          <a:stretch>
            <a:fillRect/>
          </a:stretch>
        </p:blipFill>
        <p:spPr bwMode="auto">
          <a:xfrm>
            <a:off x="6394081" y="3469736"/>
            <a:ext cx="2037715" cy="2233930"/>
          </a:xfrm>
          <a:prstGeom prst="rect">
            <a:avLst/>
          </a:prstGeom>
          <a:noFill/>
          <a:ln>
            <a:noFill/>
          </a:ln>
        </p:spPr>
      </p:pic>
      <p:sp>
        <p:nvSpPr>
          <p:cNvPr id="5" name="Rectangle 4"/>
          <p:cNvSpPr/>
          <p:nvPr/>
        </p:nvSpPr>
        <p:spPr>
          <a:xfrm>
            <a:off x="6394081" y="5743292"/>
            <a:ext cx="2286000" cy="738664"/>
          </a:xfrm>
          <a:prstGeom prst="rect">
            <a:avLst/>
          </a:prstGeom>
        </p:spPr>
        <p:txBody>
          <a:bodyPr wrap="square">
            <a:spAutoFit/>
          </a:bodyPr>
          <a:lstStyle/>
          <a:p>
            <a:r>
              <a:rPr lang="en-US" sz="1050" u="sng" dirty="0">
                <a:hlinkClick r:id="rId3"/>
              </a:rPr>
              <a:t>http://t0.gstatic.com/images?q=tbn:ANd9GcSjpKmV-JlzOAJUXNgTNRmLnzRzJLJ0Cv7BLAKC2xaPQE54q_McnS9fTDEEow</a:t>
            </a:r>
            <a:endParaRPr lang="en-US"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Physical graffiti</a:t>
            </a:r>
            <a:endParaRPr lang="en-US" dirty="0"/>
          </a:p>
        </p:txBody>
      </p:sp>
      <p:sp>
        <p:nvSpPr>
          <p:cNvPr id="3" name="Content Placeholder 2"/>
          <p:cNvSpPr>
            <a:spLocks noGrp="1"/>
          </p:cNvSpPr>
          <p:nvPr>
            <p:ph idx="1"/>
          </p:nvPr>
        </p:nvSpPr>
        <p:spPr>
          <a:xfrm>
            <a:off x="457200" y="1600200"/>
            <a:ext cx="4182052" cy="4525963"/>
          </a:xfrm>
        </p:spPr>
        <p:txBody>
          <a:bodyPr>
            <a:normAutofit fontScale="92500" lnSpcReduction="20000"/>
          </a:bodyPr>
          <a:lstStyle/>
          <a:p>
            <a:pPr lvl="0"/>
            <a:r>
              <a:rPr lang="en-US" dirty="0" smtClean="0">
                <a:solidFill>
                  <a:srgbClr val="FFFFFF"/>
                </a:solidFill>
              </a:rPr>
              <a:t>In 1975 Led Zeppelin released a double -album ‘Physical Graffiti’ which quickly rose to be #1 in its second week.  The album remained #1 for six weeks straight, which made them the first band to have six albums on the chart at once (“Led Zeppelin”).</a:t>
            </a:r>
          </a:p>
          <a:p>
            <a:endParaRPr lang="en-US" dirty="0"/>
          </a:p>
        </p:txBody>
      </p:sp>
      <p:pic>
        <p:nvPicPr>
          <p:cNvPr id="4" name="Picture 3" descr="http://www.progarchives.com/progressive_rock_discography_covers/2705/cover_334726112010.jpg"/>
          <p:cNvPicPr/>
          <p:nvPr/>
        </p:nvPicPr>
        <p:blipFill>
          <a:blip r:embed="rId2">
            <a:extLst>
              <a:ext uri="{28A0092B-C50C-407E-A947-70E740481C1C}">
                <a14:useLocalDpi xmlns:a14="http://schemas.microsoft.com/office/drawing/2010/main" val="0"/>
              </a:ext>
            </a:extLst>
          </a:blip>
          <a:srcRect/>
          <a:stretch>
            <a:fillRect/>
          </a:stretch>
        </p:blipFill>
        <p:spPr bwMode="auto">
          <a:xfrm>
            <a:off x="4950822" y="1942110"/>
            <a:ext cx="3735978" cy="3701478"/>
          </a:xfrm>
          <a:prstGeom prst="rect">
            <a:avLst/>
          </a:prstGeom>
          <a:noFill/>
          <a:ln>
            <a:noFill/>
          </a:ln>
        </p:spPr>
      </p:pic>
      <p:sp>
        <p:nvSpPr>
          <p:cNvPr id="5" name="Rectangle 4"/>
          <p:cNvSpPr/>
          <p:nvPr/>
        </p:nvSpPr>
        <p:spPr>
          <a:xfrm>
            <a:off x="4843669" y="5710665"/>
            <a:ext cx="4022035" cy="415498"/>
          </a:xfrm>
          <a:prstGeom prst="rect">
            <a:avLst/>
          </a:prstGeom>
        </p:spPr>
        <p:txBody>
          <a:bodyPr wrap="square">
            <a:spAutoFit/>
          </a:bodyPr>
          <a:lstStyle/>
          <a:p>
            <a:r>
              <a:rPr lang="en-US" sz="1050" dirty="0"/>
              <a:t>http://www.progarchives.com/progressive_rock_discography_covers/2705/cover_334726112010.jpg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The beginning of tragedy</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solidFill>
                  <a:srgbClr val="FFFFFF"/>
                </a:solidFill>
              </a:rPr>
              <a:t>Later that year Robert Plant and his family got into a car crash on an island in Greece.  He almost lost his leg and therefore could not perform.  This caused the band to be sidelined for two years while he recovered (“Led Zeppelin”).</a:t>
            </a:r>
          </a:p>
          <a:p>
            <a:pPr lvl="0"/>
            <a:r>
              <a:rPr lang="en-US" dirty="0" smtClean="0">
                <a:solidFill>
                  <a:srgbClr val="FFFFFF"/>
                </a:solidFill>
              </a:rPr>
              <a:t>While waiting for Plant’s recovery, the band released a documentary in 1976 called ‘The song remains the same (“Led Zeppelin”).’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 through the out door</a:t>
            </a:r>
            <a:endParaRPr lang="en-US" dirty="0"/>
          </a:p>
        </p:txBody>
      </p:sp>
      <p:sp>
        <p:nvSpPr>
          <p:cNvPr id="3" name="Content Placeholder 2"/>
          <p:cNvSpPr>
            <a:spLocks noGrp="1"/>
          </p:cNvSpPr>
          <p:nvPr>
            <p:ph idx="1"/>
          </p:nvPr>
        </p:nvSpPr>
        <p:spPr>
          <a:xfrm>
            <a:off x="351182" y="1583635"/>
            <a:ext cx="4182052" cy="4821923"/>
          </a:xfrm>
        </p:spPr>
        <p:txBody>
          <a:bodyPr>
            <a:normAutofit fontScale="77500" lnSpcReduction="20000"/>
          </a:bodyPr>
          <a:lstStyle/>
          <a:p>
            <a:pPr lvl="0"/>
            <a:r>
              <a:rPr lang="en-US" dirty="0" smtClean="0">
                <a:solidFill>
                  <a:srgbClr val="FFFFFF"/>
                </a:solidFill>
              </a:rPr>
              <a:t>In 1977 Plant’s son died of a viral infection and caused the band to slow down.  They finally release a new album in 1979 called ‘In through the Out Door.’  </a:t>
            </a:r>
          </a:p>
          <a:p>
            <a:pPr lvl="0"/>
            <a:r>
              <a:rPr lang="en-US" dirty="0" smtClean="0">
                <a:solidFill>
                  <a:srgbClr val="FFFFFF"/>
                </a:solidFill>
              </a:rPr>
              <a:t>The album was considered to be their ‘swan song’ as it brought everyone back together and the disc was covered with the Swan Song Label logo. It topped charts for seven weeks (“Led Zeppelin”).</a:t>
            </a:r>
          </a:p>
          <a:p>
            <a:endParaRPr lang="en-US" dirty="0"/>
          </a:p>
        </p:txBody>
      </p:sp>
      <p:pic>
        <p:nvPicPr>
          <p:cNvPr id="4" name="Picture 3" descr="http://4.bp.blogspot.com/_WWIy23PK7tM/S9SdDtcTMnI/AAAAAAAAHwY/LiAF2jR2pDs/s1600/cover.jpg"/>
          <p:cNvPicPr/>
          <p:nvPr/>
        </p:nvPicPr>
        <p:blipFill>
          <a:blip r:embed="rId2">
            <a:extLst>
              <a:ext uri="{28A0092B-C50C-407E-A947-70E740481C1C}">
                <a14:useLocalDpi xmlns:a14="http://schemas.microsoft.com/office/drawing/2010/main" val="0"/>
              </a:ext>
            </a:extLst>
          </a:blip>
          <a:srcRect/>
          <a:stretch>
            <a:fillRect/>
          </a:stretch>
        </p:blipFill>
        <p:spPr bwMode="auto">
          <a:xfrm>
            <a:off x="4639252" y="1600200"/>
            <a:ext cx="4441371" cy="4441371"/>
          </a:xfrm>
          <a:prstGeom prst="rect">
            <a:avLst/>
          </a:prstGeom>
          <a:noFill/>
          <a:ln>
            <a:noFill/>
          </a:ln>
        </p:spPr>
      </p:pic>
      <p:sp>
        <p:nvSpPr>
          <p:cNvPr id="5" name="Rectangle 4"/>
          <p:cNvSpPr/>
          <p:nvPr/>
        </p:nvSpPr>
        <p:spPr>
          <a:xfrm>
            <a:off x="4406348" y="6133583"/>
            <a:ext cx="4572000" cy="577081"/>
          </a:xfrm>
          <a:prstGeom prst="rect">
            <a:avLst/>
          </a:prstGeom>
        </p:spPr>
        <p:txBody>
          <a:bodyPr>
            <a:spAutoFit/>
          </a:bodyPr>
          <a:lstStyle/>
          <a:p>
            <a:r>
              <a:rPr lang="en-US" sz="1050" u="sng" dirty="0">
                <a:hlinkClick r:id="rId3"/>
              </a:rPr>
              <a:t>http://www.sodahead.com/entertainment/pink-floyd-or-led-zeppelin/question-1607023/?page=2&amp;link=ibaf&amp;q=&amp;imgurl=http://4.bp.blogspot.com/_WWIy23PK7tM/S9SdDtcTMnI/AAAAAAAAHwY/LiAF2jR2pDs/s1600/cover.jpg</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introduction</a:t>
            </a:r>
            <a:endParaRPr lang="en-US" dirty="0"/>
          </a:p>
        </p:txBody>
      </p:sp>
      <p:sp>
        <p:nvSpPr>
          <p:cNvPr id="3" name="Content Placeholder 2"/>
          <p:cNvSpPr>
            <a:spLocks noGrp="1"/>
          </p:cNvSpPr>
          <p:nvPr>
            <p:ph idx="1"/>
          </p:nvPr>
        </p:nvSpPr>
        <p:spPr>
          <a:xfrm>
            <a:off x="457200" y="1258958"/>
            <a:ext cx="8229600" cy="4867206"/>
          </a:xfrm>
        </p:spPr>
        <p:txBody>
          <a:bodyPr>
            <a:normAutofit fontScale="92500" lnSpcReduction="20000"/>
          </a:bodyPr>
          <a:lstStyle/>
          <a:p>
            <a:r>
              <a:rPr lang="en-US" dirty="0" smtClean="0">
                <a:solidFill>
                  <a:srgbClr val="FFFFFF"/>
                </a:solidFill>
              </a:rPr>
              <a:t>The British invasion in the United States had huge successes with the Beatles and The Rolling Stones. </a:t>
            </a:r>
            <a:endParaRPr lang="en-US" dirty="0" smtClean="0">
              <a:solidFill>
                <a:srgbClr val="FFFFFF"/>
              </a:solidFill>
            </a:endParaRPr>
          </a:p>
          <a:p>
            <a:r>
              <a:rPr lang="en-US" dirty="0" smtClean="0">
                <a:solidFill>
                  <a:srgbClr val="FFFFFF"/>
                </a:solidFill>
              </a:rPr>
              <a:t>This </a:t>
            </a:r>
            <a:r>
              <a:rPr lang="en-US" dirty="0" smtClean="0">
                <a:solidFill>
                  <a:srgbClr val="FFFFFF"/>
                </a:solidFill>
              </a:rPr>
              <a:t>signaled other British blues-based bands to travel to America where they would hopefully hit it big time. </a:t>
            </a:r>
            <a:endParaRPr lang="en-US" dirty="0" smtClean="0">
              <a:solidFill>
                <a:srgbClr val="FFFFFF"/>
              </a:solidFill>
            </a:endParaRPr>
          </a:p>
          <a:p>
            <a:r>
              <a:rPr lang="en-US" dirty="0" smtClean="0">
                <a:solidFill>
                  <a:srgbClr val="FFFFFF"/>
                </a:solidFill>
              </a:rPr>
              <a:t>When </a:t>
            </a:r>
            <a:r>
              <a:rPr lang="en-US" dirty="0" smtClean="0">
                <a:solidFill>
                  <a:srgbClr val="FFFFFF"/>
                </a:solidFill>
              </a:rPr>
              <a:t>Jimmy Page of the </a:t>
            </a:r>
            <a:r>
              <a:rPr lang="en-US" dirty="0" err="1" smtClean="0">
                <a:solidFill>
                  <a:srgbClr val="FFFFFF"/>
                </a:solidFill>
              </a:rPr>
              <a:t>Yardbirds</a:t>
            </a:r>
            <a:r>
              <a:rPr lang="en-US" dirty="0" smtClean="0">
                <a:solidFill>
                  <a:srgbClr val="FFFFFF"/>
                </a:solidFill>
              </a:rPr>
              <a:t> suddenly became a one man show, he quickly recruited young and enthusiastic replacements. The Band called themselves Led Zeppelin and would have a lasting impact and influence on the future of rock music</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Tragedy strikes</a:t>
            </a:r>
            <a:endParaRPr lang="en-US" dirty="0"/>
          </a:p>
        </p:txBody>
      </p:sp>
      <p:sp>
        <p:nvSpPr>
          <p:cNvPr id="3" name="Content Placeholder 2"/>
          <p:cNvSpPr>
            <a:spLocks noGrp="1"/>
          </p:cNvSpPr>
          <p:nvPr>
            <p:ph idx="1"/>
          </p:nvPr>
        </p:nvSpPr>
        <p:spPr>
          <a:xfrm>
            <a:off x="457200" y="1600200"/>
            <a:ext cx="8229600" cy="4707835"/>
          </a:xfrm>
        </p:spPr>
        <p:txBody>
          <a:bodyPr>
            <a:normAutofit/>
          </a:bodyPr>
          <a:lstStyle/>
          <a:p>
            <a:pPr lvl="0"/>
            <a:r>
              <a:rPr lang="en-US" dirty="0" smtClean="0">
                <a:solidFill>
                  <a:srgbClr val="FFFFFF"/>
                </a:solidFill>
              </a:rPr>
              <a:t>The success of the last album was short lived.  September 25</a:t>
            </a:r>
            <a:r>
              <a:rPr lang="en-US" baseline="30000" dirty="0" smtClean="0">
                <a:solidFill>
                  <a:srgbClr val="FFFFFF"/>
                </a:solidFill>
              </a:rPr>
              <a:t>th</a:t>
            </a:r>
            <a:r>
              <a:rPr lang="en-US" dirty="0" smtClean="0">
                <a:solidFill>
                  <a:srgbClr val="FFFFFF"/>
                </a:solidFill>
              </a:rPr>
              <a:t> 1980 the band found John Bonham dead due to asphyxiation from too much alcohol.  </a:t>
            </a:r>
          </a:p>
          <a:p>
            <a:pPr lvl="0"/>
            <a:r>
              <a:rPr lang="en-US" dirty="0" smtClean="0">
                <a:solidFill>
                  <a:srgbClr val="FFFFFF"/>
                </a:solidFill>
              </a:rPr>
              <a:t>The band was in the middle of rehearsals for an upcoming American tour and felt that Bonham was irreplaceable.  They therefore decided to disband and cancel the tour (“Led Zeppelin”).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2"/>
            <a:ext cx="8229600" cy="1143000"/>
          </a:xfrm>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After led zeppelin</a:t>
            </a:r>
            <a:endParaRPr lang="en-US" dirty="0"/>
          </a:p>
        </p:txBody>
      </p:sp>
      <p:sp>
        <p:nvSpPr>
          <p:cNvPr id="3" name="Content Placeholder 2"/>
          <p:cNvSpPr>
            <a:spLocks noGrp="1"/>
          </p:cNvSpPr>
          <p:nvPr>
            <p:ph idx="1"/>
          </p:nvPr>
        </p:nvSpPr>
        <p:spPr>
          <a:xfrm>
            <a:off x="318052" y="1182757"/>
            <a:ext cx="8494644" cy="5384228"/>
          </a:xfrm>
        </p:spPr>
        <p:txBody>
          <a:bodyPr>
            <a:normAutofit fontScale="77500" lnSpcReduction="20000"/>
          </a:bodyPr>
          <a:lstStyle/>
          <a:p>
            <a:pPr lvl="0"/>
            <a:r>
              <a:rPr lang="en-US" dirty="0" smtClean="0">
                <a:solidFill>
                  <a:srgbClr val="FFFFFF"/>
                </a:solidFill>
              </a:rPr>
              <a:t>Robert Page launched a solo career.</a:t>
            </a:r>
          </a:p>
          <a:p>
            <a:pPr lvl="0"/>
            <a:r>
              <a:rPr lang="en-US" dirty="0" smtClean="0">
                <a:solidFill>
                  <a:srgbClr val="FFFFFF"/>
                </a:solidFill>
              </a:rPr>
              <a:t>Jimmy Page formed a new band called ‘The Firm.’</a:t>
            </a:r>
          </a:p>
          <a:p>
            <a:pPr lvl="0"/>
            <a:r>
              <a:rPr lang="en-US" dirty="0" smtClean="0">
                <a:solidFill>
                  <a:srgbClr val="FFFFFF"/>
                </a:solidFill>
              </a:rPr>
              <a:t>John Paul Jones returned to producing, and arranging music (“Led Zeppelin”).</a:t>
            </a:r>
          </a:p>
          <a:p>
            <a:pPr lvl="0"/>
            <a:r>
              <a:rPr lang="en-US" dirty="0" smtClean="0">
                <a:solidFill>
                  <a:srgbClr val="FFFFFF"/>
                </a:solidFill>
              </a:rPr>
              <a:t>In 1985, the band briefly re-forms for the Live Aid benefit concert in Philadelphia</a:t>
            </a:r>
          </a:p>
          <a:p>
            <a:pPr lvl="0"/>
            <a:r>
              <a:rPr lang="en-US" dirty="0" smtClean="0">
                <a:solidFill>
                  <a:srgbClr val="FFFFFF"/>
                </a:solidFill>
              </a:rPr>
              <a:t>In 1988 they reunite with John Bonham’s son, Jason Bonham, on drums for Atlantic Records 40</a:t>
            </a:r>
            <a:r>
              <a:rPr lang="en-US" baseline="30000" dirty="0" smtClean="0">
                <a:solidFill>
                  <a:srgbClr val="FFFFFF"/>
                </a:solidFill>
              </a:rPr>
              <a:t>th</a:t>
            </a:r>
            <a:r>
              <a:rPr lang="en-US" dirty="0" smtClean="0">
                <a:solidFill>
                  <a:srgbClr val="FFFFFF"/>
                </a:solidFill>
              </a:rPr>
              <a:t> anniversary concert.</a:t>
            </a:r>
          </a:p>
          <a:p>
            <a:pPr lvl="0"/>
            <a:r>
              <a:rPr lang="en-US" dirty="0" smtClean="0">
                <a:solidFill>
                  <a:srgbClr val="FFFFFF"/>
                </a:solidFill>
              </a:rPr>
              <a:t>In 1994, Jimmy Page and Robert Plant produce another album ‘No Quarter’ using various </a:t>
            </a:r>
            <a:r>
              <a:rPr lang="en-US" dirty="0" err="1" smtClean="0">
                <a:solidFill>
                  <a:srgbClr val="FFFFFF"/>
                </a:solidFill>
              </a:rPr>
              <a:t>orchestrial</a:t>
            </a:r>
            <a:r>
              <a:rPr lang="en-US" dirty="0" smtClean="0">
                <a:solidFill>
                  <a:srgbClr val="FFFFFF"/>
                </a:solidFill>
              </a:rPr>
              <a:t> arrangements.  The album reaches #4 on the charts (“Led Zeppelin”).</a:t>
            </a:r>
          </a:p>
          <a:p>
            <a:r>
              <a:rPr lang="en-US" dirty="0" smtClean="0">
                <a:solidFill>
                  <a:srgbClr val="FFFFFF"/>
                </a:solidFill>
              </a:rPr>
              <a:t>In 1995 the band is finally inducted into the Rock and Roll hall of fame (“Led Zeppelin”).</a:t>
            </a:r>
          </a:p>
          <a:p>
            <a:pPr lvl="0"/>
            <a:endParaRPr lang="en-US" dirty="0" smtClean="0">
              <a:solidFill>
                <a:srgbClr val="FFFFFF"/>
              </a:solidFill>
            </a:endParaRPr>
          </a:p>
          <a:p>
            <a:pPr lvl="0"/>
            <a:endParaRPr lang="en-US" dirty="0" smtClean="0">
              <a:solidFill>
                <a:srgbClr val="FFFFFF"/>
              </a:solidFill>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Musical Style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85462"/>
            <a:ext cx="8229600" cy="4853954"/>
          </a:xfrm>
        </p:spPr>
        <p:txBody>
          <a:bodyPr>
            <a:normAutofit lnSpcReduction="10000"/>
          </a:bodyPr>
          <a:lstStyle/>
          <a:p>
            <a:r>
              <a:rPr lang="en-US" dirty="0" smtClean="0">
                <a:solidFill>
                  <a:srgbClr val="FFFFFF"/>
                </a:solidFill>
              </a:rPr>
              <a:t>Led Zeppelin is considered one of the first bands of the heavy metal genre even though their music is heavily influenced by the Delta Blues. </a:t>
            </a:r>
          </a:p>
          <a:p>
            <a:r>
              <a:rPr lang="en-US" dirty="0" smtClean="0">
                <a:solidFill>
                  <a:srgbClr val="FFFFFF"/>
                </a:solidFill>
              </a:rPr>
              <a:t>Some of their influences were </a:t>
            </a:r>
            <a:r>
              <a:rPr lang="en-US" dirty="0" err="1" smtClean="0">
                <a:solidFill>
                  <a:srgbClr val="FFFFFF"/>
                </a:solidFill>
              </a:rPr>
              <a:t>Howlin</a:t>
            </a:r>
            <a:r>
              <a:rPr lang="en-US" dirty="0" smtClean="0">
                <a:solidFill>
                  <a:srgbClr val="FFFFFF"/>
                </a:solidFill>
              </a:rPr>
              <a:t> Wolf, Willie Dixon, and Robert Johnson (McGuiness, 2009). But they were always much more than merely a heavy rock band (Jones, 1998). </a:t>
            </a:r>
          </a:p>
          <a:p>
            <a:r>
              <a:rPr lang="en-US" dirty="0" smtClean="0">
                <a:solidFill>
                  <a:srgbClr val="FFFFFF"/>
                </a:solidFill>
              </a:rPr>
              <a:t>They incorporated the blues style and actual riffs of other artists into their songs.</a:t>
            </a:r>
          </a:p>
          <a:p>
            <a:endParaRPr lang="en-US" dirty="0" smtClean="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30"/>
            <a:ext cx="8229600" cy="1143000"/>
          </a:xfrm>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a:t>
            </a:r>
            <a:endParaRPr lang="en-US" dirty="0"/>
          </a:p>
        </p:txBody>
      </p:sp>
      <p:sp>
        <p:nvSpPr>
          <p:cNvPr id="3" name="Content Placeholder 2"/>
          <p:cNvSpPr>
            <a:spLocks noGrp="1"/>
          </p:cNvSpPr>
          <p:nvPr>
            <p:ph idx="1"/>
          </p:nvPr>
        </p:nvSpPr>
        <p:spPr>
          <a:xfrm>
            <a:off x="152401" y="1234176"/>
            <a:ext cx="5447714" cy="4891746"/>
          </a:xfrm>
        </p:spPr>
        <p:txBody>
          <a:bodyPr>
            <a:normAutofit fontScale="85000" lnSpcReduction="20000"/>
          </a:bodyPr>
          <a:lstStyle/>
          <a:p>
            <a:r>
              <a:rPr lang="en-US" dirty="0" smtClean="0">
                <a:solidFill>
                  <a:srgbClr val="FFFFFF"/>
                </a:solidFill>
              </a:rPr>
              <a:t>John Bonham (drummer) was the big soul lover of the group, a fan of the Stylistics and the smooth “Philly Sound,” and the heavily rhythmic funk of James Brown and his killer rhythm sections. </a:t>
            </a:r>
          </a:p>
          <a:p>
            <a:r>
              <a:rPr lang="en-US" dirty="0" smtClean="0">
                <a:solidFill>
                  <a:srgbClr val="FFFFFF"/>
                </a:solidFill>
              </a:rPr>
              <a:t>His jazz influences were Gene </a:t>
            </a:r>
            <a:r>
              <a:rPr lang="en-US" dirty="0" err="1" smtClean="0">
                <a:solidFill>
                  <a:srgbClr val="FFFFFF"/>
                </a:solidFill>
              </a:rPr>
              <a:t>Krupa</a:t>
            </a:r>
            <a:r>
              <a:rPr lang="en-US" dirty="0" smtClean="0">
                <a:solidFill>
                  <a:srgbClr val="FFFFFF"/>
                </a:solidFill>
              </a:rPr>
              <a:t> and Buddy Rich. Elements of Bonham’s drum solos and other spontaneous live moments distinctly displayed the influence and feel of improvisational jazz (Jones, 1998).</a:t>
            </a:r>
          </a:p>
          <a:p>
            <a:endParaRPr lang="en-US" dirty="0" smtClean="0">
              <a:solidFill>
                <a:srgbClr val="FFFFFF"/>
              </a:solidFill>
            </a:endParaRPr>
          </a:p>
          <a:p>
            <a:endParaRPr lang="en-US" dirty="0"/>
          </a:p>
        </p:txBody>
      </p:sp>
      <p:pic>
        <p:nvPicPr>
          <p:cNvPr id="6" name="Picture 5" descr="images-16.jpg"/>
          <p:cNvPicPr>
            <a:picLocks noChangeAspect="1"/>
          </p:cNvPicPr>
          <p:nvPr/>
        </p:nvPicPr>
        <p:blipFill>
          <a:blip r:embed="rId2"/>
          <a:stretch>
            <a:fillRect/>
          </a:stretch>
        </p:blipFill>
        <p:spPr>
          <a:xfrm>
            <a:off x="5798897" y="1295330"/>
            <a:ext cx="3027409" cy="47694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a:t>
            </a:r>
            <a:endParaRPr lang="en-US" dirty="0"/>
          </a:p>
        </p:txBody>
      </p:sp>
      <p:sp>
        <p:nvSpPr>
          <p:cNvPr id="3" name="Content Placeholder 2"/>
          <p:cNvSpPr>
            <a:spLocks noGrp="1"/>
          </p:cNvSpPr>
          <p:nvPr>
            <p:ph idx="1"/>
          </p:nvPr>
        </p:nvSpPr>
        <p:spPr>
          <a:xfrm>
            <a:off x="457200" y="1324873"/>
            <a:ext cx="8229600" cy="1963314"/>
          </a:xfrm>
        </p:spPr>
        <p:txBody>
          <a:bodyPr>
            <a:normAutofit lnSpcReduction="10000"/>
          </a:bodyPr>
          <a:lstStyle/>
          <a:p>
            <a:r>
              <a:rPr lang="en-US" dirty="0" smtClean="0">
                <a:solidFill>
                  <a:srgbClr val="FFFFFF"/>
                </a:solidFill>
              </a:rPr>
              <a:t>John Paul Jones (bassist/keyboardist) was raised in a musical family and his dad played in the well-known Ambrose Orchestra in the big band era (Jones, 1998).</a:t>
            </a:r>
          </a:p>
          <a:p>
            <a:endParaRPr lang="en-US" dirty="0"/>
          </a:p>
        </p:txBody>
      </p:sp>
      <p:pic>
        <p:nvPicPr>
          <p:cNvPr id="4" name="Content Placeholder 3" descr="images-10.jpg"/>
          <p:cNvPicPr>
            <a:picLocks noChangeAspect="1"/>
          </p:cNvPicPr>
          <p:nvPr/>
        </p:nvPicPr>
        <p:blipFill>
          <a:blip r:embed="rId2"/>
          <a:stretch>
            <a:fillRect/>
          </a:stretch>
        </p:blipFill>
        <p:spPr>
          <a:xfrm>
            <a:off x="2381365" y="3380952"/>
            <a:ext cx="4846342" cy="32250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a:t>
            </a:r>
            <a:endParaRPr lang="en-US" dirty="0"/>
          </a:p>
        </p:txBody>
      </p:sp>
      <p:sp>
        <p:nvSpPr>
          <p:cNvPr id="3" name="Content Placeholder 2"/>
          <p:cNvSpPr>
            <a:spLocks noGrp="1"/>
          </p:cNvSpPr>
          <p:nvPr>
            <p:ph idx="1"/>
          </p:nvPr>
        </p:nvSpPr>
        <p:spPr>
          <a:xfrm>
            <a:off x="457200" y="1600200"/>
            <a:ext cx="5074136" cy="4525963"/>
          </a:xfrm>
        </p:spPr>
        <p:txBody>
          <a:bodyPr>
            <a:normAutofit fontScale="92500" lnSpcReduction="20000"/>
          </a:bodyPr>
          <a:lstStyle/>
          <a:p>
            <a:r>
              <a:rPr lang="en-US" dirty="0" smtClean="0">
                <a:solidFill>
                  <a:srgbClr val="FFFFFF"/>
                </a:solidFill>
              </a:rPr>
              <a:t>Robert Plant (singer) once made a comment about legendary jazz drummer Buddy Rich “Buddy Rich was always a big deal for all of us. His attitude and his playing were basically like ours, but he was twenty-eight years down the line. He played with such venom at times, and with such ease!” (Jones, 1998).</a:t>
            </a:r>
          </a:p>
          <a:p>
            <a:endParaRPr lang="en-US" dirty="0"/>
          </a:p>
        </p:txBody>
      </p:sp>
      <p:pic>
        <p:nvPicPr>
          <p:cNvPr id="4" name="Content Placeholder 3" descr="robert-plant-203302.jpg"/>
          <p:cNvPicPr>
            <a:picLocks noChangeAspect="1"/>
          </p:cNvPicPr>
          <p:nvPr/>
        </p:nvPicPr>
        <p:blipFill>
          <a:blip r:embed="rId2"/>
          <a:stretch>
            <a:fillRect/>
          </a:stretch>
        </p:blipFill>
        <p:spPr>
          <a:xfrm>
            <a:off x="5693722" y="1417638"/>
            <a:ext cx="3167851" cy="49629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a:t>
            </a:r>
            <a:endParaRPr lang="en-US" dirty="0"/>
          </a:p>
        </p:txBody>
      </p:sp>
      <p:sp>
        <p:nvSpPr>
          <p:cNvPr id="3" name="Content Placeholder 2"/>
          <p:cNvSpPr>
            <a:spLocks noGrp="1"/>
          </p:cNvSpPr>
          <p:nvPr>
            <p:ph idx="1"/>
          </p:nvPr>
        </p:nvSpPr>
        <p:spPr>
          <a:xfrm>
            <a:off x="457200" y="1600200"/>
            <a:ext cx="5064038" cy="4525963"/>
          </a:xfrm>
        </p:spPr>
        <p:txBody>
          <a:bodyPr>
            <a:normAutofit fontScale="92500" lnSpcReduction="20000"/>
          </a:bodyPr>
          <a:lstStyle/>
          <a:p>
            <a:r>
              <a:rPr lang="en-US" dirty="0" smtClean="0">
                <a:solidFill>
                  <a:srgbClr val="FFFFFF"/>
                </a:solidFill>
              </a:rPr>
              <a:t>Jimmy Page (Guitar) had the broadest tastes of the three instrumentalists. </a:t>
            </a:r>
          </a:p>
          <a:p>
            <a:r>
              <a:rPr lang="en-US" dirty="0" smtClean="0">
                <a:solidFill>
                  <a:srgbClr val="FFFFFF"/>
                </a:solidFill>
              </a:rPr>
              <a:t>His love of English folk is well documented; he also brought knowledge of Moroccan, Indian, and other non-western music to the band, and was well acquainted with guitarists of the jazz idiom (Jones, 1998).</a:t>
            </a:r>
          </a:p>
          <a:p>
            <a:endParaRPr lang="en-US" dirty="0"/>
          </a:p>
        </p:txBody>
      </p:sp>
      <p:pic>
        <p:nvPicPr>
          <p:cNvPr id="4" name="Content Placeholder 7" descr="images-9.jpg"/>
          <p:cNvPicPr>
            <a:picLocks noChangeAspect="1"/>
          </p:cNvPicPr>
          <p:nvPr/>
        </p:nvPicPr>
        <p:blipFill>
          <a:blip r:embed="rId2"/>
          <a:stretch>
            <a:fillRect/>
          </a:stretch>
        </p:blipFill>
        <p:spPr>
          <a:xfrm>
            <a:off x="5768847" y="1600200"/>
            <a:ext cx="2700206" cy="41621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Music of the time</a:t>
            </a:r>
            <a:endParaRPr lang="en-US" dirty="0"/>
          </a:p>
        </p:txBody>
      </p:sp>
      <p:sp>
        <p:nvSpPr>
          <p:cNvPr id="3" name="Content Placeholder 2"/>
          <p:cNvSpPr>
            <a:spLocks noGrp="1"/>
          </p:cNvSpPr>
          <p:nvPr>
            <p:ph idx="1"/>
          </p:nvPr>
        </p:nvSpPr>
        <p:spPr>
          <a:xfrm>
            <a:off x="457200" y="1349780"/>
            <a:ext cx="8229600" cy="2650855"/>
          </a:xfrm>
        </p:spPr>
        <p:txBody>
          <a:bodyPr>
            <a:normAutofit/>
          </a:bodyPr>
          <a:lstStyle/>
          <a:p>
            <a:r>
              <a:rPr lang="en-US" dirty="0" smtClean="0">
                <a:solidFill>
                  <a:srgbClr val="FFFFFF"/>
                </a:solidFill>
              </a:rPr>
              <a:t>Contemporary </a:t>
            </a:r>
            <a:r>
              <a:rPr lang="en-US" dirty="0">
                <a:solidFill>
                  <a:srgbClr val="FFFFFF"/>
                </a:solidFill>
              </a:rPr>
              <a:t>bands of the 70s were Hard Rock bands Black Sabbath, Deep Purple, The Who, and AC/DC. </a:t>
            </a:r>
          </a:p>
          <a:p>
            <a:endParaRPr lang="en-US" dirty="0" smtClean="0"/>
          </a:p>
        </p:txBody>
      </p:sp>
      <p:pic>
        <p:nvPicPr>
          <p:cNvPr id="4" name="Picture 3" descr="images-6.jpg"/>
          <p:cNvPicPr>
            <a:picLocks noChangeAspect="1"/>
          </p:cNvPicPr>
          <p:nvPr/>
        </p:nvPicPr>
        <p:blipFill>
          <a:blip r:embed="rId2"/>
          <a:stretch>
            <a:fillRect/>
          </a:stretch>
        </p:blipFill>
        <p:spPr>
          <a:xfrm>
            <a:off x="5778500" y="4000635"/>
            <a:ext cx="3289300" cy="2463800"/>
          </a:xfrm>
          <a:prstGeom prst="rect">
            <a:avLst/>
          </a:prstGeom>
        </p:spPr>
      </p:pic>
      <p:pic>
        <p:nvPicPr>
          <p:cNvPr id="5" name="Picture 4" descr="images-3.jpg"/>
          <p:cNvPicPr>
            <a:picLocks noChangeAspect="1"/>
          </p:cNvPicPr>
          <p:nvPr/>
        </p:nvPicPr>
        <p:blipFill>
          <a:blip r:embed="rId3"/>
          <a:stretch>
            <a:fillRect/>
          </a:stretch>
        </p:blipFill>
        <p:spPr>
          <a:xfrm>
            <a:off x="3314700" y="3162435"/>
            <a:ext cx="2463800" cy="3302000"/>
          </a:xfrm>
          <a:prstGeom prst="rect">
            <a:avLst/>
          </a:prstGeom>
        </p:spPr>
      </p:pic>
      <p:pic>
        <p:nvPicPr>
          <p:cNvPr id="6" name="Picture 5" descr="images-5.jpg"/>
          <p:cNvPicPr>
            <a:picLocks noChangeAspect="1"/>
          </p:cNvPicPr>
          <p:nvPr/>
        </p:nvPicPr>
        <p:blipFill>
          <a:blip r:embed="rId4"/>
          <a:stretch>
            <a:fillRect/>
          </a:stretch>
        </p:blipFill>
        <p:spPr>
          <a:xfrm>
            <a:off x="0" y="4013335"/>
            <a:ext cx="3314700" cy="24511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Music of the time</a:t>
            </a:r>
            <a:endParaRPr lang="en-US" dirty="0"/>
          </a:p>
        </p:txBody>
      </p:sp>
      <p:sp>
        <p:nvSpPr>
          <p:cNvPr id="3" name="Content Placeholder 2"/>
          <p:cNvSpPr>
            <a:spLocks noGrp="1"/>
          </p:cNvSpPr>
          <p:nvPr>
            <p:ph idx="1"/>
          </p:nvPr>
        </p:nvSpPr>
        <p:spPr/>
        <p:txBody>
          <a:bodyPr/>
          <a:lstStyle/>
          <a:p>
            <a:r>
              <a:rPr lang="en-US" dirty="0">
                <a:solidFill>
                  <a:srgbClr val="FFFFFF"/>
                </a:solidFill>
              </a:rPr>
              <a:t>Another rock </a:t>
            </a:r>
            <a:r>
              <a:rPr lang="en-US" dirty="0" smtClean="0">
                <a:solidFill>
                  <a:srgbClr val="FFFFFF"/>
                </a:solidFill>
              </a:rPr>
              <a:t>contemporary </a:t>
            </a:r>
            <a:r>
              <a:rPr lang="en-US" dirty="0">
                <a:solidFill>
                  <a:srgbClr val="FFFFFF"/>
                </a:solidFill>
              </a:rPr>
              <a:t>is the R&amp;B influenced band The Rolling Stones.</a:t>
            </a:r>
          </a:p>
          <a:p>
            <a:endParaRPr lang="en-US" dirty="0"/>
          </a:p>
        </p:txBody>
      </p:sp>
      <p:pic>
        <p:nvPicPr>
          <p:cNvPr id="4" name="Picture 3" descr="images-1.jpg"/>
          <p:cNvPicPr>
            <a:picLocks noChangeAspect="1"/>
          </p:cNvPicPr>
          <p:nvPr/>
        </p:nvPicPr>
        <p:blipFill>
          <a:blip r:embed="rId2"/>
          <a:stretch>
            <a:fillRect/>
          </a:stretch>
        </p:blipFill>
        <p:spPr>
          <a:xfrm>
            <a:off x="5394802" y="3802063"/>
            <a:ext cx="3505200" cy="2324100"/>
          </a:xfrm>
          <a:prstGeom prst="rect">
            <a:avLst/>
          </a:prstGeom>
        </p:spPr>
      </p:pic>
      <p:pic>
        <p:nvPicPr>
          <p:cNvPr id="5" name="Picture 4" descr="backglass2.jpg"/>
          <p:cNvPicPr>
            <a:picLocks noChangeAspect="1"/>
          </p:cNvPicPr>
          <p:nvPr/>
        </p:nvPicPr>
        <p:blipFill>
          <a:blip r:embed="rId3"/>
          <a:stretch>
            <a:fillRect/>
          </a:stretch>
        </p:blipFill>
        <p:spPr>
          <a:xfrm>
            <a:off x="245523" y="2885474"/>
            <a:ext cx="4937602" cy="37166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68"/>
            <a:ext cx="8229600" cy="1143000"/>
          </a:xfrm>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 on others</a:t>
            </a:r>
            <a:endParaRPr lang="en-US" dirty="0"/>
          </a:p>
        </p:txBody>
      </p:sp>
      <p:sp>
        <p:nvSpPr>
          <p:cNvPr id="3" name="Content Placeholder 2"/>
          <p:cNvSpPr>
            <a:spLocks noGrp="1"/>
          </p:cNvSpPr>
          <p:nvPr>
            <p:ph idx="1"/>
          </p:nvPr>
        </p:nvSpPr>
        <p:spPr>
          <a:xfrm>
            <a:off x="331304" y="1192696"/>
            <a:ext cx="8494644" cy="1758059"/>
          </a:xfrm>
        </p:spPr>
        <p:txBody>
          <a:bodyPr>
            <a:normAutofit fontScale="77500" lnSpcReduction="20000"/>
          </a:bodyPr>
          <a:lstStyle/>
          <a:p>
            <a:r>
              <a:rPr lang="en-US" dirty="0">
                <a:solidFill>
                  <a:srgbClr val="FFFFFF"/>
                </a:solidFill>
              </a:rPr>
              <a:t>Led Zeppelin helped create a whole new genre of music called heavy Metal, or hard Rock. </a:t>
            </a:r>
            <a:endParaRPr lang="en-US" dirty="0" smtClean="0">
              <a:solidFill>
                <a:srgbClr val="FFFFFF"/>
              </a:solidFill>
            </a:endParaRPr>
          </a:p>
          <a:p>
            <a:r>
              <a:rPr lang="en-US" dirty="0" smtClean="0">
                <a:solidFill>
                  <a:srgbClr val="FFFFFF"/>
                </a:solidFill>
              </a:rPr>
              <a:t>Their </a:t>
            </a:r>
            <a:r>
              <a:rPr lang="en-US" dirty="0">
                <a:solidFill>
                  <a:srgbClr val="FFFFFF"/>
                </a:solidFill>
              </a:rPr>
              <a:t>influence spans across countless bands which include Guns and Roses, Van</a:t>
            </a:r>
            <a:r>
              <a:rPr lang="en-US" dirty="0" smtClean="0">
                <a:solidFill>
                  <a:srgbClr val="FFFFFF"/>
                </a:solidFill>
              </a:rPr>
              <a:t> Halen</a:t>
            </a:r>
            <a:r>
              <a:rPr lang="en-US" dirty="0">
                <a:solidFill>
                  <a:srgbClr val="FFFFFF"/>
                </a:solidFill>
              </a:rPr>
              <a:t>, the White Stripes, </a:t>
            </a:r>
            <a:r>
              <a:rPr lang="en-US" dirty="0" err="1">
                <a:solidFill>
                  <a:srgbClr val="FFFFFF"/>
                </a:solidFill>
              </a:rPr>
              <a:t>Soundgarden</a:t>
            </a:r>
            <a:r>
              <a:rPr lang="en-US" dirty="0">
                <a:solidFill>
                  <a:srgbClr val="FFFFFF"/>
                </a:solidFill>
              </a:rPr>
              <a:t>, and the majority of 80’s rock bands.</a:t>
            </a:r>
          </a:p>
          <a:p>
            <a:endParaRPr lang="en-US" dirty="0"/>
          </a:p>
        </p:txBody>
      </p:sp>
      <p:pic>
        <p:nvPicPr>
          <p:cNvPr id="4" name="Picture 3" descr="guns_n_roses_band-208212.jpg"/>
          <p:cNvPicPr>
            <a:picLocks noChangeAspect="1"/>
          </p:cNvPicPr>
          <p:nvPr/>
        </p:nvPicPr>
        <p:blipFill>
          <a:blip r:embed="rId2"/>
          <a:stretch>
            <a:fillRect/>
          </a:stretch>
        </p:blipFill>
        <p:spPr>
          <a:xfrm>
            <a:off x="2028570" y="3101009"/>
            <a:ext cx="5141212" cy="3705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The NEW </a:t>
            </a:r>
            <a:r>
              <a:rPr lang="en-US" b="1" cap="all" dirty="0" err="1"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yardbirds</a:t>
            </a:r>
            <a:endParaRPr lang="en-US" dirty="0"/>
          </a:p>
        </p:txBody>
      </p:sp>
      <p:sp>
        <p:nvSpPr>
          <p:cNvPr id="3" name="Content Placeholder 2"/>
          <p:cNvSpPr>
            <a:spLocks noGrp="1"/>
          </p:cNvSpPr>
          <p:nvPr>
            <p:ph idx="1"/>
          </p:nvPr>
        </p:nvSpPr>
        <p:spPr>
          <a:xfrm>
            <a:off x="321229" y="1404041"/>
            <a:ext cx="5824330" cy="4708525"/>
          </a:xfrm>
        </p:spPr>
        <p:txBody>
          <a:bodyPr>
            <a:normAutofit fontScale="85000" lnSpcReduction="10000"/>
          </a:bodyPr>
          <a:lstStyle/>
          <a:p>
            <a:pPr lvl="0"/>
            <a:r>
              <a:rPr lang="en-US" dirty="0" smtClean="0">
                <a:solidFill>
                  <a:srgbClr val="FFFFFF"/>
                </a:solidFill>
              </a:rPr>
              <a:t>In 1968 Jimmy Page was abandoned by his fellow group members of The </a:t>
            </a:r>
            <a:r>
              <a:rPr lang="en-US" dirty="0" err="1" smtClean="0">
                <a:solidFill>
                  <a:srgbClr val="FFFFFF"/>
                </a:solidFill>
              </a:rPr>
              <a:t>Yardbirds</a:t>
            </a:r>
            <a:r>
              <a:rPr lang="en-US" dirty="0" smtClean="0">
                <a:solidFill>
                  <a:srgbClr val="FFFFFF"/>
                </a:solidFill>
              </a:rPr>
              <a:t>. </a:t>
            </a:r>
          </a:p>
          <a:p>
            <a:pPr lvl="0"/>
            <a:r>
              <a:rPr lang="en-US" dirty="0" smtClean="0">
                <a:solidFill>
                  <a:srgbClr val="FFFFFF"/>
                </a:solidFill>
              </a:rPr>
              <a:t>He formed a new group with a younger, more enthusiastic feel. They were called the New </a:t>
            </a:r>
            <a:r>
              <a:rPr lang="en-US" dirty="0" err="1" smtClean="0">
                <a:solidFill>
                  <a:srgbClr val="FFFFFF"/>
                </a:solidFill>
              </a:rPr>
              <a:t>Yardbirds</a:t>
            </a:r>
            <a:r>
              <a:rPr lang="en-US" dirty="0">
                <a:solidFill>
                  <a:srgbClr val="FFFFFF"/>
                </a:solidFill>
              </a:rPr>
              <a:t>.</a:t>
            </a:r>
            <a:r>
              <a:rPr lang="en-US" dirty="0" smtClean="0">
                <a:solidFill>
                  <a:srgbClr val="FFFFFF"/>
                </a:solidFill>
              </a:rPr>
              <a:t> </a:t>
            </a:r>
          </a:p>
          <a:p>
            <a:pPr lvl="0"/>
            <a:r>
              <a:rPr lang="en-US" dirty="0" smtClean="0">
                <a:solidFill>
                  <a:srgbClr val="FFFFFF"/>
                </a:solidFill>
              </a:rPr>
              <a:t>The primary reason for assuming a similar name was because the band was formed to fulfill the concerts that were already booked for the </a:t>
            </a:r>
            <a:r>
              <a:rPr lang="en-US" dirty="0" err="1" smtClean="0">
                <a:solidFill>
                  <a:srgbClr val="FFFFFF"/>
                </a:solidFill>
              </a:rPr>
              <a:t>Yardbirds</a:t>
            </a:r>
            <a:r>
              <a:rPr lang="en-US" dirty="0" smtClean="0">
                <a:solidFill>
                  <a:srgbClr val="FFFFFF"/>
                </a:solidFill>
              </a:rPr>
              <a:t> across Scandinavia before they disbanded (“Led Zeppelin…” 2012).</a:t>
            </a:r>
          </a:p>
          <a:p>
            <a:endParaRPr lang="en-US" dirty="0">
              <a:solidFill>
                <a:srgbClr val="FFFFFF"/>
              </a:solidFill>
            </a:endParaRPr>
          </a:p>
        </p:txBody>
      </p:sp>
      <p:pic>
        <p:nvPicPr>
          <p:cNvPr id="2050" name="Picture 2" descr="http://static.rateyourmusic.com/album_images/9c9463899d478de54e88fc6a60b46c2f/4883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558" y="2013986"/>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0816" y="4784034"/>
            <a:ext cx="2265984" cy="577081"/>
          </a:xfrm>
          <a:prstGeom prst="rect">
            <a:avLst/>
          </a:prstGeom>
          <a:noFill/>
        </p:spPr>
        <p:txBody>
          <a:bodyPr wrap="square" rtlCol="0">
            <a:spAutoFit/>
          </a:bodyPr>
          <a:lstStyle/>
          <a:p>
            <a:r>
              <a:rPr lang="en-US" sz="1050" dirty="0"/>
              <a:t>http://static.rateyourmusic.com/album_images/9c9463899d478de54e88fc6a60b46c2f/488388.jpg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Other Important influences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The 1960s signaled an explosion of sound technology that enabled groups to play their music at an all new level of loudness. </a:t>
            </a:r>
          </a:p>
          <a:p>
            <a:r>
              <a:rPr lang="en-US" dirty="0" smtClean="0">
                <a:solidFill>
                  <a:srgbClr val="FFFFFF"/>
                </a:solidFill>
              </a:rPr>
              <a:t>Rock music was never quiet, but most artist performed live using “tinny-sounding public address systems”. Concerts now featured bands that played their music at “riveting, even overwhelming” levels (</a:t>
            </a:r>
            <a:r>
              <a:rPr lang="en-US" dirty="0" err="1">
                <a:solidFill>
                  <a:srgbClr val="FFFFFF"/>
                </a:solidFill>
              </a:rPr>
              <a:t>Stuessy</a:t>
            </a:r>
            <a:r>
              <a:rPr lang="en-US" dirty="0">
                <a:solidFill>
                  <a:srgbClr val="FFFFFF"/>
                </a:solidFill>
              </a:rPr>
              <a:t> </a:t>
            </a:r>
            <a:r>
              <a:rPr lang="en-US" dirty="0" smtClean="0">
                <a:solidFill>
                  <a:srgbClr val="FFFFFF"/>
                </a:solidFill>
              </a:rPr>
              <a:t>&amp; Lipscomb 2012).</a:t>
            </a:r>
            <a:endParaRPr lang="en-US"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 of the Rock festival phenomenon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In England there were very few halls that could accommodate more than a few thousand people, which means it is only worthwhile playing at the major cities once every six months (</a:t>
            </a:r>
            <a:r>
              <a:rPr lang="en-US" dirty="0" err="1" smtClean="0">
                <a:solidFill>
                  <a:srgbClr val="FFFFFF"/>
                </a:solidFill>
              </a:rPr>
              <a:t>Luerssen</a:t>
            </a:r>
            <a:r>
              <a:rPr lang="en-US" dirty="0" smtClean="0">
                <a:solidFill>
                  <a:srgbClr val="FFFFFF"/>
                </a:solidFill>
              </a:rPr>
              <a:t> 2009).</a:t>
            </a:r>
          </a:p>
          <a:p>
            <a:r>
              <a:rPr lang="en-US" dirty="0" smtClean="0">
                <a:solidFill>
                  <a:srgbClr val="FFFFFF"/>
                </a:solidFill>
              </a:rPr>
              <a:t> The rock festival phenomenon in America, stemming from concerts such as Woodstock and Altamont, was very appealing to aspiring British bands. </a:t>
            </a:r>
          </a:p>
          <a:p>
            <a:endParaRPr lang="en-US"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 from the states</a:t>
            </a:r>
            <a:endParaRPr lang="en-US" dirty="0"/>
          </a:p>
        </p:txBody>
      </p:sp>
      <p:sp>
        <p:nvSpPr>
          <p:cNvPr id="3" name="Content Placeholder 2"/>
          <p:cNvSpPr>
            <a:spLocks noGrp="1"/>
          </p:cNvSpPr>
          <p:nvPr>
            <p:ph idx="1"/>
          </p:nvPr>
        </p:nvSpPr>
        <p:spPr>
          <a:xfrm>
            <a:off x="457200" y="1600201"/>
            <a:ext cx="8229600" cy="5706177"/>
          </a:xfrm>
        </p:spPr>
        <p:txBody>
          <a:bodyPr wrap="square">
            <a:noAutofit/>
          </a:bodyPr>
          <a:lstStyle/>
          <a:p>
            <a:r>
              <a:rPr lang="en-US" dirty="0" smtClean="0">
                <a:solidFill>
                  <a:srgbClr val="FFFFFF"/>
                </a:solidFill>
              </a:rPr>
              <a:t>In America, the venues and the number of people you can communicate to through the mass media is what was so appealing to British Groups. So, the group focused their energy on becoming popular in America because in 1969 Britain’s mass media was not reflective of what the majority of the young people wanted to listen to, but in the states it was (</a:t>
            </a:r>
            <a:r>
              <a:rPr lang="en-US" dirty="0" err="1" smtClean="0">
                <a:solidFill>
                  <a:srgbClr val="FFFFFF"/>
                </a:solidFill>
              </a:rPr>
              <a:t>Luerssen</a:t>
            </a:r>
            <a:r>
              <a:rPr lang="en-US" dirty="0" smtClean="0">
                <a:solidFill>
                  <a:srgbClr val="FFFFFF"/>
                </a:solidFill>
              </a:rPr>
              <a:t> 2009). </a:t>
            </a:r>
          </a:p>
          <a:p>
            <a:endParaRPr lang="en-US" dirty="0" smtClean="0">
              <a:solidFill>
                <a:srgbClr val="FFFFFF"/>
              </a:solidFill>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Influences from san </a:t>
            </a:r>
            <a:r>
              <a:rPr lang="en-US" b="1" cap="all" dirty="0" err="1"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francisco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FF"/>
                </a:solidFill>
              </a:rPr>
              <a:t>San Francisco was where everyone wanted to be. Robert Plant said in an interview “There was some kind of fable being created there, and a social change that was taking place, and the music was a catalyst in all of that” (Wall, 2008, </a:t>
            </a:r>
            <a:r>
              <a:rPr lang="en-US" dirty="0" err="1" smtClean="0">
                <a:solidFill>
                  <a:srgbClr val="FFFFFF"/>
                </a:solidFill>
              </a:rPr>
              <a:t>p</a:t>
            </a:r>
            <a:r>
              <a:rPr lang="en-US" dirty="0" smtClean="0">
                <a:solidFill>
                  <a:srgbClr val="FFFFFF"/>
                </a:solidFill>
              </a:rPr>
              <a:t>. 26). </a:t>
            </a:r>
          </a:p>
          <a:p>
            <a:r>
              <a:rPr lang="en-US" dirty="0" smtClean="0">
                <a:solidFill>
                  <a:srgbClr val="FFFFFF"/>
                </a:solidFill>
              </a:rPr>
              <a:t>The music scene in San Francisco was full of live performances where artists were free to make improvisations as they pleased. </a:t>
            </a:r>
          </a:p>
          <a:p>
            <a:r>
              <a:rPr lang="en-US" dirty="0" smtClean="0">
                <a:solidFill>
                  <a:srgbClr val="FFFFFF"/>
                </a:solidFill>
              </a:rPr>
              <a:t>When the Zeppelin’s arrived they offered a solution between two struggling musical styles; post-psychedelic, more lateral sounds of the west coast and the emerging country rock. Led Zeppelin was a “brew of ferocious hard rack and steamy blues awash in lengthy improvisations” (Wall, 2008, </a:t>
            </a:r>
            <a:r>
              <a:rPr lang="en-US" dirty="0" err="1" smtClean="0">
                <a:solidFill>
                  <a:srgbClr val="FFFFFF"/>
                </a:solidFill>
              </a:rPr>
              <a:t>p</a:t>
            </a:r>
            <a:r>
              <a:rPr lang="en-US" dirty="0" smtClean="0">
                <a:solidFill>
                  <a:srgbClr val="FFFFFF"/>
                </a:solidFill>
              </a:rPr>
              <a:t>. 100) and Americans loved it.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conclusion</a:t>
            </a:r>
            <a:endParaRPr lang="en-US" dirty="0"/>
          </a:p>
        </p:txBody>
      </p:sp>
      <p:sp>
        <p:nvSpPr>
          <p:cNvPr id="3" name="Content Placeholder 2"/>
          <p:cNvSpPr>
            <a:spLocks noGrp="1"/>
          </p:cNvSpPr>
          <p:nvPr>
            <p:ph idx="1"/>
          </p:nvPr>
        </p:nvSpPr>
        <p:spPr>
          <a:xfrm>
            <a:off x="457200" y="1272210"/>
            <a:ext cx="8229600" cy="4853954"/>
          </a:xfrm>
        </p:spPr>
        <p:txBody>
          <a:bodyPr>
            <a:normAutofit fontScale="92500" lnSpcReduction="20000"/>
          </a:bodyPr>
          <a:lstStyle/>
          <a:p>
            <a:r>
              <a:rPr lang="en-US" dirty="0" smtClean="0">
                <a:solidFill>
                  <a:schemeClr val="bg1"/>
                </a:solidFill>
              </a:rPr>
              <a:t>Led Zeppelin was a powerful band that had the right equation to rise to fame.  The right people, the right sound, and the right image. Their rise to fame allowed them a lavish lifestyle which eventually led to their disbandment.</a:t>
            </a:r>
          </a:p>
          <a:p>
            <a:r>
              <a:rPr lang="en-US" dirty="0" smtClean="0">
                <a:solidFill>
                  <a:srgbClr val="FFFFFF"/>
                </a:solidFill>
              </a:rPr>
              <a:t>There was a need for a new style of hard rock that was edgy and rebellious, but that would also take to the liking of a wide audience. Their folk, R&amp;B, Jazz and Pop influences established the Zeppelins in a new genre of rock that influenced the music of many prominent rock groups of the future decades. </a:t>
            </a:r>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References	</a:t>
            </a:r>
            <a:endParaRPr lang="en-US" dirty="0"/>
          </a:p>
        </p:txBody>
      </p:sp>
      <p:sp>
        <p:nvSpPr>
          <p:cNvPr id="3" name="Content Placeholder 2"/>
          <p:cNvSpPr>
            <a:spLocks noGrp="1"/>
          </p:cNvSpPr>
          <p:nvPr>
            <p:ph idx="1"/>
          </p:nvPr>
        </p:nvSpPr>
        <p:spPr/>
        <p:txBody>
          <a:bodyPr>
            <a:noAutofit/>
          </a:bodyPr>
          <a:lstStyle/>
          <a:p>
            <a:pPr>
              <a:buNone/>
            </a:pPr>
            <a:r>
              <a:rPr lang="en-US" sz="2000" dirty="0" smtClean="0">
                <a:solidFill>
                  <a:srgbClr val="FFFFFF"/>
                </a:solidFill>
              </a:rPr>
              <a:t>“How Led Zeppelin changed the music business.” (2012). Fast Company. Retrieved from </a:t>
            </a:r>
            <a:r>
              <a:rPr lang="en-US" sz="2000" dirty="0" smtClean="0">
                <a:solidFill>
                  <a:srgbClr val="FFFFFF"/>
                </a:solidFill>
                <a:hlinkClick r:id="rId2"/>
              </a:rPr>
              <a:t>http://www.fastcompany.com/pics/how-led-zeppelin-changed-music-business#6</a:t>
            </a:r>
            <a:endParaRPr lang="en-US" sz="2000" dirty="0" smtClean="0">
              <a:solidFill>
                <a:srgbClr val="FFFFFF"/>
              </a:solidFill>
            </a:endParaRPr>
          </a:p>
          <a:p>
            <a:pPr>
              <a:buNone/>
            </a:pPr>
            <a:r>
              <a:rPr lang="en-US" sz="2000" dirty="0" smtClean="0">
                <a:solidFill>
                  <a:srgbClr val="FFFFFF"/>
                </a:solidFill>
              </a:rPr>
              <a:t>Jones, H. (1998, July). ZEPPELIN IN JAZZLAND: Their Jazz Influences. Proximity. Retrieved June 26, 2012, from </a:t>
            </a:r>
            <a:r>
              <a:rPr lang="en-US" sz="2000" dirty="0" smtClean="0">
                <a:solidFill>
                  <a:srgbClr val="FFFFFF"/>
                </a:solidFill>
                <a:hlinkClick r:id="rId3"/>
              </a:rPr>
              <a:t>http://www.oldbuckeye.com/prox/jazz.html</a:t>
            </a:r>
            <a:endParaRPr lang="en-US" sz="2000" dirty="0" smtClean="0">
              <a:solidFill>
                <a:srgbClr val="FFFFFF"/>
              </a:solidFill>
            </a:endParaRPr>
          </a:p>
          <a:p>
            <a:pPr>
              <a:buNone/>
            </a:pPr>
            <a:r>
              <a:rPr lang="en-US" sz="2000" dirty="0" smtClean="0">
                <a:solidFill>
                  <a:srgbClr val="FFFFFF"/>
                </a:solidFill>
              </a:rPr>
              <a:t>“Led Zeppelin.” Rock and Roll Hall of Fame. Retrieved from http://</a:t>
            </a:r>
            <a:r>
              <a:rPr lang="en-US" sz="2000" dirty="0" err="1" smtClean="0">
                <a:solidFill>
                  <a:srgbClr val="FFFFFF"/>
                </a:solidFill>
              </a:rPr>
              <a:t>rockhall.com</a:t>
            </a:r>
            <a:r>
              <a:rPr lang="en-US" sz="2000" dirty="0" smtClean="0">
                <a:solidFill>
                  <a:srgbClr val="FFFFFF"/>
                </a:solidFill>
              </a:rPr>
              <a:t>/story-of-rock/timelines/led-zeppelin/basic/</a:t>
            </a:r>
          </a:p>
          <a:p>
            <a:pPr>
              <a:buNone/>
            </a:pPr>
            <a:r>
              <a:rPr lang="en-US" sz="2000" dirty="0" smtClean="0">
                <a:solidFill>
                  <a:srgbClr val="FFFFFF"/>
                </a:solidFill>
              </a:rPr>
              <a:t>“Led Zeppelin: A brief history.” (2007 Dec. 10). NME. Retrieved from </a:t>
            </a:r>
            <a:r>
              <a:rPr lang="en-US" sz="2000" dirty="0" smtClean="0">
                <a:solidFill>
                  <a:srgbClr val="FFFFFF"/>
                </a:solidFill>
                <a:hlinkClick r:id="rId4"/>
              </a:rPr>
              <a:t>http://www.nme.com/news/led-zeppelin/30855</a:t>
            </a:r>
            <a:endParaRPr lang="en-US" sz="2000" dirty="0" smtClean="0">
              <a:solidFill>
                <a:srgbClr val="FFFFFF"/>
              </a:solidFill>
            </a:endParaRPr>
          </a:p>
          <a:p>
            <a:pPr>
              <a:buNone/>
            </a:pPr>
            <a:r>
              <a:rPr lang="en-US" sz="2000" dirty="0" smtClean="0">
                <a:solidFill>
                  <a:srgbClr val="FFFFFF"/>
                </a:solidFill>
              </a:rPr>
              <a:t>“Led Zeppelin: Mini Biography.” (2012). Internet Movie Database. Retrieved from </a:t>
            </a:r>
            <a:r>
              <a:rPr lang="en-US" sz="2000" dirty="0" smtClean="0">
                <a:solidFill>
                  <a:srgbClr val="FFFFFF"/>
                </a:solidFill>
                <a:hlinkClick r:id="rId5"/>
              </a:rPr>
              <a:t>http://www.imdb.com/name/nm0496389/bio</a:t>
            </a:r>
            <a:endParaRPr lang="en-US" sz="2000" dirty="0" smtClean="0">
              <a:solidFill>
                <a:srgbClr val="FFFFFF"/>
              </a:solidFill>
            </a:endParaRPr>
          </a:p>
          <a:p>
            <a:pPr>
              <a:buNone/>
            </a:pPr>
            <a:r>
              <a:rPr lang="en-US" sz="2000" dirty="0" smtClean="0">
                <a:solidFill>
                  <a:srgbClr val="FFFFFF"/>
                </a:solidFill>
              </a:rPr>
              <a:t> </a:t>
            </a:r>
            <a:r>
              <a:rPr lang="en-US" sz="2000" dirty="0" err="1" smtClean="0">
                <a:solidFill>
                  <a:srgbClr val="FFFFFF"/>
                </a:solidFill>
              </a:rPr>
              <a:t>Luerssen</a:t>
            </a:r>
            <a:r>
              <a:rPr lang="en-US" sz="2000" dirty="0" smtClean="0">
                <a:solidFill>
                  <a:srgbClr val="FFFFFF"/>
                </a:solidFill>
              </a:rPr>
              <a:t>, J. D. (2009). Dancing Days: The Led Zeppelin Reader. United States: </a:t>
            </a:r>
            <a:r>
              <a:rPr lang="en-US" sz="2000" dirty="0" err="1" smtClean="0">
                <a:solidFill>
                  <a:srgbClr val="FFFFFF"/>
                </a:solidFill>
              </a:rPr>
              <a:t>lulu.com</a:t>
            </a:r>
            <a:r>
              <a:rPr lang="en-US" sz="2000" dirty="0" smtClean="0">
                <a:solidFill>
                  <a:srgbClr val="FFFFFF"/>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references</a:t>
            </a:r>
            <a:endParaRPr lang="en-US" dirty="0"/>
          </a:p>
        </p:txBody>
      </p:sp>
      <p:sp>
        <p:nvSpPr>
          <p:cNvPr id="3" name="Content Placeholder 2"/>
          <p:cNvSpPr>
            <a:spLocks noGrp="1"/>
          </p:cNvSpPr>
          <p:nvPr>
            <p:ph idx="1"/>
          </p:nvPr>
        </p:nvSpPr>
        <p:spPr/>
        <p:txBody>
          <a:bodyPr>
            <a:normAutofit/>
          </a:bodyPr>
          <a:lstStyle/>
          <a:p>
            <a:pPr>
              <a:buNone/>
            </a:pPr>
            <a:r>
              <a:rPr lang="en-US" sz="2000" dirty="0" smtClean="0">
                <a:solidFill>
                  <a:srgbClr val="FFFFFF"/>
                </a:solidFill>
              </a:rPr>
              <a:t>McGuiness, M. (2009, November 3). The Led Zeppelin Guide to Creative World Domination . </a:t>
            </a:r>
            <a:r>
              <a:rPr lang="en-US" sz="2000" i="1" dirty="0" smtClean="0">
                <a:solidFill>
                  <a:srgbClr val="FFFFFF"/>
                </a:solidFill>
              </a:rPr>
              <a:t>Lateral Action</a:t>
            </a:r>
            <a:r>
              <a:rPr lang="en-US" sz="2000" dirty="0" smtClean="0">
                <a:solidFill>
                  <a:srgbClr val="FFFFFF"/>
                </a:solidFill>
              </a:rPr>
              <a:t>. Retrieved June 26, 2012, from </a:t>
            </a:r>
            <a:r>
              <a:rPr lang="en-US" sz="2000" dirty="0" smtClean="0">
                <a:hlinkClick r:id="rId2"/>
              </a:rPr>
              <a:t>http://lateralaction.com/articles/led-zeppelin/</a:t>
            </a:r>
            <a:endParaRPr lang="en-US" sz="2000" dirty="0" smtClean="0"/>
          </a:p>
          <a:p>
            <a:pPr>
              <a:buNone/>
            </a:pPr>
            <a:r>
              <a:rPr lang="en-US" sz="2000" dirty="0" err="1" smtClean="0">
                <a:solidFill>
                  <a:srgbClr val="FFFFFF"/>
                </a:solidFill>
              </a:rPr>
              <a:t>Stuessy</a:t>
            </a:r>
            <a:r>
              <a:rPr lang="en-US" sz="2000" dirty="0" smtClean="0">
                <a:solidFill>
                  <a:srgbClr val="FFFFFF"/>
                </a:solidFill>
              </a:rPr>
              <a:t>, J., &amp; Lipscomb, S. D. (2012). </a:t>
            </a:r>
            <a:r>
              <a:rPr lang="en-US" sz="2000" i="1" dirty="0" smtClean="0">
                <a:solidFill>
                  <a:srgbClr val="FFFFFF"/>
                </a:solidFill>
              </a:rPr>
              <a:t>Rock and roll: Its history and stylistic development</a:t>
            </a:r>
            <a:r>
              <a:rPr lang="en-US" sz="2000" dirty="0" smtClean="0">
                <a:solidFill>
                  <a:srgbClr val="FFFFFF"/>
                </a:solidFill>
              </a:rPr>
              <a:t>. (7 ed.). Pearson Education.</a:t>
            </a:r>
          </a:p>
          <a:p>
            <a:pPr>
              <a:buNone/>
            </a:pPr>
            <a:r>
              <a:rPr lang="en-US" sz="2000" dirty="0" smtClean="0">
                <a:solidFill>
                  <a:srgbClr val="FFFFFF"/>
                </a:solidFill>
              </a:rPr>
              <a:t>“</a:t>
            </a:r>
            <a:r>
              <a:rPr lang="en-US" sz="2000" dirty="0" err="1" smtClean="0">
                <a:solidFill>
                  <a:srgbClr val="FFFFFF"/>
                </a:solidFill>
              </a:rPr>
              <a:t>Supergroup</a:t>
            </a:r>
            <a:r>
              <a:rPr lang="en-US" sz="2000" dirty="0" smtClean="0">
                <a:solidFill>
                  <a:srgbClr val="FFFFFF"/>
                </a:solidFill>
              </a:rPr>
              <a:t>.” (2012). </a:t>
            </a:r>
            <a:r>
              <a:rPr lang="en-US" sz="2000" i="1" dirty="0" smtClean="0">
                <a:solidFill>
                  <a:srgbClr val="FFFFFF"/>
                </a:solidFill>
              </a:rPr>
              <a:t>The Free Dictionary. </a:t>
            </a:r>
            <a:r>
              <a:rPr lang="en-US" sz="2000" dirty="0" smtClean="0">
                <a:solidFill>
                  <a:srgbClr val="FFFFFF"/>
                </a:solidFill>
              </a:rPr>
              <a:t>Retrieved from </a:t>
            </a:r>
            <a:r>
              <a:rPr lang="en-US" sz="2000" u="sng" dirty="0" smtClean="0">
                <a:solidFill>
                  <a:srgbClr val="FFFFFF"/>
                </a:solidFill>
                <a:hlinkClick r:id="rId3"/>
              </a:rPr>
              <a:t>http://www.thefreedictionary.com/supergroup</a:t>
            </a:r>
            <a:endParaRPr lang="en-US" sz="2000" u="sng" dirty="0" smtClean="0">
              <a:solidFill>
                <a:srgbClr val="FFFFFF"/>
              </a:solidFill>
            </a:endParaRPr>
          </a:p>
          <a:p>
            <a:pPr>
              <a:buNone/>
            </a:pPr>
            <a:r>
              <a:rPr lang="en-US" sz="2000" dirty="0" smtClean="0">
                <a:solidFill>
                  <a:srgbClr val="FFFFFF"/>
                </a:solidFill>
              </a:rPr>
              <a:t>Wall, M., (2008). </a:t>
            </a:r>
            <a:r>
              <a:rPr lang="en-US" sz="2000" i="1" dirty="0" smtClean="0">
                <a:solidFill>
                  <a:srgbClr val="FFFFFF"/>
                </a:solidFill>
              </a:rPr>
              <a:t>When Giants Walked The Earth: A Biography of Led Zeppelin</a:t>
            </a:r>
            <a:r>
              <a:rPr lang="en-US" sz="2000" dirty="0" smtClean="0">
                <a:solidFill>
                  <a:srgbClr val="FFFFFF"/>
                </a:solidFill>
              </a:rPr>
              <a:t>. 1st ed. New York: St. Martin's Griffin.</a:t>
            </a:r>
          </a:p>
          <a:p>
            <a:pPr>
              <a:buNone/>
            </a:pPr>
            <a:r>
              <a:rPr lang="en-US" sz="2000" dirty="0" smtClean="0">
                <a:solidFill>
                  <a:srgbClr val="FFFFFF"/>
                </a:solidFill>
              </a:rPr>
              <a:t>“</a:t>
            </a:r>
            <a:r>
              <a:rPr lang="en-US" sz="2000" dirty="0" err="1" smtClean="0">
                <a:solidFill>
                  <a:srgbClr val="FFFFFF"/>
                </a:solidFill>
              </a:rPr>
              <a:t>Zoso</a:t>
            </a:r>
            <a:r>
              <a:rPr lang="en-US" sz="2000" dirty="0" smtClean="0">
                <a:solidFill>
                  <a:srgbClr val="FFFFFF"/>
                </a:solidFill>
              </a:rPr>
              <a:t> – Jimmy Page’s symbol from the Led Zeppelin IV album.” (2011 Nov. 20). </a:t>
            </a:r>
            <a:r>
              <a:rPr lang="en-US" sz="2000" i="1" dirty="0" smtClean="0">
                <a:solidFill>
                  <a:srgbClr val="FFFFFF"/>
                </a:solidFill>
              </a:rPr>
              <a:t>In the Light</a:t>
            </a:r>
            <a:r>
              <a:rPr lang="en-US" sz="2000" dirty="0" smtClean="0">
                <a:solidFill>
                  <a:srgbClr val="FFFFFF"/>
                </a:solidFill>
              </a:rPr>
              <a:t>. Retrieved from http://</a:t>
            </a:r>
            <a:r>
              <a:rPr lang="en-US" sz="2000" dirty="0" err="1" smtClean="0">
                <a:solidFill>
                  <a:srgbClr val="FFFFFF"/>
                </a:solidFill>
              </a:rPr>
              <a:t>www.inthelight.co.nz/ledzep/zososymbol.htm</a:t>
            </a:r>
            <a:endParaRPr lang="en-US" sz="2000" dirty="0" smtClean="0">
              <a:solidFill>
                <a:srgbClr val="FFFFFF"/>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Group members</a:t>
            </a:r>
            <a:endParaRPr lang="en-US" dirty="0"/>
          </a:p>
        </p:txBody>
      </p:sp>
      <p:sp>
        <p:nvSpPr>
          <p:cNvPr id="3" name="Content Placeholder 2"/>
          <p:cNvSpPr>
            <a:spLocks noGrp="1"/>
          </p:cNvSpPr>
          <p:nvPr>
            <p:ph idx="1"/>
          </p:nvPr>
        </p:nvSpPr>
        <p:spPr>
          <a:xfrm>
            <a:off x="457201" y="1295400"/>
            <a:ext cx="4287077" cy="4525963"/>
          </a:xfrm>
        </p:spPr>
        <p:txBody>
          <a:bodyPr>
            <a:normAutofit fontScale="92500" lnSpcReduction="10000"/>
          </a:bodyPr>
          <a:lstStyle/>
          <a:p>
            <a:pPr lvl="0"/>
            <a:r>
              <a:rPr lang="en-US" dirty="0" smtClean="0">
                <a:solidFill>
                  <a:srgbClr val="FFFFFF"/>
                </a:solidFill>
              </a:rPr>
              <a:t>Jimmy Page had already worked with bassist John Paul Jones prior to 1968 (“Led Zeppelin…” 2012).  </a:t>
            </a:r>
          </a:p>
          <a:p>
            <a:pPr lvl="0"/>
            <a:r>
              <a:rPr lang="en-US" dirty="0" smtClean="0">
                <a:solidFill>
                  <a:srgbClr val="FFFFFF"/>
                </a:solidFill>
              </a:rPr>
              <a:t>He recruited Robert Plant for vocals, who brought in his friend John Bonham for drums (“Led Zeppelin…” 2007).</a:t>
            </a:r>
          </a:p>
          <a:p>
            <a:endParaRPr lang="en-US" dirty="0"/>
          </a:p>
        </p:txBody>
      </p:sp>
      <p:pic>
        <p:nvPicPr>
          <p:cNvPr id="1026" name="Picture 2" descr="http://s3.amazonaws.com/classic-rock-concerts/photos/1/LedZeppelin1968Promo.full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278" y="1858271"/>
            <a:ext cx="4114800" cy="2933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9322" y="4881086"/>
            <a:ext cx="3677478" cy="415498"/>
          </a:xfrm>
          <a:prstGeom prst="rect">
            <a:avLst/>
          </a:prstGeom>
          <a:noFill/>
        </p:spPr>
        <p:txBody>
          <a:bodyPr wrap="square" rtlCol="0">
            <a:spAutoFit/>
          </a:bodyPr>
          <a:lstStyle/>
          <a:p>
            <a:r>
              <a:rPr lang="en-US" sz="1050" dirty="0"/>
              <a:t>http://s3.amazonaws.com/classic-rock-concerts/photos/1/LedZeppelin1968Promo.fullpage.jpg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13.jpg"/>
          <p:cNvPicPr>
            <a:picLocks noChangeAspect="1"/>
          </p:cNvPicPr>
          <p:nvPr/>
        </p:nvPicPr>
        <p:blipFill>
          <a:blip r:embed="rId2"/>
          <a:stretch>
            <a:fillRect/>
          </a:stretch>
        </p:blipFill>
        <p:spPr>
          <a:xfrm>
            <a:off x="4424056" y="2144828"/>
            <a:ext cx="4580796" cy="3073258"/>
          </a:xfrm>
          <a:prstGeom prst="rect">
            <a:avLst/>
          </a:prstGeom>
        </p:spPr>
      </p:pic>
      <p:sp>
        <p:nvSpPr>
          <p:cNvPr id="9" name="TextBox 8"/>
          <p:cNvSpPr txBox="1"/>
          <p:nvPr/>
        </p:nvSpPr>
        <p:spPr>
          <a:xfrm>
            <a:off x="1905092" y="2522686"/>
            <a:ext cx="184666" cy="369332"/>
          </a:xfrm>
          <a:prstGeom prst="rect">
            <a:avLst/>
          </a:prstGeom>
          <a:noFill/>
        </p:spPr>
        <p:txBody>
          <a:bodyPr wrap="none" rtlCol="0">
            <a:spAutoFit/>
          </a:bodyPr>
          <a:lstStyle/>
          <a:p>
            <a:endParaRPr lang="en-US" dirty="0"/>
          </a:p>
        </p:txBody>
      </p:sp>
      <p:sp>
        <p:nvSpPr>
          <p:cNvPr id="10" name="Title 9"/>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Led zeppelin</a:t>
            </a:r>
            <a:endParaRPr lang="en-US" dirty="0"/>
          </a:p>
        </p:txBody>
      </p:sp>
      <p:sp>
        <p:nvSpPr>
          <p:cNvPr id="11" name="Content Placeholder 10"/>
          <p:cNvSpPr>
            <a:spLocks noGrp="1"/>
          </p:cNvSpPr>
          <p:nvPr>
            <p:ph idx="1"/>
          </p:nvPr>
        </p:nvSpPr>
        <p:spPr>
          <a:xfrm>
            <a:off x="457200" y="1600200"/>
            <a:ext cx="3864536" cy="4525963"/>
          </a:xfrm>
        </p:spPr>
        <p:txBody>
          <a:bodyPr>
            <a:normAutofit fontScale="85000" lnSpcReduction="20000"/>
          </a:bodyPr>
          <a:lstStyle/>
          <a:p>
            <a:r>
              <a:rPr lang="en-US" dirty="0" smtClean="0">
                <a:solidFill>
                  <a:srgbClr val="FFFFFF"/>
                </a:solidFill>
              </a:rPr>
              <a:t>The group changed their name to Led Zeppelin after the final </a:t>
            </a:r>
            <a:r>
              <a:rPr lang="en-US" dirty="0" err="1" smtClean="0">
                <a:solidFill>
                  <a:srgbClr val="FFFFFF"/>
                </a:solidFill>
              </a:rPr>
              <a:t>Yardbirds</a:t>
            </a:r>
            <a:r>
              <a:rPr lang="en-US" dirty="0" smtClean="0">
                <a:solidFill>
                  <a:srgbClr val="FFFFFF"/>
                </a:solidFill>
              </a:rPr>
              <a:t> concert. </a:t>
            </a:r>
          </a:p>
          <a:p>
            <a:r>
              <a:rPr lang="en-US" dirty="0" smtClean="0">
                <a:solidFill>
                  <a:srgbClr val="FFFFFF"/>
                </a:solidFill>
              </a:rPr>
              <a:t>The name came after Keith Moon, the drummer from The Who, mocked the group saying that “They would go down like a ‘lead zeppelin (“Led Zeppelin…” 2007).’” </a:t>
            </a:r>
            <a:endParaRPr lang="en-US"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Early history</a:t>
            </a:r>
            <a:endParaRPr lang="en-US" dirty="0"/>
          </a:p>
        </p:txBody>
      </p:sp>
      <p:sp>
        <p:nvSpPr>
          <p:cNvPr id="3" name="Content Placeholder 2"/>
          <p:cNvSpPr>
            <a:spLocks noGrp="1"/>
          </p:cNvSpPr>
          <p:nvPr>
            <p:ph idx="1"/>
          </p:nvPr>
        </p:nvSpPr>
        <p:spPr>
          <a:xfrm>
            <a:off x="457199" y="1156509"/>
            <a:ext cx="8536747" cy="2991422"/>
          </a:xfrm>
        </p:spPr>
        <p:txBody>
          <a:bodyPr>
            <a:normAutofit/>
          </a:bodyPr>
          <a:lstStyle/>
          <a:p>
            <a:pPr lvl="0"/>
            <a:r>
              <a:rPr lang="en-US" dirty="0" smtClean="0">
                <a:solidFill>
                  <a:srgbClr val="FFFFFF"/>
                </a:solidFill>
              </a:rPr>
              <a:t>The group recorded their first album, self-titled as ‘Led Zeppelin’ October 1968.  </a:t>
            </a:r>
          </a:p>
          <a:p>
            <a:pPr lvl="0"/>
            <a:r>
              <a:rPr lang="en-US" dirty="0" smtClean="0">
                <a:solidFill>
                  <a:srgbClr val="FFFFFF"/>
                </a:solidFill>
              </a:rPr>
              <a:t>The album was complete within 36 hours and began the controversial image that surrounded the band.  </a:t>
            </a:r>
          </a:p>
          <a:p>
            <a:endParaRPr lang="en-US" dirty="0">
              <a:solidFill>
                <a:srgbClr val="FFFFFF"/>
              </a:solidFill>
            </a:endParaRPr>
          </a:p>
        </p:txBody>
      </p:sp>
      <p:pic>
        <p:nvPicPr>
          <p:cNvPr id="3076" name="Picture 4" descr="http://www.vinylrecords.ch/L/LE/Led_Zeppelin/Led-Zeppelin-FR/led-zeppelin-FR-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583" y="3565264"/>
            <a:ext cx="3918364" cy="3186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199" y="3697357"/>
            <a:ext cx="4777410" cy="3539430"/>
          </a:xfrm>
          <a:prstGeom prst="rect">
            <a:avLst/>
          </a:prstGeom>
          <a:noFill/>
        </p:spPr>
        <p:txBody>
          <a:bodyPr wrap="square" rtlCol="0">
            <a:spAutoFit/>
          </a:bodyPr>
          <a:lstStyle/>
          <a:p>
            <a:pPr marL="285750" lvl="0" indent="-285750">
              <a:buFont typeface="Arial" pitchFamily="34" charset="0"/>
              <a:buChar char="•"/>
            </a:pPr>
            <a:r>
              <a:rPr lang="en-US" sz="3200" dirty="0">
                <a:solidFill>
                  <a:srgbClr val="FFFFFF"/>
                </a:solidFill>
              </a:rPr>
              <a:t>The album cover was a picture of a blown up Hindenburg airship to purposefully create a phallic image (“Led Zeppelin…” 2012).</a:t>
            </a:r>
          </a:p>
          <a:p>
            <a:endParaRPr lang="en-US" sz="3200" dirty="0"/>
          </a:p>
        </p:txBody>
      </p:sp>
      <p:sp>
        <p:nvSpPr>
          <p:cNvPr id="5" name="TextBox 4"/>
          <p:cNvSpPr txBox="1"/>
          <p:nvPr/>
        </p:nvSpPr>
        <p:spPr>
          <a:xfrm>
            <a:off x="5234609" y="3189523"/>
            <a:ext cx="3452191" cy="415498"/>
          </a:xfrm>
          <a:prstGeom prst="rect">
            <a:avLst/>
          </a:prstGeom>
          <a:noFill/>
        </p:spPr>
        <p:txBody>
          <a:bodyPr wrap="square" rtlCol="0">
            <a:spAutoFit/>
          </a:bodyPr>
          <a:lstStyle/>
          <a:p>
            <a:r>
              <a:rPr lang="en-US" sz="1050" dirty="0"/>
              <a:t>http://www.vinylrecords.ch/L/LE/Led_Zeppelin/Led-Zeppelin-FR/led-zeppelin-FR-90.jpg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Early history</a:t>
            </a:r>
            <a:endParaRPr lang="en-US" dirty="0"/>
          </a:p>
        </p:txBody>
      </p:sp>
      <p:sp>
        <p:nvSpPr>
          <p:cNvPr id="3" name="Content Placeholder 2"/>
          <p:cNvSpPr>
            <a:spLocks noGrp="1"/>
          </p:cNvSpPr>
          <p:nvPr>
            <p:ph idx="1"/>
          </p:nvPr>
        </p:nvSpPr>
        <p:spPr/>
        <p:txBody>
          <a:bodyPr>
            <a:normAutofit fontScale="92500"/>
          </a:bodyPr>
          <a:lstStyle/>
          <a:p>
            <a:pPr lvl="0"/>
            <a:r>
              <a:rPr lang="en-US" dirty="0" smtClean="0">
                <a:solidFill>
                  <a:srgbClr val="FFFFFF"/>
                </a:solidFill>
              </a:rPr>
              <a:t>Before the album was released, the band played their first gig at the University of Surrey.  </a:t>
            </a:r>
          </a:p>
          <a:p>
            <a:pPr lvl="0"/>
            <a:r>
              <a:rPr lang="en-US" dirty="0" smtClean="0">
                <a:solidFill>
                  <a:srgbClr val="FFFFFF"/>
                </a:solidFill>
              </a:rPr>
              <a:t>Soon after they went on a series of tours through both the United Kingdom and the United States.  </a:t>
            </a:r>
          </a:p>
          <a:p>
            <a:pPr lvl="0"/>
            <a:r>
              <a:rPr lang="en-US" dirty="0" smtClean="0">
                <a:solidFill>
                  <a:srgbClr val="FFFFFF"/>
                </a:solidFill>
              </a:rPr>
              <a:t>During their US tours, they recorded their second album.  Because the band was always on tour, they recorded the new album at various recording studios along the way (“Led Zeppelin…” 2012).</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Initial success</a:t>
            </a:r>
            <a:endParaRPr lang="en-US" dirty="0"/>
          </a:p>
        </p:txBody>
      </p:sp>
      <p:sp>
        <p:nvSpPr>
          <p:cNvPr id="3" name="Content Placeholder 2"/>
          <p:cNvSpPr>
            <a:spLocks noGrp="1"/>
          </p:cNvSpPr>
          <p:nvPr>
            <p:ph idx="1"/>
          </p:nvPr>
        </p:nvSpPr>
        <p:spPr>
          <a:xfrm>
            <a:off x="457200" y="1268896"/>
            <a:ext cx="8229600" cy="4525963"/>
          </a:xfrm>
        </p:spPr>
        <p:txBody>
          <a:bodyPr>
            <a:normAutofit/>
          </a:bodyPr>
          <a:lstStyle/>
          <a:p>
            <a:pPr lvl="0"/>
            <a:r>
              <a:rPr lang="en-US" dirty="0" smtClean="0">
                <a:solidFill>
                  <a:srgbClr val="FFFFFF"/>
                </a:solidFill>
              </a:rPr>
              <a:t>The first album reached #10 on the album charts in 1969 (“Led Zeppelin”).  It remained on the charts for 73 weeks (“How Led Zeppelin…” 2012).</a:t>
            </a:r>
          </a:p>
        </p:txBody>
      </p:sp>
      <p:pic>
        <p:nvPicPr>
          <p:cNvPr id="4" name="Picture 3" descr="http://1.bp.blogspot.com/-4vKY7jw47vY/TyrLRWZMp3I/AAAAAAAAADM/ikCb_Uh1Ytk/s1600/II.jpg"/>
          <p:cNvPicPr/>
          <p:nvPr/>
        </p:nvPicPr>
        <p:blipFill>
          <a:blip r:embed="rId2">
            <a:extLst>
              <a:ext uri="{28A0092B-C50C-407E-A947-70E740481C1C}">
                <a14:useLocalDpi xmlns:a14="http://schemas.microsoft.com/office/drawing/2010/main" val="0"/>
              </a:ext>
            </a:extLst>
          </a:blip>
          <a:srcRect/>
          <a:stretch>
            <a:fillRect/>
          </a:stretch>
        </p:blipFill>
        <p:spPr bwMode="auto">
          <a:xfrm>
            <a:off x="5174974" y="2955703"/>
            <a:ext cx="3239135" cy="3239135"/>
          </a:xfrm>
          <a:prstGeom prst="rect">
            <a:avLst/>
          </a:prstGeom>
          <a:noFill/>
          <a:ln>
            <a:noFill/>
          </a:ln>
        </p:spPr>
      </p:pic>
      <p:sp>
        <p:nvSpPr>
          <p:cNvPr id="5" name="Rectangle 4"/>
          <p:cNvSpPr/>
          <p:nvPr/>
        </p:nvSpPr>
        <p:spPr>
          <a:xfrm>
            <a:off x="457200" y="3682077"/>
            <a:ext cx="4572000" cy="2554545"/>
          </a:xfrm>
          <a:prstGeom prst="rect">
            <a:avLst/>
          </a:prstGeom>
        </p:spPr>
        <p:txBody>
          <a:bodyPr>
            <a:spAutoFit/>
          </a:bodyPr>
          <a:lstStyle/>
          <a:p>
            <a:pPr marL="285750" lvl="0" indent="-285750">
              <a:buFont typeface="Arial" pitchFamily="34" charset="0"/>
              <a:buChar char="•"/>
            </a:pPr>
            <a:r>
              <a:rPr lang="en-US" sz="3200" dirty="0">
                <a:solidFill>
                  <a:srgbClr val="FFFFFF"/>
                </a:solidFill>
              </a:rPr>
              <a:t>In the same year, the second album ‘Led Zeppelin II’ topped the U.S. album charts for seven weeks. </a:t>
            </a:r>
          </a:p>
        </p:txBody>
      </p:sp>
      <p:sp>
        <p:nvSpPr>
          <p:cNvPr id="6" name="Rectangle 5"/>
          <p:cNvSpPr/>
          <p:nvPr/>
        </p:nvSpPr>
        <p:spPr>
          <a:xfrm>
            <a:off x="4247322" y="6236622"/>
            <a:ext cx="4572000" cy="415498"/>
          </a:xfrm>
          <a:prstGeom prst="rect">
            <a:avLst/>
          </a:prstGeom>
        </p:spPr>
        <p:txBody>
          <a:bodyPr>
            <a:spAutoFit/>
          </a:bodyPr>
          <a:lstStyle/>
          <a:p>
            <a:r>
              <a:rPr lang="en-US" sz="1050" dirty="0"/>
              <a:t>http://1.bp.blogspot.com/-4vKY7jw47vY/TyrLRWZMp3I/AAAAAAAAADM/ikCb_Uh1Ytk/s1600/II.jpg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0"/>
                <a:gradFill flip="none">
                  <a:gsLst>
                    <a:gs pos="0">
                      <a:srgbClr val="A4200C"/>
                    </a:gs>
                    <a:gs pos="49000">
                      <a:srgbClr val="AD3710"/>
                    </a:gs>
                    <a:gs pos="52000">
                      <a:srgbClr val="983D13"/>
                    </a:gs>
                    <a:gs pos="92000">
                      <a:srgbClr val="D0772A"/>
                    </a:gs>
                    <a:gs pos="100000">
                      <a:srgbClr val="D0772A"/>
                    </a:gs>
                  </a:gsLst>
                  <a:lin ang="5400000"/>
                </a:gradFill>
                <a:effectLst>
                  <a:reflection blurRad="12700" stA="50000" endPos="50000" dist="5000" dir="5400000" sy="-100000" rotWithShape="0"/>
                </a:effectLst>
              </a:rPr>
              <a:t>Initial success</a:t>
            </a:r>
            <a:endParaRPr lang="en-US" dirty="0"/>
          </a:p>
        </p:txBody>
      </p:sp>
      <p:sp>
        <p:nvSpPr>
          <p:cNvPr id="3" name="Content Placeholder 2"/>
          <p:cNvSpPr>
            <a:spLocks noGrp="1"/>
          </p:cNvSpPr>
          <p:nvPr>
            <p:ph idx="1"/>
          </p:nvPr>
        </p:nvSpPr>
        <p:spPr>
          <a:xfrm>
            <a:off x="457201" y="1600200"/>
            <a:ext cx="5330190" cy="4525963"/>
          </a:xfrm>
        </p:spPr>
        <p:txBody>
          <a:bodyPr>
            <a:normAutofit lnSpcReduction="10000"/>
          </a:bodyPr>
          <a:lstStyle/>
          <a:p>
            <a:pPr lvl="0"/>
            <a:r>
              <a:rPr lang="en-US" dirty="0" smtClean="0">
                <a:solidFill>
                  <a:srgbClr val="FFFFFF"/>
                </a:solidFill>
              </a:rPr>
              <a:t>The band released their third album titled ‘Led Zeppelin III’  in 1970 which quickly became a hit and was the band’s second #1 album.  </a:t>
            </a:r>
          </a:p>
          <a:p>
            <a:pPr lvl="0"/>
            <a:r>
              <a:rPr lang="en-US" dirty="0" smtClean="0">
                <a:solidFill>
                  <a:srgbClr val="FFFFFF"/>
                </a:solidFill>
              </a:rPr>
              <a:t>It was considered to have more folk influences showing the band’s versatility</a:t>
            </a:r>
            <a:r>
              <a:rPr lang="en-US" dirty="0">
                <a:solidFill>
                  <a:srgbClr val="FFFFFF"/>
                </a:solidFill>
              </a:rPr>
              <a:t> </a:t>
            </a:r>
            <a:r>
              <a:rPr lang="en-US" dirty="0" smtClean="0">
                <a:solidFill>
                  <a:srgbClr val="FFFFFF"/>
                </a:solidFill>
              </a:rPr>
              <a:t>(“Led Zeppelin”).</a:t>
            </a:r>
          </a:p>
          <a:p>
            <a:endParaRPr lang="en-US" dirty="0"/>
          </a:p>
        </p:txBody>
      </p:sp>
      <p:pic>
        <p:nvPicPr>
          <p:cNvPr id="4" name="Picture 3" descr="http://4.bp.blogspot.com/-0o1iawU_nuw/Tv9ho8a5t8I/AAAAAAAAAOw/_pvgNnbUi0w/s1600/led-zeppelin-iii+guitar+lessons+in+south+shields+www.rock-licks.com+01914552172.jpg"/>
          <p:cNvPicPr/>
          <p:nvPr/>
        </p:nvPicPr>
        <p:blipFill>
          <a:blip r:embed="rId2">
            <a:extLst>
              <a:ext uri="{28A0092B-C50C-407E-A947-70E740481C1C}">
                <a14:useLocalDpi xmlns:a14="http://schemas.microsoft.com/office/drawing/2010/main" val="0"/>
              </a:ext>
            </a:extLst>
          </a:blip>
          <a:srcRect/>
          <a:stretch>
            <a:fillRect/>
          </a:stretch>
        </p:blipFill>
        <p:spPr bwMode="auto">
          <a:xfrm>
            <a:off x="5787390" y="1979295"/>
            <a:ext cx="2899410" cy="2899410"/>
          </a:xfrm>
          <a:prstGeom prst="rect">
            <a:avLst/>
          </a:prstGeom>
          <a:noFill/>
          <a:ln>
            <a:noFill/>
          </a:ln>
        </p:spPr>
      </p:pic>
      <p:sp>
        <p:nvSpPr>
          <p:cNvPr id="5" name="Rectangle 4"/>
          <p:cNvSpPr/>
          <p:nvPr/>
        </p:nvSpPr>
        <p:spPr>
          <a:xfrm>
            <a:off x="5787390" y="4918606"/>
            <a:ext cx="2899410" cy="900246"/>
          </a:xfrm>
          <a:prstGeom prst="rect">
            <a:avLst/>
          </a:prstGeom>
        </p:spPr>
        <p:txBody>
          <a:bodyPr wrap="square">
            <a:spAutoFit/>
          </a:bodyPr>
          <a:lstStyle/>
          <a:p>
            <a:r>
              <a:rPr lang="en-US" sz="1050" u="sng" dirty="0">
                <a:hlinkClick r:id="rId3"/>
              </a:rPr>
              <a:t>http://4.bp.blogspot.com/-0o1iawU_nuw/Tv9ho8a5t8I/AAAAAAAAAOw/_pvgNnbUi0w/s1600/led-zeppelin-iii+guitar+lessons+in+south+shields+www.rock-licks.com+01914552172.jpg</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TotalTime>
  <Words>2572</Words>
  <Application>Microsoft Office PowerPoint</Application>
  <PresentationFormat>On-screen Show (4:3)</PresentationFormat>
  <Paragraphs>135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LED ZEPPELIN</vt:lpstr>
      <vt:lpstr>introduction</vt:lpstr>
      <vt:lpstr>The NEW yardbirds</vt:lpstr>
      <vt:lpstr>Group members</vt:lpstr>
      <vt:lpstr>Led zeppelin</vt:lpstr>
      <vt:lpstr>Early history</vt:lpstr>
      <vt:lpstr>Early history</vt:lpstr>
      <vt:lpstr>Initial success</vt:lpstr>
      <vt:lpstr>Initial success</vt:lpstr>
      <vt:lpstr>The lifestyle</vt:lpstr>
      <vt:lpstr>The fourth album</vt:lpstr>
      <vt:lpstr>Led zeppelin iv, the runes, zoso</vt:lpstr>
      <vt:lpstr>Rising success</vt:lpstr>
      <vt:lpstr>Musical analysis: Black Dog</vt:lpstr>
      <vt:lpstr>Rising success</vt:lpstr>
      <vt:lpstr>The swan song label </vt:lpstr>
      <vt:lpstr>Physical graffiti</vt:lpstr>
      <vt:lpstr>The beginning of tragedy</vt:lpstr>
      <vt:lpstr>In through the out door</vt:lpstr>
      <vt:lpstr>Tragedy strikes</vt:lpstr>
      <vt:lpstr>After led zeppelin</vt:lpstr>
      <vt:lpstr>Musical Style</vt:lpstr>
      <vt:lpstr>Influences</vt:lpstr>
      <vt:lpstr>Influences</vt:lpstr>
      <vt:lpstr>Influences</vt:lpstr>
      <vt:lpstr>Influences</vt:lpstr>
      <vt:lpstr>Music of the time</vt:lpstr>
      <vt:lpstr>Music of the time</vt:lpstr>
      <vt:lpstr>Influences on others</vt:lpstr>
      <vt:lpstr>Other Important influences</vt:lpstr>
      <vt:lpstr>Influence of the Rock festival phenomenon</vt:lpstr>
      <vt:lpstr>Influences from the states</vt:lpstr>
      <vt:lpstr>Influences from san francisco</vt:lpstr>
      <vt:lpstr>conclusion</vt:lpstr>
      <vt:lpstr>References </vt:lpstr>
      <vt:lpstr>references</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 ZEPPELIN</dc:title>
  <dc:creator>Stephanie  Kocer</dc:creator>
  <cp:lastModifiedBy>Moriah Wald</cp:lastModifiedBy>
  <cp:revision>12</cp:revision>
  <dcterms:created xsi:type="dcterms:W3CDTF">2012-06-28T04:17:22Z</dcterms:created>
  <dcterms:modified xsi:type="dcterms:W3CDTF">2012-06-28T04:39:59Z</dcterms:modified>
</cp:coreProperties>
</file>