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slides/slide35.xml" Type="http://schemas.openxmlformats.org/officeDocument/2006/relationships/slide" Id="rId40"/><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 name="Shape 57"/>
        <p:cNvGrpSpPr/>
        <p:nvPr/>
      </p:nvGrpSpPr>
      <p:grpSpPr>
        <a:xfrm>
          <a:off y="0" x="0"/>
          <a:ext cy="0" cx="0"/>
          <a:chOff y="0" x="0"/>
          <a:chExt cy="0" cx="0"/>
        </a:xfrm>
      </p:grpSpPr>
      <p:sp>
        <p:nvSpPr>
          <p:cNvPr id="58" name="Shape 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9" name="Shape 5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9" name="Shape 12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8" name="Shape 14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57" name="Shape 15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3" name="Shape 163"/>
        <p:cNvGrpSpPr/>
        <p:nvPr/>
      </p:nvGrpSpPr>
      <p:grpSpPr>
        <a:xfrm>
          <a:off y="0" x="0"/>
          <a:ext cy="0" cx="0"/>
          <a:chOff y="0" x="0"/>
          <a:chExt cy="0" cx="0"/>
        </a:xfrm>
      </p:grpSpPr>
      <p:sp>
        <p:nvSpPr>
          <p:cNvPr id="164" name="Shape 16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65" name="Shape 16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0" name="Shape 170"/>
        <p:cNvGrpSpPr/>
        <p:nvPr/>
      </p:nvGrpSpPr>
      <p:grpSpPr>
        <a:xfrm>
          <a:off y="0" x="0"/>
          <a:ext cy="0" cx="0"/>
          <a:chOff y="0" x="0"/>
          <a:chExt cy="0" cx="0"/>
        </a:xfrm>
      </p:grpSpPr>
      <p:sp>
        <p:nvSpPr>
          <p:cNvPr id="171" name="Shape 17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72" name="Shape 17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8" name="Shape 178"/>
        <p:cNvGrpSpPr/>
        <p:nvPr/>
      </p:nvGrpSpPr>
      <p:grpSpPr>
        <a:xfrm>
          <a:off y="0" x="0"/>
          <a:ext cy="0" cx="0"/>
          <a:chOff y="0" x="0"/>
          <a:chExt cy="0" cx="0"/>
        </a:xfrm>
      </p:grpSpPr>
      <p:sp>
        <p:nvSpPr>
          <p:cNvPr id="179" name="Shape 1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80" name="Shape 18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4" name="Shape 184"/>
        <p:cNvGrpSpPr/>
        <p:nvPr/>
      </p:nvGrpSpPr>
      <p:grpSpPr>
        <a:xfrm>
          <a:off y="0" x="0"/>
          <a:ext cy="0" cx="0"/>
          <a:chOff y="0" x="0"/>
          <a:chExt cy="0" cx="0"/>
        </a:xfrm>
      </p:grpSpPr>
      <p:sp>
        <p:nvSpPr>
          <p:cNvPr id="185" name="Shape 1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86" name="Shape 1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0" name="Shape 190"/>
        <p:cNvGrpSpPr/>
        <p:nvPr/>
      </p:nvGrpSpPr>
      <p:grpSpPr>
        <a:xfrm>
          <a:off y="0" x="0"/>
          <a:ext cy="0" cx="0"/>
          <a:chOff y="0" x="0"/>
          <a:chExt cy="0" cx="0"/>
        </a:xfrm>
      </p:grpSpPr>
      <p:sp>
        <p:nvSpPr>
          <p:cNvPr id="191" name="Shape 19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92" name="Shape 19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6" name="Shape 196"/>
        <p:cNvGrpSpPr/>
        <p:nvPr/>
      </p:nvGrpSpPr>
      <p:grpSpPr>
        <a:xfrm>
          <a:off y="0" x="0"/>
          <a:ext cy="0" cx="0"/>
          <a:chOff y="0" x="0"/>
          <a:chExt cy="0" cx="0"/>
        </a:xfrm>
      </p:grpSpPr>
      <p:sp>
        <p:nvSpPr>
          <p:cNvPr id="197" name="Shape 19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98" name="Shape 19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67" name="Shape 6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04" name="Shape 20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 name="Shape 209"/>
        <p:cNvGrpSpPr/>
        <p:nvPr/>
      </p:nvGrpSpPr>
      <p:grpSpPr>
        <a:xfrm>
          <a:off y="0" x="0"/>
          <a:ext cy="0" cx="0"/>
          <a:chOff y="0" x="0"/>
          <a:chExt cy="0" cx="0"/>
        </a:xfrm>
      </p:grpSpPr>
      <p:sp>
        <p:nvSpPr>
          <p:cNvPr id="210" name="Shape 21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11" name="Shape 21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8" name="Shape 218"/>
        <p:cNvGrpSpPr/>
        <p:nvPr/>
      </p:nvGrpSpPr>
      <p:grpSpPr>
        <a:xfrm>
          <a:off y="0" x="0"/>
          <a:ext cy="0" cx="0"/>
          <a:chOff y="0" x="0"/>
          <a:chExt cy="0" cx="0"/>
        </a:xfrm>
      </p:grpSpPr>
      <p:sp>
        <p:nvSpPr>
          <p:cNvPr id="219" name="Shape 21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20" name="Shape 22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7" name="Shape 227"/>
        <p:cNvGrpSpPr/>
        <p:nvPr/>
      </p:nvGrpSpPr>
      <p:grpSpPr>
        <a:xfrm>
          <a:off y="0" x="0"/>
          <a:ext cy="0" cx="0"/>
          <a:chOff y="0" x="0"/>
          <a:chExt cy="0" cx="0"/>
        </a:xfrm>
      </p:grpSpPr>
      <p:sp>
        <p:nvSpPr>
          <p:cNvPr id="228" name="Shape 22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29" name="Shape 22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5" name="Shape 235"/>
        <p:cNvGrpSpPr/>
        <p:nvPr/>
      </p:nvGrpSpPr>
      <p:grpSpPr>
        <a:xfrm>
          <a:off y="0" x="0"/>
          <a:ext cy="0" cx="0"/>
          <a:chOff y="0" x="0"/>
          <a:chExt cy="0" cx="0"/>
        </a:xfrm>
      </p:grpSpPr>
      <p:sp>
        <p:nvSpPr>
          <p:cNvPr id="236" name="Shape 2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37" name="Shape 2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7" name="Shape 247"/>
        <p:cNvGrpSpPr/>
        <p:nvPr/>
      </p:nvGrpSpPr>
      <p:grpSpPr>
        <a:xfrm>
          <a:off y="0" x="0"/>
          <a:ext cy="0" cx="0"/>
          <a:chOff y="0" x="0"/>
          <a:chExt cy="0" cx="0"/>
        </a:xfrm>
      </p:grpSpPr>
      <p:sp>
        <p:nvSpPr>
          <p:cNvPr id="248" name="Shape 24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49" name="Shape 2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6" name="Shape 256"/>
        <p:cNvGrpSpPr/>
        <p:nvPr/>
      </p:nvGrpSpPr>
      <p:grpSpPr>
        <a:xfrm>
          <a:off y="0" x="0"/>
          <a:ext cy="0" cx="0"/>
          <a:chOff y="0" x="0"/>
          <a:chExt cy="0" cx="0"/>
        </a:xfrm>
      </p:grpSpPr>
      <p:sp>
        <p:nvSpPr>
          <p:cNvPr id="257" name="Shape 2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58" name="Shape 25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4" name="Shape 264"/>
        <p:cNvGrpSpPr/>
        <p:nvPr/>
      </p:nvGrpSpPr>
      <p:grpSpPr>
        <a:xfrm>
          <a:off y="0" x="0"/>
          <a:ext cy="0" cx="0"/>
          <a:chOff y="0" x="0"/>
          <a:chExt cy="0" cx="0"/>
        </a:xfrm>
      </p:grpSpPr>
      <p:sp>
        <p:nvSpPr>
          <p:cNvPr id="265" name="Shape 26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66" name="Shape 2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5" name="Shape 275"/>
        <p:cNvGrpSpPr/>
        <p:nvPr/>
      </p:nvGrpSpPr>
      <p:grpSpPr>
        <a:xfrm>
          <a:off y="0" x="0"/>
          <a:ext cy="0" cx="0"/>
          <a:chOff y="0" x="0"/>
          <a:chExt cy="0" cx="0"/>
        </a:xfrm>
      </p:grpSpPr>
      <p:sp>
        <p:nvSpPr>
          <p:cNvPr id="276" name="Shape 27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77" name="Shape 27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2" name="Shape 282"/>
        <p:cNvGrpSpPr/>
        <p:nvPr/>
      </p:nvGrpSpPr>
      <p:grpSpPr>
        <a:xfrm>
          <a:off y="0" x="0"/>
          <a:ext cy="0" cx="0"/>
          <a:chOff y="0" x="0"/>
          <a:chExt cy="0" cx="0"/>
        </a:xfrm>
      </p:grpSpPr>
      <p:sp>
        <p:nvSpPr>
          <p:cNvPr id="283" name="Shape 28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84" name="Shape 28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75" name="Shape 7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8" name="Shape 288"/>
        <p:cNvGrpSpPr/>
        <p:nvPr/>
      </p:nvGrpSpPr>
      <p:grpSpPr>
        <a:xfrm>
          <a:off y="0" x="0"/>
          <a:ext cy="0" cx="0"/>
          <a:chOff y="0" x="0"/>
          <a:chExt cy="0" cx="0"/>
        </a:xfrm>
      </p:grpSpPr>
      <p:sp>
        <p:nvSpPr>
          <p:cNvPr id="289" name="Shape 28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90" name="Shape 29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4" name="Shape 294"/>
        <p:cNvGrpSpPr/>
        <p:nvPr/>
      </p:nvGrpSpPr>
      <p:grpSpPr>
        <a:xfrm>
          <a:off y="0" x="0"/>
          <a:ext cy="0" cx="0"/>
          <a:chOff y="0" x="0"/>
          <a:chExt cy="0" cx="0"/>
        </a:xfrm>
      </p:grpSpPr>
      <p:sp>
        <p:nvSpPr>
          <p:cNvPr id="295" name="Shape 29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96" name="Shape 29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0" name="Shape 300"/>
        <p:cNvGrpSpPr/>
        <p:nvPr/>
      </p:nvGrpSpPr>
      <p:grpSpPr>
        <a:xfrm>
          <a:off y="0" x="0"/>
          <a:ext cy="0" cx="0"/>
          <a:chOff y="0" x="0"/>
          <a:chExt cy="0" cx="0"/>
        </a:xfrm>
      </p:grpSpPr>
      <p:sp>
        <p:nvSpPr>
          <p:cNvPr id="301" name="Shape 30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02" name="Shape 30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6" name="Shape 306"/>
        <p:cNvGrpSpPr/>
        <p:nvPr/>
      </p:nvGrpSpPr>
      <p:grpSpPr>
        <a:xfrm>
          <a:off y="0" x="0"/>
          <a:ext cy="0" cx="0"/>
          <a:chOff y="0" x="0"/>
          <a:chExt cy="0" cx="0"/>
        </a:xfrm>
      </p:grpSpPr>
      <p:sp>
        <p:nvSpPr>
          <p:cNvPr id="307" name="Shape 30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08" name="Shape 3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2" name="Shape 312"/>
        <p:cNvGrpSpPr/>
        <p:nvPr/>
      </p:nvGrpSpPr>
      <p:grpSpPr>
        <a:xfrm>
          <a:off y="0" x="0"/>
          <a:ext cy="0" cx="0"/>
          <a:chOff y="0" x="0"/>
          <a:chExt cy="0" cx="0"/>
        </a:xfrm>
      </p:grpSpPr>
      <p:sp>
        <p:nvSpPr>
          <p:cNvPr id="313" name="Shape 31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14" name="Shape 31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8" name="Shape 318"/>
        <p:cNvGrpSpPr/>
        <p:nvPr/>
      </p:nvGrpSpPr>
      <p:grpSpPr>
        <a:xfrm>
          <a:off y="0" x="0"/>
          <a:ext cy="0" cx="0"/>
          <a:chOff y="0" x="0"/>
          <a:chExt cy="0" cx="0"/>
        </a:xfrm>
      </p:grpSpPr>
      <p:sp>
        <p:nvSpPr>
          <p:cNvPr id="319" name="Shape 31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20" name="Shape 32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0" name="Shape 80"/>
        <p:cNvGrpSpPr/>
        <p:nvPr/>
      </p:nvGrpSpPr>
      <p:grpSpPr>
        <a:xfrm>
          <a:off y="0" x="0"/>
          <a:ext cy="0" cx="0"/>
          <a:chOff y="0" x="0"/>
          <a:chExt cy="0" cx="0"/>
        </a:xfrm>
      </p:grpSpPr>
      <p:sp>
        <p:nvSpPr>
          <p:cNvPr id="81" name="Shape 8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2" name="Shape 8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0" name="Shape 9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8" name="Shape 9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6" name="Shape 10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4" name="Shape 11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3042000" x="381000"/>
            <a:ext cy="602456" cx="2835275"/>
          </a:xfrm>
          <a:custGeom>
            <a:pathLst>
              <a:path w="3572" extrusionOk="0" h="1012">
                <a:moveTo>
                  <a:pt y="303" x="1427"/>
                </a:moveTo>
                <a:lnTo>
                  <a:pt y="303" x="1427"/>
                </a:lnTo>
                <a:lnTo>
                  <a:pt y="0" x="1427"/>
                </a:lnTo>
                <a:lnTo>
                  <a:pt y="0" x="0"/>
                </a:lnTo>
                <a:lnTo>
                  <a:pt y="594" x="0"/>
                </a:lnTo>
                <a:lnTo>
                  <a:pt y="594" x="0"/>
                </a:lnTo>
                <a:lnTo>
                  <a:pt y="615" x="0"/>
                </a:lnTo>
                <a:lnTo>
                  <a:pt y="636" x="1"/>
                </a:lnTo>
                <a:lnTo>
                  <a:pt y="658" x="5"/>
                </a:lnTo>
                <a:lnTo>
                  <a:pt y="679" x="10"/>
                </a:lnTo>
                <a:lnTo>
                  <a:pt y="698" x="16"/>
                </a:lnTo>
                <a:lnTo>
                  <a:pt y="718" x="23"/>
                </a:lnTo>
                <a:lnTo>
                  <a:pt y="738" x="31"/>
                </a:lnTo>
                <a:lnTo>
                  <a:pt y="757" x="39"/>
                </a:lnTo>
                <a:lnTo>
                  <a:pt y="775" x="49"/>
                </a:lnTo>
                <a:lnTo>
                  <a:pt y="793" x="60"/>
                </a:lnTo>
                <a:lnTo>
                  <a:pt y="811" x="73"/>
                </a:lnTo>
                <a:lnTo>
                  <a:pt y="827" x="86"/>
                </a:lnTo>
                <a:lnTo>
                  <a:pt y="844" x="99"/>
                </a:lnTo>
                <a:lnTo>
                  <a:pt y="860" x="114"/>
                </a:lnTo>
                <a:lnTo>
                  <a:pt y="875" x="130"/>
                </a:lnTo>
                <a:lnTo>
                  <a:pt y="889" x="147"/>
                </a:lnTo>
                <a:lnTo>
                  <a:pt y="902" x="165"/>
                </a:lnTo>
                <a:lnTo>
                  <a:pt y="917" x="183"/>
                </a:lnTo>
                <a:lnTo>
                  <a:pt y="929" x="202"/>
                </a:lnTo>
                <a:lnTo>
                  <a:pt y="940" x="222"/>
                </a:lnTo>
                <a:lnTo>
                  <a:pt y="951" x="243"/>
                </a:lnTo>
                <a:lnTo>
                  <a:pt y="961" x="264"/>
                </a:lnTo>
                <a:lnTo>
                  <a:pt y="971" x="285"/>
                </a:lnTo>
                <a:lnTo>
                  <a:pt y="979" x="308"/>
                </a:lnTo>
                <a:lnTo>
                  <a:pt y="986" x="331"/>
                </a:lnTo>
                <a:lnTo>
                  <a:pt y="992" x="354"/>
                </a:lnTo>
                <a:lnTo>
                  <a:pt y="999" x="378"/>
                </a:lnTo>
                <a:lnTo>
                  <a:pt y="1004" x="403"/>
                </a:lnTo>
                <a:lnTo>
                  <a:pt y="1007" x="427"/>
                </a:lnTo>
                <a:lnTo>
                  <a:pt y="1010" x="454"/>
                </a:lnTo>
                <a:lnTo>
                  <a:pt y="1012" x="478"/>
                </a:lnTo>
                <a:lnTo>
                  <a:pt y="1012" x="504"/>
                </a:lnTo>
                <a:lnTo>
                  <a:pt y="1012" x="3572"/>
                </a:lnTo>
                <a:lnTo>
                  <a:pt y="760" x="3572"/>
                </a:lnTo>
                <a:lnTo>
                  <a:pt y="760" x="1882"/>
                </a:lnTo>
                <a:lnTo>
                  <a:pt y="760" x="1882"/>
                </a:lnTo>
                <a:lnTo>
                  <a:pt y="759" x="1859"/>
                </a:lnTo>
                <a:lnTo>
                  <a:pt y="757" x="1836"/>
                </a:lnTo>
                <a:lnTo>
                  <a:pt y="754" x="1814"/>
                </a:lnTo>
                <a:lnTo>
                  <a:pt y="751" x="1791"/>
                </a:lnTo>
                <a:lnTo>
                  <a:pt y="746" x="1768"/>
                </a:lnTo>
                <a:lnTo>
                  <a:pt y="739" x="1747"/>
                </a:lnTo>
                <a:lnTo>
                  <a:pt y="733" x="1725"/>
                </a:lnTo>
                <a:lnTo>
                  <a:pt y="724" x="1704"/>
                </a:lnTo>
                <a:lnTo>
                  <a:pt y="715" x="1685"/>
                </a:lnTo>
                <a:lnTo>
                  <a:pt y="705" x="1665"/>
                </a:lnTo>
                <a:lnTo>
                  <a:pt y="693" x="1645"/>
                </a:lnTo>
                <a:lnTo>
                  <a:pt y="682" x="1627"/>
                </a:lnTo>
                <a:lnTo>
                  <a:pt y="669" x="1609"/>
                </a:lnTo>
                <a:lnTo>
                  <a:pt y="656" x="1592"/>
                </a:lnTo>
                <a:lnTo>
                  <a:pt y="641" x="1575"/>
                </a:lnTo>
                <a:lnTo>
                  <a:pt y="627" x="1560"/>
                </a:lnTo>
                <a:lnTo>
                  <a:pt y="610" x="1544"/>
                </a:lnTo>
                <a:lnTo>
                  <a:pt y="594" x="1529"/>
                </a:lnTo>
                <a:lnTo>
                  <a:pt y="576" x="1516"/>
                </a:lnTo>
                <a:lnTo>
                  <a:pt y="558" x="1503"/>
                </a:lnTo>
                <a:lnTo>
                  <a:pt y="540" x="1492"/>
                </a:lnTo>
                <a:lnTo>
                  <a:pt y="520" x="1480"/>
                </a:lnTo>
                <a:lnTo>
                  <a:pt y="501" x="1471"/>
                </a:lnTo>
                <a:lnTo>
                  <a:pt y="481" x="1463"/>
                </a:lnTo>
                <a:lnTo>
                  <a:pt y="460" x="1454"/>
                </a:lnTo>
                <a:lnTo>
                  <a:pt y="439" x="1446"/>
                </a:lnTo>
                <a:lnTo>
                  <a:pt y="418" x="1440"/>
                </a:lnTo>
                <a:lnTo>
                  <a:pt y="395" x="1435"/>
                </a:lnTo>
                <a:lnTo>
                  <a:pt y="372" x="1432"/>
                </a:lnTo>
                <a:lnTo>
                  <a:pt y="349" x="1428"/>
                </a:lnTo>
                <a:lnTo>
                  <a:pt y="326" x="1427"/>
                </a:lnTo>
                <a:lnTo>
                  <a:pt y="303" x="1427"/>
                </a:lnTo>
                <a:lnTo>
                  <a:pt y="303" x="1427"/>
                </a:lnTo>
                <a:close/>
              </a:path>
            </a:pathLst>
          </a:custGeom>
          <a:solidFill>
            <a:schemeClr val="accent2"/>
          </a:solidFill>
          <a:ln>
            <a:noFill/>
          </a:ln>
        </p:spPr>
        <p:txBody>
          <a:bodyPr bIns="45700" rIns="91425" lIns="91425" tIns="45700" anchor="t" anchorCtr="0">
            <a:noAutofit/>
          </a:bodyPr>
          <a:lstStyle/>
          <a:p>
            <a:pPr>
              <a:spcBef>
                <a:spcPts val="0"/>
              </a:spcBef>
              <a:buNone/>
            </a:pPr>
            <a:r>
              <a:t/>
            </a:r>
            <a:endParaRPr/>
          </a:p>
        </p:txBody>
      </p:sp>
      <p:sp>
        <p:nvSpPr>
          <p:cNvPr id="9" name="Shape 9"/>
          <p:cNvSpPr/>
          <p:nvPr/>
        </p:nvSpPr>
        <p:spPr>
          <a:xfrm>
            <a:off y="3494438" x="6781800"/>
            <a:ext cy="552450" cx="1903412"/>
          </a:xfrm>
          <a:custGeom>
            <a:pathLst>
              <a:path w="2398" extrusionOk="0" h="927">
                <a:moveTo>
                  <a:pt y="708" x="971"/>
                </a:moveTo>
                <a:lnTo>
                  <a:pt y="708" x="971"/>
                </a:lnTo>
                <a:lnTo>
                  <a:pt y="927" x="971"/>
                </a:lnTo>
                <a:lnTo>
                  <a:pt y="927" x="2398"/>
                </a:lnTo>
                <a:lnTo>
                  <a:pt y="418" x="2398"/>
                </a:lnTo>
                <a:lnTo>
                  <a:pt y="418" x="2398"/>
                </a:lnTo>
                <a:lnTo>
                  <a:pt y="395" x="2398"/>
                </a:lnTo>
                <a:lnTo>
                  <a:pt y="374" x="2395"/>
                </a:lnTo>
                <a:lnTo>
                  <a:pt y="354" x="2392"/>
                </a:lnTo>
                <a:lnTo>
                  <a:pt y="333" x="2389"/>
                </a:lnTo>
                <a:lnTo>
                  <a:pt y="313" x="2382"/>
                </a:lnTo>
                <a:lnTo>
                  <a:pt y="294" x="2375"/>
                </a:lnTo>
                <a:lnTo>
                  <a:pt y="274" x="2367"/>
                </a:lnTo>
                <a:lnTo>
                  <a:pt y="254" x="2359"/>
                </a:lnTo>
                <a:lnTo>
                  <a:pt y="236" x="2348"/>
                </a:lnTo>
                <a:lnTo>
                  <a:pt y="219" x="2338"/>
                </a:lnTo>
                <a:lnTo>
                  <a:pt y="201" x="2325"/>
                </a:lnTo>
                <a:lnTo>
                  <a:pt y="184" x="2312"/>
                </a:lnTo>
                <a:lnTo>
                  <a:pt y="168" x="2299"/>
                </a:lnTo>
                <a:lnTo>
                  <a:pt y="152" x="2282"/>
                </a:lnTo>
                <a:lnTo>
                  <a:pt y="137" x="2268"/>
                </a:lnTo>
                <a:lnTo>
                  <a:pt y="122" x="2250"/>
                </a:lnTo>
                <a:lnTo>
                  <a:pt y="108" x="2233"/>
                </a:lnTo>
                <a:lnTo>
                  <a:pt y="94" x="2214"/>
                </a:lnTo>
                <a:lnTo>
                  <a:pt y="83" x="2196"/>
                </a:lnTo>
                <a:lnTo>
                  <a:pt y="70" x="2176"/>
                </a:lnTo>
                <a:lnTo>
                  <a:pt y="60" x="2155"/>
                </a:lnTo>
                <a:lnTo>
                  <a:pt y="50" x="2134"/>
                </a:lnTo>
                <a:lnTo>
                  <a:pt y="41" x="2113"/>
                </a:lnTo>
                <a:lnTo>
                  <a:pt y="32" x="2090"/>
                </a:lnTo>
                <a:lnTo>
                  <a:pt y="24" x="2067"/>
                </a:lnTo>
                <a:lnTo>
                  <a:pt y="18" x="2044"/>
                </a:lnTo>
                <a:lnTo>
                  <a:pt y="13" x="2020"/>
                </a:lnTo>
                <a:lnTo>
                  <a:pt y="8" x="1995"/>
                </a:lnTo>
                <a:lnTo>
                  <a:pt y="5" x="1971"/>
                </a:lnTo>
                <a:lnTo>
                  <a:pt y="1" x="1944"/>
                </a:lnTo>
                <a:lnTo>
                  <a:pt y="0" x="1920"/>
                </a:lnTo>
                <a:lnTo>
                  <a:pt y="0" x="1894"/>
                </a:lnTo>
                <a:lnTo>
                  <a:pt y="0" x="0"/>
                </a:lnTo>
                <a:lnTo>
                  <a:pt y="251" x="0"/>
                </a:lnTo>
                <a:lnTo>
                  <a:pt y="251" x="514"/>
                </a:lnTo>
                <a:lnTo>
                  <a:pt y="251" x="514"/>
                </a:lnTo>
                <a:lnTo>
                  <a:pt y="251" x="539"/>
                </a:lnTo>
                <a:lnTo>
                  <a:pt y="254" x="562"/>
                </a:lnTo>
                <a:lnTo>
                  <a:pt y="256" x="585"/>
                </a:lnTo>
                <a:lnTo>
                  <a:pt y="261" x="607"/>
                </a:lnTo>
                <a:lnTo>
                  <a:pt y="266" x="629"/>
                </a:lnTo>
                <a:lnTo>
                  <a:pt y="272" x="651"/>
                </a:lnTo>
                <a:lnTo>
                  <a:pt y="279" x="673"/>
                </a:lnTo>
                <a:lnTo>
                  <a:pt y="287" x="692"/>
                </a:lnTo>
                <a:lnTo>
                  <a:pt y="297" x="713"/>
                </a:lnTo>
                <a:lnTo>
                  <a:pt y="307" x="733"/>
                </a:lnTo>
                <a:lnTo>
                  <a:pt y="318" x="753"/>
                </a:lnTo>
                <a:lnTo>
                  <a:pt y="330" x="771"/>
                </a:lnTo>
                <a:lnTo>
                  <a:pt y="343" x="789"/>
                </a:lnTo>
                <a:lnTo>
                  <a:pt y="356" x="805"/>
                </a:lnTo>
                <a:lnTo>
                  <a:pt y="370" x="823"/>
                </a:lnTo>
                <a:lnTo>
                  <a:pt y="385" x="838"/>
                </a:lnTo>
                <a:lnTo>
                  <a:pt y="401" x="854"/>
                </a:lnTo>
                <a:lnTo>
                  <a:pt y="418" x="867"/>
                </a:lnTo>
                <a:lnTo>
                  <a:pt y="434" x="882"/>
                </a:lnTo>
                <a:lnTo>
                  <a:pt y="452" x="893"/>
                </a:lnTo>
                <a:lnTo>
                  <a:pt y="472" x="906"/>
                </a:lnTo>
                <a:lnTo>
                  <a:pt y="491" x="918"/>
                </a:lnTo>
                <a:lnTo>
                  <a:pt y="511" x="927"/>
                </a:lnTo>
                <a:lnTo>
                  <a:pt y="530" x="936"/>
                </a:lnTo>
                <a:lnTo>
                  <a:pt y="552" x="944"/>
                </a:lnTo>
                <a:lnTo>
                  <a:pt y="573" x="952"/>
                </a:lnTo>
                <a:lnTo>
                  <a:pt y="594" x="957"/>
                </a:lnTo>
                <a:lnTo>
                  <a:pt y="617" x="963"/>
                </a:lnTo>
                <a:lnTo>
                  <a:pt y="638" x="967"/>
                </a:lnTo>
                <a:lnTo>
                  <a:pt y="661" x="970"/>
                </a:lnTo>
                <a:lnTo>
                  <a:pt y="685" x="971"/>
                </a:lnTo>
                <a:lnTo>
                  <a:pt y="708" x="971"/>
                </a:lnTo>
                <a:lnTo>
                  <a:pt y="708" x="971"/>
                </a:lnTo>
                <a:close/>
              </a:path>
            </a:pathLst>
          </a:custGeom>
          <a:solidFill>
            <a:schemeClr val="accent4"/>
          </a:solidFill>
          <a:ln>
            <a:noFill/>
          </a:ln>
        </p:spPr>
        <p:txBody>
          <a:bodyPr bIns="45700" rIns="91425" lIns="91425" tIns="45700" anchor="t" anchorCtr="0">
            <a:noAutofit/>
          </a:bodyPr>
          <a:lstStyle/>
          <a:p>
            <a:pPr>
              <a:spcBef>
                <a:spcPts val="0"/>
              </a:spcBef>
              <a:buNone/>
            </a:pPr>
            <a:r>
              <a:t/>
            </a:r>
            <a:endParaRPr/>
          </a:p>
        </p:txBody>
      </p:sp>
      <p:sp>
        <p:nvSpPr>
          <p:cNvPr id="10" name="Shape 10"/>
          <p:cNvSpPr/>
          <p:nvPr/>
        </p:nvSpPr>
        <p:spPr>
          <a:xfrm>
            <a:off y="0" x="381000"/>
            <a:ext cy="2971799" cx="1136699"/>
          </a:xfrm>
          <a:prstGeom prst="rect">
            <a:avLst/>
          </a:prstGeom>
          <a:solidFill>
            <a:schemeClr val="accent3"/>
          </a:solidFill>
          <a:ln>
            <a:noFill/>
          </a:ln>
        </p:spPr>
        <p:txBody>
          <a:bodyPr bIns="45700" rIns="91425" lIns="91425" tIns="45700" anchor="t" anchorCtr="0">
            <a:noAutofit/>
          </a:bodyPr>
          <a:lstStyle/>
          <a:p>
            <a:pPr>
              <a:spcBef>
                <a:spcPts val="0"/>
              </a:spcBef>
              <a:buNone/>
            </a:pPr>
            <a:r>
              <a:t/>
            </a:r>
            <a:endParaRPr/>
          </a:p>
        </p:txBody>
      </p:sp>
      <p:sp>
        <p:nvSpPr>
          <p:cNvPr id="11" name="Shape 11"/>
          <p:cNvSpPr/>
          <p:nvPr/>
        </p:nvSpPr>
        <p:spPr>
          <a:xfrm>
            <a:off y="3494438" x="3268663"/>
            <a:ext cy="150000" cx="1700099"/>
          </a:xfrm>
          <a:prstGeom prst="rect">
            <a:avLst/>
          </a:prstGeom>
          <a:solidFill>
            <a:schemeClr val="accent3"/>
          </a:solidFill>
          <a:ln>
            <a:noFill/>
          </a:ln>
        </p:spPr>
        <p:txBody>
          <a:bodyPr bIns="45700" rIns="91425" lIns="91425" tIns="45700" anchor="t" anchorCtr="0">
            <a:noAutofit/>
          </a:bodyPr>
          <a:lstStyle/>
          <a:p>
            <a:pPr>
              <a:spcBef>
                <a:spcPts val="0"/>
              </a:spcBef>
              <a:buNone/>
            </a:pPr>
            <a:r>
              <a:t/>
            </a:r>
            <a:endParaRPr/>
          </a:p>
        </p:txBody>
      </p:sp>
      <p:sp>
        <p:nvSpPr>
          <p:cNvPr id="12" name="Shape 12"/>
          <p:cNvSpPr/>
          <p:nvPr/>
        </p:nvSpPr>
        <p:spPr>
          <a:xfrm>
            <a:off y="3494438" x="5021262"/>
            <a:ext cy="150000" cx="1684199"/>
          </a:xfrm>
          <a:prstGeom prst="rect">
            <a:avLst/>
          </a:prstGeom>
          <a:solidFill>
            <a:schemeClr val="lt2"/>
          </a:solidFill>
          <a:ln>
            <a:noFill/>
          </a:ln>
        </p:spPr>
        <p:txBody>
          <a:bodyPr bIns="45700" rIns="91425" lIns="91425" tIns="45700" anchor="t" anchorCtr="0">
            <a:noAutofit/>
          </a:bodyPr>
          <a:lstStyle/>
          <a:p>
            <a:pPr>
              <a:spcBef>
                <a:spcPts val="0"/>
              </a:spcBef>
              <a:buNone/>
            </a:pPr>
            <a:r>
              <a:t/>
            </a:r>
            <a:endParaRPr/>
          </a:p>
        </p:txBody>
      </p:sp>
      <p:sp>
        <p:nvSpPr>
          <p:cNvPr id="13" name="Shape 13"/>
          <p:cNvSpPr/>
          <p:nvPr/>
        </p:nvSpPr>
        <p:spPr>
          <a:xfrm>
            <a:off y="4087369" x="7546975"/>
            <a:ext cy="1057275" cx="1139824"/>
          </a:xfrm>
          <a:custGeom>
            <a:pathLst>
              <a:path w="1437" extrusionOk="0" h="1776">
                <a:moveTo>
                  <a:pt y="1776" x="1435"/>
                </a:moveTo>
                <a:lnTo>
                  <a:pt y="1776" x="0"/>
                </a:lnTo>
                <a:lnTo>
                  <a:pt y="0" x="2"/>
                </a:lnTo>
                <a:lnTo>
                  <a:pt y="0" x="1437"/>
                </a:lnTo>
                <a:lnTo>
                  <a:pt y="1776" x="1435"/>
                </a:lnTo>
                <a:close/>
              </a:path>
            </a:pathLst>
          </a:custGeom>
          <a:solidFill>
            <a:schemeClr val="lt2"/>
          </a:solidFill>
          <a:ln>
            <a:noFill/>
          </a:ln>
        </p:spPr>
        <p:txBody>
          <a:bodyPr bIns="45700" rIns="91425" lIns="91425" tIns="45700" anchor="t" anchorCtr="0">
            <a:noAutofit/>
          </a:bodyPr>
          <a:lstStyle/>
          <a:p>
            <a:pPr>
              <a:spcBef>
                <a:spcPts val="0"/>
              </a:spcBef>
              <a:buNone/>
            </a:pPr>
            <a:r>
              <a:t/>
            </a:r>
            <a:endParaRPr/>
          </a:p>
        </p:txBody>
      </p:sp>
      <p:sp>
        <p:nvSpPr>
          <p:cNvPr id="14" name="Shape 14"/>
          <p:cNvSpPr txBox="1"/>
          <p:nvPr>
            <p:ph type="ctrTitle"/>
          </p:nvPr>
        </p:nvSpPr>
        <p:spPr>
          <a:xfrm>
            <a:off y="2187175" x="2220060"/>
            <a:ext cy="1238099" cx="47100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5" name="Shape 15"/>
          <p:cNvSpPr txBox="1"/>
          <p:nvPr>
            <p:ph idx="1" type="subTitle"/>
          </p:nvPr>
        </p:nvSpPr>
        <p:spPr>
          <a:xfrm>
            <a:off y="3731180" x="2220060"/>
            <a:ext cy="663600" cx="4710000"/>
          </a:xfrm>
          <a:prstGeom prst="rect">
            <a:avLst/>
          </a:prstGeom>
        </p:spPr>
        <p:txBody>
          <a:bodyPr bIns="91425" rIns="91425" lIns="91425" tIns="91425" anchor="t" anchorCtr="0"/>
          <a:lstStyle>
            <a:lvl1pPr algn="ctr">
              <a:spcBef>
                <a:spcPts val="0"/>
              </a:spcBef>
              <a:buSzPct val="100000"/>
              <a:buNone/>
              <a:defRPr sz="2400"/>
            </a:lvl1pPr>
            <a:lvl2pPr algn="ctr">
              <a:spcBef>
                <a:spcPts val="0"/>
              </a:spcBef>
              <a:buNone/>
              <a:defRPr/>
            </a:lvl2pPr>
            <a:lvl3pPr algn="ctr">
              <a:spcBef>
                <a:spcPts val="0"/>
              </a:spcBef>
              <a:buNone/>
              <a:defRPr/>
            </a:lvl3pPr>
            <a:lvl4pPr algn="ctr">
              <a:spcBef>
                <a:spcPts val="0"/>
              </a:spcBef>
              <a:buSzPct val="100000"/>
              <a:buNone/>
              <a:defRPr sz="2400"/>
            </a:lvl4pPr>
            <a:lvl5pPr algn="ctr">
              <a:spcBef>
                <a:spcPts val="0"/>
              </a:spcBef>
              <a:buSzPct val="100000"/>
              <a:buNone/>
              <a:defRPr sz="2400"/>
            </a:lvl5pPr>
            <a:lvl6pPr algn="ctr">
              <a:spcBef>
                <a:spcPts val="0"/>
              </a:spcBef>
              <a:buSzPct val="100000"/>
              <a:buNone/>
              <a:defRPr sz="2400"/>
            </a:lvl6pPr>
            <a:lvl7pPr algn="ctr">
              <a:spcBef>
                <a:spcPts val="0"/>
              </a:spcBef>
              <a:buSzPct val="100000"/>
              <a:buNone/>
              <a:defRPr sz="2400"/>
            </a:lvl7pPr>
            <a:lvl8pPr algn="ctr">
              <a:spcBef>
                <a:spcPts val="0"/>
              </a:spcBef>
              <a:buSzPct val="100000"/>
              <a:buNone/>
              <a:defRPr sz="2400"/>
            </a:lvl8pPr>
            <a:lvl9pPr algn="ctr">
              <a:spcBef>
                <a:spcPts val="0"/>
              </a:spcBef>
              <a:buSzPct val="100000"/>
              <a:buNone/>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y="0" x="0"/>
          <a:ext cy="0" cx="0"/>
          <a:chOff y="0" x="0"/>
          <a:chExt cy="0" cx="0"/>
        </a:xfrm>
      </p:grpSpPr>
      <p:sp>
        <p:nvSpPr>
          <p:cNvPr id="17" name="Shape 17"/>
          <p:cNvSpPr/>
          <p:nvPr/>
        </p:nvSpPr>
        <p:spPr>
          <a:xfrm>
            <a:off y="1028700" x="152401"/>
            <a:ext cy="2387203" cx="2208212"/>
          </a:xfrm>
          <a:custGeom>
            <a:pathLst>
              <a:path w="2782" extrusionOk="0" h="4010">
                <a:moveTo>
                  <a:pt y="719" x="635"/>
                </a:moveTo>
                <a:lnTo>
                  <a:pt y="719" x="635"/>
                </a:lnTo>
                <a:lnTo>
                  <a:pt y="4010" x="635"/>
                </a:lnTo>
                <a:lnTo>
                  <a:pt y="4010" x="0"/>
                </a:lnTo>
                <a:lnTo>
                  <a:pt y="418" x="0"/>
                </a:lnTo>
                <a:lnTo>
                  <a:pt y="418" x="0"/>
                </a:lnTo>
                <a:lnTo>
                  <a:pt y="397" x="0"/>
                </a:lnTo>
                <a:lnTo>
                  <a:pt y="376" x="2"/>
                </a:lnTo>
                <a:lnTo>
                  <a:pt y="355" x="5"/>
                </a:lnTo>
                <a:lnTo>
                  <a:pt y="333" x="10"/>
                </a:lnTo>
                <a:lnTo>
                  <a:pt y="314" x="15"/>
                </a:lnTo>
                <a:lnTo>
                  <a:pt y="294" x="21"/>
                </a:lnTo>
                <a:lnTo>
                  <a:pt y="275" x="29"/>
                </a:lnTo>
                <a:lnTo>
                  <a:pt y="255" x="39"/>
                </a:lnTo>
                <a:lnTo>
                  <a:pt y="237" x="49"/>
                </a:lnTo>
                <a:lnTo>
                  <a:pt y="219" x="60"/>
                </a:lnTo>
                <a:lnTo>
                  <a:pt y="201" x="72"/>
                </a:lnTo>
                <a:lnTo>
                  <a:pt y="185" x="85"/>
                </a:lnTo>
                <a:lnTo>
                  <a:pt y="169" x="100"/>
                </a:lnTo>
                <a:lnTo>
                  <a:pt y="152" x="114"/>
                </a:lnTo>
                <a:lnTo>
                  <a:pt y="137" x="131"/>
                </a:lnTo>
                <a:lnTo>
                  <a:pt y="123" x="147"/>
                </a:lnTo>
                <a:lnTo>
                  <a:pt y="110" x="165"/>
                </a:lnTo>
                <a:lnTo>
                  <a:pt y="97" x="183"/>
                </a:lnTo>
                <a:lnTo>
                  <a:pt y="84" x="202"/>
                </a:lnTo>
                <a:lnTo>
                  <a:pt y="72" x="222"/>
                </a:lnTo>
                <a:lnTo>
                  <a:pt y="61" x="242"/>
                </a:lnTo>
                <a:lnTo>
                  <a:pt y="51" x="263"/>
                </a:lnTo>
                <a:lnTo>
                  <a:pt y="41" x="286"/>
                </a:lnTo>
                <a:lnTo>
                  <a:pt y="33" x="307"/>
                </a:lnTo>
                <a:lnTo>
                  <a:pt y="26" x="330"/>
                </a:lnTo>
                <a:lnTo>
                  <a:pt y="20" x="354"/>
                </a:lnTo>
                <a:lnTo>
                  <a:pt y="13" x="379"/>
                </a:lnTo>
                <a:lnTo>
                  <a:pt y="9" x="403"/>
                </a:lnTo>
                <a:lnTo>
                  <a:pt y="5" x="428"/>
                </a:lnTo>
                <a:lnTo>
                  <a:pt y="4" x="452"/>
                </a:lnTo>
                <a:lnTo>
                  <a:pt y="2" x="478"/>
                </a:lnTo>
                <a:lnTo>
                  <a:pt y="0" x="504"/>
                </a:lnTo>
                <a:lnTo>
                  <a:pt y="0" x="2782"/>
                </a:lnTo>
                <a:lnTo>
                  <a:pt y="263" x="2782"/>
                </a:lnTo>
                <a:lnTo>
                  <a:pt y="263" x="1092"/>
                </a:lnTo>
                <a:lnTo>
                  <a:pt y="263" x="1092"/>
                </a:lnTo>
                <a:lnTo>
                  <a:pt y="263" x="1069"/>
                </a:lnTo>
                <a:lnTo>
                  <a:pt y="265" x="1045"/>
                </a:lnTo>
                <a:lnTo>
                  <a:pt y="268" x="1022"/>
                </a:lnTo>
                <a:lnTo>
                  <a:pt y="271" x="1001"/>
                </a:lnTo>
                <a:lnTo>
                  <a:pt y="276" x="978"/>
                </a:lnTo>
                <a:lnTo>
                  <a:pt y="283" x="957"/>
                </a:lnTo>
                <a:lnTo>
                  <a:pt y="291" x="935"/>
                </a:lnTo>
                <a:lnTo>
                  <a:pt y="299" x="914"/>
                </a:lnTo>
                <a:lnTo>
                  <a:pt y="307" x="895"/>
                </a:lnTo>
                <a:lnTo>
                  <a:pt y="317" x="875"/>
                </a:lnTo>
                <a:lnTo>
                  <a:pt y="329" x="855"/>
                </a:lnTo>
                <a:lnTo>
                  <a:pt y="340" x="838"/>
                </a:lnTo>
                <a:lnTo>
                  <a:pt y="353" x="820"/>
                </a:lnTo>
                <a:lnTo>
                  <a:pt y="368" x="802"/>
                </a:lnTo>
                <a:lnTo>
                  <a:pt y="381" x="785"/>
                </a:lnTo>
                <a:lnTo>
                  <a:pt y="397" x="769"/>
                </a:lnTo>
                <a:lnTo>
                  <a:pt y="412" x="754"/>
                </a:lnTo>
                <a:lnTo>
                  <a:pt y="428" x="740"/>
                </a:lnTo>
                <a:lnTo>
                  <a:pt y="446" x="727"/>
                </a:lnTo>
                <a:lnTo>
                  <a:pt y="464" x="713"/>
                </a:lnTo>
                <a:lnTo>
                  <a:pt y="482" x="702"/>
                </a:lnTo>
                <a:lnTo>
                  <a:pt y="502" x="691"/>
                </a:lnTo>
                <a:lnTo>
                  <a:pt y="521" x="681"/>
                </a:lnTo>
                <a:lnTo>
                  <a:pt y="542" x="671"/>
                </a:lnTo>
                <a:lnTo>
                  <a:pt y="562" x="663"/>
                </a:lnTo>
                <a:lnTo>
                  <a:pt y="583" x="656"/>
                </a:lnTo>
                <a:lnTo>
                  <a:pt y="606" x="650"/>
                </a:lnTo>
                <a:lnTo>
                  <a:pt y="627" x="645"/>
                </a:lnTo>
                <a:lnTo>
                  <a:pt y="650" x="640"/>
                </a:lnTo>
                <a:lnTo>
                  <a:pt y="673" x="638"/>
                </a:lnTo>
                <a:lnTo>
                  <a:pt y="696" x="637"/>
                </a:lnTo>
                <a:lnTo>
                  <a:pt y="719" x="635"/>
                </a:lnTo>
                <a:lnTo>
                  <a:pt y="719" x="635"/>
                </a:lnTo>
                <a:close/>
              </a:path>
            </a:pathLst>
          </a:custGeom>
          <a:solidFill>
            <a:schemeClr val="lt2"/>
          </a:solidFill>
          <a:ln>
            <a:noFill/>
          </a:ln>
        </p:spPr>
        <p:txBody>
          <a:bodyPr bIns="45700" rIns="91425" lIns="91425" tIns="45700" anchor="t" anchorCtr="0">
            <a:noAutofit/>
          </a:bodyPr>
          <a:lstStyle/>
          <a:p>
            <a:pPr>
              <a:spcBef>
                <a:spcPts val="0"/>
              </a:spcBef>
              <a:buNone/>
            </a:pPr>
            <a:r>
              <a:t/>
            </a:r>
            <a:endParaRPr/>
          </a:p>
        </p:txBody>
      </p:sp>
      <p:sp>
        <p:nvSpPr>
          <p:cNvPr id="18" name="Shape 18"/>
          <p:cNvSpPr/>
          <p:nvPr/>
        </p:nvSpPr>
        <p:spPr>
          <a:xfrm>
            <a:off y="3481387" x="152401"/>
            <a:ext cy="1662000" cx="498599"/>
          </a:xfrm>
          <a:prstGeom prst="rect">
            <a:avLst/>
          </a:prstGeom>
          <a:solidFill>
            <a:schemeClr val="accent3"/>
          </a:solidFill>
          <a:ln>
            <a:noFill/>
          </a:ln>
        </p:spPr>
        <p:txBody>
          <a:bodyPr bIns="45700" rIns="91425" lIns="91425" tIns="45700" anchor="t" anchorCtr="0">
            <a:noAutofit/>
          </a:bodyPr>
          <a:lstStyle/>
          <a:p>
            <a:pPr>
              <a:spcBef>
                <a:spcPts val="0"/>
              </a:spcBef>
              <a:buNone/>
            </a:pPr>
            <a:r>
              <a:t/>
            </a:r>
            <a:endParaRPr/>
          </a:p>
        </p:txBody>
      </p:sp>
      <p:sp>
        <p:nvSpPr>
          <p:cNvPr id="19" name="Shape 19"/>
          <p:cNvSpPr/>
          <p:nvPr/>
        </p:nvSpPr>
        <p:spPr>
          <a:xfrm>
            <a:off y="1028700" x="2413000"/>
            <a:ext cy="156000" cx="2432099"/>
          </a:xfrm>
          <a:prstGeom prst="rect">
            <a:avLst/>
          </a:prstGeom>
          <a:solidFill>
            <a:schemeClr val="accent3"/>
          </a:solidFill>
          <a:ln>
            <a:noFill/>
          </a:ln>
        </p:spPr>
        <p:txBody>
          <a:bodyPr bIns="45700" rIns="91425" lIns="91425" tIns="45700" anchor="t" anchorCtr="0">
            <a:noAutofit/>
          </a:bodyPr>
          <a:lstStyle/>
          <a:p>
            <a:pPr>
              <a:spcBef>
                <a:spcPts val="0"/>
              </a:spcBef>
              <a:buNone/>
            </a:pPr>
            <a:r>
              <a:t/>
            </a:r>
            <a:endParaRPr/>
          </a:p>
        </p:txBody>
      </p:sp>
      <p:sp>
        <p:nvSpPr>
          <p:cNvPr id="20" name="Shape 20"/>
          <p:cNvSpPr/>
          <p:nvPr/>
        </p:nvSpPr>
        <p:spPr>
          <a:xfrm>
            <a:off y="1028700" x="4911726"/>
            <a:ext cy="156000" cx="1965299"/>
          </a:xfrm>
          <a:prstGeom prst="rect">
            <a:avLst/>
          </a:prstGeom>
          <a:solidFill>
            <a:srgbClr val="E3BC6D"/>
          </a:solidFill>
          <a:ln>
            <a:noFill/>
          </a:ln>
        </p:spPr>
        <p:txBody>
          <a:bodyPr bIns="45700" rIns="91425" lIns="91425" tIns="45700" anchor="t" anchorCtr="0">
            <a:noAutofit/>
          </a:bodyPr>
          <a:lstStyle/>
          <a:p>
            <a:pPr>
              <a:spcBef>
                <a:spcPts val="0"/>
              </a:spcBef>
              <a:buNone/>
            </a:pPr>
            <a:r>
              <a:t/>
            </a:r>
            <a:endParaRPr/>
          </a:p>
        </p:txBody>
      </p:sp>
      <p:sp>
        <p:nvSpPr>
          <p:cNvPr id="21" name="Shape 21"/>
          <p:cNvSpPr/>
          <p:nvPr/>
        </p:nvSpPr>
        <p:spPr>
          <a:xfrm>
            <a:off y="1028700" x="6943725"/>
            <a:ext cy="156000" cx="2200199"/>
          </a:xfrm>
          <a:prstGeom prst="rect">
            <a:avLst/>
          </a:prstGeom>
          <a:solidFill>
            <a:schemeClr val="accent4"/>
          </a:solidFill>
          <a:ln>
            <a:noFill/>
          </a:ln>
        </p:spPr>
        <p:txBody>
          <a:bodyPr bIns="45700" rIns="91425" lIns="91425" tIns="45700" anchor="t" anchorCtr="0">
            <a:noAutofit/>
          </a:bodyPr>
          <a:lstStyle/>
          <a:p>
            <a:pPr>
              <a:spcBef>
                <a:spcPts val="0"/>
              </a:spcBef>
              <a:buNone/>
            </a:pPr>
            <a:r>
              <a:t/>
            </a:r>
            <a:endParaRPr/>
          </a:p>
        </p:txBody>
      </p:sp>
      <p:sp>
        <p:nvSpPr>
          <p:cNvPr id="22" name="Shape 22"/>
          <p:cNvSpPr txBox="1"/>
          <p:nvPr>
            <p:ph idx="1" type="body"/>
          </p:nvPr>
        </p:nvSpPr>
        <p:spPr>
          <a:xfrm>
            <a:off y="1184672" x="854948"/>
            <a:ext cy="3741299" cx="78317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type="title"/>
          </p:nvPr>
        </p:nvSpPr>
        <p:spPr>
          <a:xfrm>
            <a:off y="162403" x="854948"/>
            <a:ext cy="857400" cx="78317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y="0" x="0"/>
          <a:ext cy="0" cx="0"/>
          <a:chOff y="0" x="0"/>
          <a:chExt cy="0" cx="0"/>
        </a:xfrm>
      </p:grpSpPr>
      <p:sp>
        <p:nvSpPr>
          <p:cNvPr id="25" name="Shape 25"/>
          <p:cNvSpPr/>
          <p:nvPr/>
        </p:nvSpPr>
        <p:spPr>
          <a:xfrm>
            <a:off y="1028700" x="152401"/>
            <a:ext cy="2387203" cx="2208212"/>
          </a:xfrm>
          <a:custGeom>
            <a:pathLst>
              <a:path w="2782" extrusionOk="0" h="4010">
                <a:moveTo>
                  <a:pt y="719" x="635"/>
                </a:moveTo>
                <a:lnTo>
                  <a:pt y="719" x="635"/>
                </a:lnTo>
                <a:lnTo>
                  <a:pt y="4010" x="635"/>
                </a:lnTo>
                <a:lnTo>
                  <a:pt y="4010" x="0"/>
                </a:lnTo>
                <a:lnTo>
                  <a:pt y="418" x="0"/>
                </a:lnTo>
                <a:lnTo>
                  <a:pt y="418" x="0"/>
                </a:lnTo>
                <a:lnTo>
                  <a:pt y="397" x="0"/>
                </a:lnTo>
                <a:lnTo>
                  <a:pt y="376" x="2"/>
                </a:lnTo>
                <a:lnTo>
                  <a:pt y="355" x="5"/>
                </a:lnTo>
                <a:lnTo>
                  <a:pt y="333" x="10"/>
                </a:lnTo>
                <a:lnTo>
                  <a:pt y="314" x="15"/>
                </a:lnTo>
                <a:lnTo>
                  <a:pt y="294" x="21"/>
                </a:lnTo>
                <a:lnTo>
                  <a:pt y="275" x="29"/>
                </a:lnTo>
                <a:lnTo>
                  <a:pt y="255" x="39"/>
                </a:lnTo>
                <a:lnTo>
                  <a:pt y="237" x="49"/>
                </a:lnTo>
                <a:lnTo>
                  <a:pt y="219" x="60"/>
                </a:lnTo>
                <a:lnTo>
                  <a:pt y="201" x="72"/>
                </a:lnTo>
                <a:lnTo>
                  <a:pt y="185" x="85"/>
                </a:lnTo>
                <a:lnTo>
                  <a:pt y="169" x="100"/>
                </a:lnTo>
                <a:lnTo>
                  <a:pt y="152" x="114"/>
                </a:lnTo>
                <a:lnTo>
                  <a:pt y="137" x="131"/>
                </a:lnTo>
                <a:lnTo>
                  <a:pt y="123" x="147"/>
                </a:lnTo>
                <a:lnTo>
                  <a:pt y="110" x="165"/>
                </a:lnTo>
                <a:lnTo>
                  <a:pt y="97" x="183"/>
                </a:lnTo>
                <a:lnTo>
                  <a:pt y="84" x="202"/>
                </a:lnTo>
                <a:lnTo>
                  <a:pt y="72" x="222"/>
                </a:lnTo>
                <a:lnTo>
                  <a:pt y="61" x="242"/>
                </a:lnTo>
                <a:lnTo>
                  <a:pt y="51" x="263"/>
                </a:lnTo>
                <a:lnTo>
                  <a:pt y="41" x="286"/>
                </a:lnTo>
                <a:lnTo>
                  <a:pt y="33" x="307"/>
                </a:lnTo>
                <a:lnTo>
                  <a:pt y="26" x="330"/>
                </a:lnTo>
                <a:lnTo>
                  <a:pt y="20" x="354"/>
                </a:lnTo>
                <a:lnTo>
                  <a:pt y="13" x="379"/>
                </a:lnTo>
                <a:lnTo>
                  <a:pt y="9" x="403"/>
                </a:lnTo>
                <a:lnTo>
                  <a:pt y="5" x="428"/>
                </a:lnTo>
                <a:lnTo>
                  <a:pt y="4" x="452"/>
                </a:lnTo>
                <a:lnTo>
                  <a:pt y="2" x="478"/>
                </a:lnTo>
                <a:lnTo>
                  <a:pt y="0" x="504"/>
                </a:lnTo>
                <a:lnTo>
                  <a:pt y="0" x="2782"/>
                </a:lnTo>
                <a:lnTo>
                  <a:pt y="263" x="2782"/>
                </a:lnTo>
                <a:lnTo>
                  <a:pt y="263" x="1092"/>
                </a:lnTo>
                <a:lnTo>
                  <a:pt y="263" x="1092"/>
                </a:lnTo>
                <a:lnTo>
                  <a:pt y="263" x="1069"/>
                </a:lnTo>
                <a:lnTo>
                  <a:pt y="265" x="1045"/>
                </a:lnTo>
                <a:lnTo>
                  <a:pt y="268" x="1022"/>
                </a:lnTo>
                <a:lnTo>
                  <a:pt y="271" x="1001"/>
                </a:lnTo>
                <a:lnTo>
                  <a:pt y="276" x="978"/>
                </a:lnTo>
                <a:lnTo>
                  <a:pt y="283" x="957"/>
                </a:lnTo>
                <a:lnTo>
                  <a:pt y="291" x="935"/>
                </a:lnTo>
                <a:lnTo>
                  <a:pt y="299" x="914"/>
                </a:lnTo>
                <a:lnTo>
                  <a:pt y="307" x="895"/>
                </a:lnTo>
                <a:lnTo>
                  <a:pt y="317" x="875"/>
                </a:lnTo>
                <a:lnTo>
                  <a:pt y="329" x="855"/>
                </a:lnTo>
                <a:lnTo>
                  <a:pt y="340" x="838"/>
                </a:lnTo>
                <a:lnTo>
                  <a:pt y="353" x="820"/>
                </a:lnTo>
                <a:lnTo>
                  <a:pt y="368" x="802"/>
                </a:lnTo>
                <a:lnTo>
                  <a:pt y="381" x="785"/>
                </a:lnTo>
                <a:lnTo>
                  <a:pt y="397" x="769"/>
                </a:lnTo>
                <a:lnTo>
                  <a:pt y="412" x="754"/>
                </a:lnTo>
                <a:lnTo>
                  <a:pt y="428" x="740"/>
                </a:lnTo>
                <a:lnTo>
                  <a:pt y="446" x="727"/>
                </a:lnTo>
                <a:lnTo>
                  <a:pt y="464" x="713"/>
                </a:lnTo>
                <a:lnTo>
                  <a:pt y="482" x="702"/>
                </a:lnTo>
                <a:lnTo>
                  <a:pt y="502" x="691"/>
                </a:lnTo>
                <a:lnTo>
                  <a:pt y="521" x="681"/>
                </a:lnTo>
                <a:lnTo>
                  <a:pt y="542" x="671"/>
                </a:lnTo>
                <a:lnTo>
                  <a:pt y="562" x="663"/>
                </a:lnTo>
                <a:lnTo>
                  <a:pt y="583" x="656"/>
                </a:lnTo>
                <a:lnTo>
                  <a:pt y="606" x="650"/>
                </a:lnTo>
                <a:lnTo>
                  <a:pt y="627" x="645"/>
                </a:lnTo>
                <a:lnTo>
                  <a:pt y="650" x="640"/>
                </a:lnTo>
                <a:lnTo>
                  <a:pt y="673" x="638"/>
                </a:lnTo>
                <a:lnTo>
                  <a:pt y="696" x="637"/>
                </a:lnTo>
                <a:lnTo>
                  <a:pt y="719" x="635"/>
                </a:lnTo>
                <a:lnTo>
                  <a:pt y="719" x="635"/>
                </a:lnTo>
                <a:close/>
              </a:path>
            </a:pathLst>
          </a:custGeom>
          <a:solidFill>
            <a:schemeClr val="lt2"/>
          </a:solidFill>
          <a:ln>
            <a:noFill/>
          </a:ln>
        </p:spPr>
        <p:txBody>
          <a:bodyPr bIns="45700" rIns="91425" lIns="91425" tIns="45700" anchor="t" anchorCtr="0">
            <a:noAutofit/>
          </a:bodyPr>
          <a:lstStyle/>
          <a:p>
            <a:pPr>
              <a:spcBef>
                <a:spcPts val="0"/>
              </a:spcBef>
              <a:buNone/>
            </a:pPr>
            <a:r>
              <a:t/>
            </a:r>
            <a:endParaRPr/>
          </a:p>
        </p:txBody>
      </p:sp>
      <p:sp>
        <p:nvSpPr>
          <p:cNvPr id="26" name="Shape 26"/>
          <p:cNvSpPr/>
          <p:nvPr/>
        </p:nvSpPr>
        <p:spPr>
          <a:xfrm>
            <a:off y="3481387" x="152401"/>
            <a:ext cy="1662000" cx="498599"/>
          </a:xfrm>
          <a:prstGeom prst="rect">
            <a:avLst/>
          </a:prstGeom>
          <a:solidFill>
            <a:schemeClr val="accent3"/>
          </a:solidFill>
          <a:ln>
            <a:noFill/>
          </a:ln>
        </p:spPr>
        <p:txBody>
          <a:bodyPr bIns="45700" rIns="91425" lIns="91425" tIns="45700" anchor="t" anchorCtr="0">
            <a:noAutofit/>
          </a:bodyPr>
          <a:lstStyle/>
          <a:p>
            <a:pPr>
              <a:spcBef>
                <a:spcPts val="0"/>
              </a:spcBef>
              <a:buNone/>
            </a:pPr>
            <a:r>
              <a:t/>
            </a:r>
            <a:endParaRPr/>
          </a:p>
        </p:txBody>
      </p:sp>
      <p:sp>
        <p:nvSpPr>
          <p:cNvPr id="27" name="Shape 27"/>
          <p:cNvSpPr/>
          <p:nvPr/>
        </p:nvSpPr>
        <p:spPr>
          <a:xfrm>
            <a:off y="1028700" x="2413000"/>
            <a:ext cy="156000" cx="2432099"/>
          </a:xfrm>
          <a:prstGeom prst="rect">
            <a:avLst/>
          </a:prstGeom>
          <a:solidFill>
            <a:schemeClr val="accent3"/>
          </a:solidFill>
          <a:ln>
            <a:noFill/>
          </a:ln>
        </p:spPr>
        <p:txBody>
          <a:bodyPr bIns="45700" rIns="91425" lIns="91425" tIns="45700" anchor="t" anchorCtr="0">
            <a:noAutofit/>
          </a:bodyPr>
          <a:lstStyle/>
          <a:p>
            <a:pPr>
              <a:spcBef>
                <a:spcPts val="0"/>
              </a:spcBef>
              <a:buNone/>
            </a:pPr>
            <a:r>
              <a:t/>
            </a:r>
            <a:endParaRPr/>
          </a:p>
        </p:txBody>
      </p:sp>
      <p:sp>
        <p:nvSpPr>
          <p:cNvPr id="28" name="Shape 28"/>
          <p:cNvSpPr/>
          <p:nvPr/>
        </p:nvSpPr>
        <p:spPr>
          <a:xfrm>
            <a:off y="1028700" x="4911726"/>
            <a:ext cy="156000" cx="1965299"/>
          </a:xfrm>
          <a:prstGeom prst="rect">
            <a:avLst/>
          </a:prstGeom>
          <a:solidFill>
            <a:srgbClr val="E3BC6D"/>
          </a:solidFill>
          <a:ln>
            <a:noFill/>
          </a:ln>
        </p:spPr>
        <p:txBody>
          <a:bodyPr bIns="45700" rIns="91425" lIns="91425" tIns="45700" anchor="t" anchorCtr="0">
            <a:noAutofit/>
          </a:bodyPr>
          <a:lstStyle/>
          <a:p>
            <a:pPr>
              <a:spcBef>
                <a:spcPts val="0"/>
              </a:spcBef>
              <a:buNone/>
            </a:pPr>
            <a:r>
              <a:t/>
            </a:r>
            <a:endParaRPr/>
          </a:p>
        </p:txBody>
      </p:sp>
      <p:sp>
        <p:nvSpPr>
          <p:cNvPr id="29" name="Shape 29"/>
          <p:cNvSpPr/>
          <p:nvPr/>
        </p:nvSpPr>
        <p:spPr>
          <a:xfrm>
            <a:off y="1028700" x="6943725"/>
            <a:ext cy="156000" cx="2200199"/>
          </a:xfrm>
          <a:prstGeom prst="rect">
            <a:avLst/>
          </a:prstGeom>
          <a:solidFill>
            <a:schemeClr val="accent4"/>
          </a:solidFill>
          <a:ln>
            <a:noFill/>
          </a:ln>
        </p:spPr>
        <p:txBody>
          <a:bodyPr bIns="45700" rIns="91425" lIns="91425" tIns="45700" anchor="t" anchorCtr="0">
            <a:noAutofit/>
          </a:bodyPr>
          <a:lstStyle/>
          <a:p>
            <a:pPr>
              <a:spcBef>
                <a:spcPts val="0"/>
              </a:spcBef>
              <a:buNone/>
            </a:pPr>
            <a:r>
              <a:t/>
            </a:r>
            <a:endParaRPr/>
          </a:p>
        </p:txBody>
      </p:sp>
      <p:sp>
        <p:nvSpPr>
          <p:cNvPr id="30" name="Shape 30"/>
          <p:cNvSpPr txBox="1"/>
          <p:nvPr>
            <p:ph idx="1" type="body"/>
          </p:nvPr>
        </p:nvSpPr>
        <p:spPr>
          <a:xfrm>
            <a:off y="1184672" x="854948"/>
            <a:ext cy="3741299" cx="38597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2" type="body"/>
          </p:nvPr>
        </p:nvSpPr>
        <p:spPr>
          <a:xfrm>
            <a:off y="1184672" x="4827083"/>
            <a:ext cy="3741299" cx="38597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2" name="Shape 32"/>
          <p:cNvSpPr txBox="1"/>
          <p:nvPr>
            <p:ph type="title"/>
          </p:nvPr>
        </p:nvSpPr>
        <p:spPr>
          <a:xfrm>
            <a:off y="162403" x="854948"/>
            <a:ext cy="857400" cx="78317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3" name="Shape 33"/>
        <p:cNvGrpSpPr/>
        <p:nvPr/>
      </p:nvGrpSpPr>
      <p:grpSpPr>
        <a:xfrm>
          <a:off y="0" x="0"/>
          <a:ext cy="0" cx="0"/>
          <a:chOff y="0" x="0"/>
          <a:chExt cy="0" cx="0"/>
        </a:xfrm>
      </p:grpSpPr>
      <p:sp>
        <p:nvSpPr>
          <p:cNvPr id="34" name="Shape 34"/>
          <p:cNvSpPr/>
          <p:nvPr/>
        </p:nvSpPr>
        <p:spPr>
          <a:xfrm>
            <a:off y="1028700" x="152401"/>
            <a:ext cy="2387203" cx="2208212"/>
          </a:xfrm>
          <a:custGeom>
            <a:pathLst>
              <a:path w="2782" extrusionOk="0" h="4010">
                <a:moveTo>
                  <a:pt y="719" x="635"/>
                </a:moveTo>
                <a:lnTo>
                  <a:pt y="719" x="635"/>
                </a:lnTo>
                <a:lnTo>
                  <a:pt y="4010" x="635"/>
                </a:lnTo>
                <a:lnTo>
                  <a:pt y="4010" x="0"/>
                </a:lnTo>
                <a:lnTo>
                  <a:pt y="418" x="0"/>
                </a:lnTo>
                <a:lnTo>
                  <a:pt y="418" x="0"/>
                </a:lnTo>
                <a:lnTo>
                  <a:pt y="397" x="0"/>
                </a:lnTo>
                <a:lnTo>
                  <a:pt y="376" x="2"/>
                </a:lnTo>
                <a:lnTo>
                  <a:pt y="355" x="5"/>
                </a:lnTo>
                <a:lnTo>
                  <a:pt y="333" x="10"/>
                </a:lnTo>
                <a:lnTo>
                  <a:pt y="314" x="15"/>
                </a:lnTo>
                <a:lnTo>
                  <a:pt y="294" x="21"/>
                </a:lnTo>
                <a:lnTo>
                  <a:pt y="275" x="29"/>
                </a:lnTo>
                <a:lnTo>
                  <a:pt y="255" x="39"/>
                </a:lnTo>
                <a:lnTo>
                  <a:pt y="237" x="49"/>
                </a:lnTo>
                <a:lnTo>
                  <a:pt y="219" x="60"/>
                </a:lnTo>
                <a:lnTo>
                  <a:pt y="201" x="72"/>
                </a:lnTo>
                <a:lnTo>
                  <a:pt y="185" x="85"/>
                </a:lnTo>
                <a:lnTo>
                  <a:pt y="169" x="100"/>
                </a:lnTo>
                <a:lnTo>
                  <a:pt y="152" x="114"/>
                </a:lnTo>
                <a:lnTo>
                  <a:pt y="137" x="131"/>
                </a:lnTo>
                <a:lnTo>
                  <a:pt y="123" x="147"/>
                </a:lnTo>
                <a:lnTo>
                  <a:pt y="110" x="165"/>
                </a:lnTo>
                <a:lnTo>
                  <a:pt y="97" x="183"/>
                </a:lnTo>
                <a:lnTo>
                  <a:pt y="84" x="202"/>
                </a:lnTo>
                <a:lnTo>
                  <a:pt y="72" x="222"/>
                </a:lnTo>
                <a:lnTo>
                  <a:pt y="61" x="242"/>
                </a:lnTo>
                <a:lnTo>
                  <a:pt y="51" x="263"/>
                </a:lnTo>
                <a:lnTo>
                  <a:pt y="41" x="286"/>
                </a:lnTo>
                <a:lnTo>
                  <a:pt y="33" x="307"/>
                </a:lnTo>
                <a:lnTo>
                  <a:pt y="26" x="330"/>
                </a:lnTo>
                <a:lnTo>
                  <a:pt y="20" x="354"/>
                </a:lnTo>
                <a:lnTo>
                  <a:pt y="13" x="379"/>
                </a:lnTo>
                <a:lnTo>
                  <a:pt y="9" x="403"/>
                </a:lnTo>
                <a:lnTo>
                  <a:pt y="5" x="428"/>
                </a:lnTo>
                <a:lnTo>
                  <a:pt y="4" x="452"/>
                </a:lnTo>
                <a:lnTo>
                  <a:pt y="2" x="478"/>
                </a:lnTo>
                <a:lnTo>
                  <a:pt y="0" x="504"/>
                </a:lnTo>
                <a:lnTo>
                  <a:pt y="0" x="2782"/>
                </a:lnTo>
                <a:lnTo>
                  <a:pt y="263" x="2782"/>
                </a:lnTo>
                <a:lnTo>
                  <a:pt y="263" x="1092"/>
                </a:lnTo>
                <a:lnTo>
                  <a:pt y="263" x="1092"/>
                </a:lnTo>
                <a:lnTo>
                  <a:pt y="263" x="1069"/>
                </a:lnTo>
                <a:lnTo>
                  <a:pt y="265" x="1045"/>
                </a:lnTo>
                <a:lnTo>
                  <a:pt y="268" x="1022"/>
                </a:lnTo>
                <a:lnTo>
                  <a:pt y="271" x="1001"/>
                </a:lnTo>
                <a:lnTo>
                  <a:pt y="276" x="978"/>
                </a:lnTo>
                <a:lnTo>
                  <a:pt y="283" x="957"/>
                </a:lnTo>
                <a:lnTo>
                  <a:pt y="291" x="935"/>
                </a:lnTo>
                <a:lnTo>
                  <a:pt y="299" x="914"/>
                </a:lnTo>
                <a:lnTo>
                  <a:pt y="307" x="895"/>
                </a:lnTo>
                <a:lnTo>
                  <a:pt y="317" x="875"/>
                </a:lnTo>
                <a:lnTo>
                  <a:pt y="329" x="855"/>
                </a:lnTo>
                <a:lnTo>
                  <a:pt y="340" x="838"/>
                </a:lnTo>
                <a:lnTo>
                  <a:pt y="353" x="820"/>
                </a:lnTo>
                <a:lnTo>
                  <a:pt y="368" x="802"/>
                </a:lnTo>
                <a:lnTo>
                  <a:pt y="381" x="785"/>
                </a:lnTo>
                <a:lnTo>
                  <a:pt y="397" x="769"/>
                </a:lnTo>
                <a:lnTo>
                  <a:pt y="412" x="754"/>
                </a:lnTo>
                <a:lnTo>
                  <a:pt y="428" x="740"/>
                </a:lnTo>
                <a:lnTo>
                  <a:pt y="446" x="727"/>
                </a:lnTo>
                <a:lnTo>
                  <a:pt y="464" x="713"/>
                </a:lnTo>
                <a:lnTo>
                  <a:pt y="482" x="702"/>
                </a:lnTo>
                <a:lnTo>
                  <a:pt y="502" x="691"/>
                </a:lnTo>
                <a:lnTo>
                  <a:pt y="521" x="681"/>
                </a:lnTo>
                <a:lnTo>
                  <a:pt y="542" x="671"/>
                </a:lnTo>
                <a:lnTo>
                  <a:pt y="562" x="663"/>
                </a:lnTo>
                <a:lnTo>
                  <a:pt y="583" x="656"/>
                </a:lnTo>
                <a:lnTo>
                  <a:pt y="606" x="650"/>
                </a:lnTo>
                <a:lnTo>
                  <a:pt y="627" x="645"/>
                </a:lnTo>
                <a:lnTo>
                  <a:pt y="650" x="640"/>
                </a:lnTo>
                <a:lnTo>
                  <a:pt y="673" x="638"/>
                </a:lnTo>
                <a:lnTo>
                  <a:pt y="696" x="637"/>
                </a:lnTo>
                <a:lnTo>
                  <a:pt y="719" x="635"/>
                </a:lnTo>
                <a:lnTo>
                  <a:pt y="719" x="635"/>
                </a:lnTo>
                <a:close/>
              </a:path>
            </a:pathLst>
          </a:custGeom>
          <a:solidFill>
            <a:schemeClr val="lt2"/>
          </a:solidFill>
          <a:ln>
            <a:noFill/>
          </a:ln>
        </p:spPr>
        <p:txBody>
          <a:bodyPr bIns="45700" rIns="91425" lIns="91425" tIns="45700" anchor="t" anchorCtr="0">
            <a:noAutofit/>
          </a:bodyPr>
          <a:lstStyle/>
          <a:p>
            <a:pPr>
              <a:spcBef>
                <a:spcPts val="0"/>
              </a:spcBef>
              <a:buNone/>
            </a:pPr>
            <a:r>
              <a:t/>
            </a:r>
            <a:endParaRPr/>
          </a:p>
        </p:txBody>
      </p:sp>
      <p:sp>
        <p:nvSpPr>
          <p:cNvPr id="35" name="Shape 35"/>
          <p:cNvSpPr/>
          <p:nvPr/>
        </p:nvSpPr>
        <p:spPr>
          <a:xfrm>
            <a:off y="3481387" x="152401"/>
            <a:ext cy="1662000" cx="498599"/>
          </a:xfrm>
          <a:prstGeom prst="rect">
            <a:avLst/>
          </a:prstGeom>
          <a:solidFill>
            <a:schemeClr val="accent3"/>
          </a:solidFill>
          <a:ln>
            <a:noFill/>
          </a:ln>
        </p:spPr>
        <p:txBody>
          <a:bodyPr bIns="45700" rIns="91425" lIns="91425" tIns="45700" anchor="t" anchorCtr="0">
            <a:noAutofit/>
          </a:bodyPr>
          <a:lstStyle/>
          <a:p>
            <a:pPr>
              <a:spcBef>
                <a:spcPts val="0"/>
              </a:spcBef>
              <a:buNone/>
            </a:pPr>
            <a:r>
              <a:t/>
            </a:r>
            <a:endParaRPr/>
          </a:p>
        </p:txBody>
      </p:sp>
      <p:sp>
        <p:nvSpPr>
          <p:cNvPr id="36" name="Shape 36"/>
          <p:cNvSpPr/>
          <p:nvPr/>
        </p:nvSpPr>
        <p:spPr>
          <a:xfrm>
            <a:off y="1028700" x="2413000"/>
            <a:ext cy="156000" cx="2432099"/>
          </a:xfrm>
          <a:prstGeom prst="rect">
            <a:avLst/>
          </a:prstGeom>
          <a:solidFill>
            <a:schemeClr val="accent3"/>
          </a:solidFill>
          <a:ln>
            <a:noFill/>
          </a:ln>
        </p:spPr>
        <p:txBody>
          <a:bodyPr bIns="45700" rIns="91425" lIns="91425" tIns="45700" anchor="t" anchorCtr="0">
            <a:noAutofit/>
          </a:bodyPr>
          <a:lstStyle/>
          <a:p>
            <a:pPr>
              <a:spcBef>
                <a:spcPts val="0"/>
              </a:spcBef>
              <a:buNone/>
            </a:pPr>
            <a:r>
              <a:t/>
            </a:r>
            <a:endParaRPr/>
          </a:p>
        </p:txBody>
      </p:sp>
      <p:sp>
        <p:nvSpPr>
          <p:cNvPr id="37" name="Shape 37"/>
          <p:cNvSpPr/>
          <p:nvPr/>
        </p:nvSpPr>
        <p:spPr>
          <a:xfrm>
            <a:off y="1028700" x="4911726"/>
            <a:ext cy="156000" cx="1965299"/>
          </a:xfrm>
          <a:prstGeom prst="rect">
            <a:avLst/>
          </a:prstGeom>
          <a:solidFill>
            <a:srgbClr val="E3BC6D"/>
          </a:solidFill>
          <a:ln>
            <a:noFill/>
          </a:ln>
        </p:spPr>
        <p:txBody>
          <a:bodyPr bIns="45700" rIns="91425" lIns="91425" tIns="45700" anchor="t" anchorCtr="0">
            <a:noAutofit/>
          </a:bodyPr>
          <a:lstStyle/>
          <a:p>
            <a:pPr>
              <a:spcBef>
                <a:spcPts val="0"/>
              </a:spcBef>
              <a:buNone/>
            </a:pPr>
            <a:r>
              <a:t/>
            </a:r>
            <a:endParaRPr/>
          </a:p>
        </p:txBody>
      </p:sp>
      <p:sp>
        <p:nvSpPr>
          <p:cNvPr id="38" name="Shape 38"/>
          <p:cNvSpPr/>
          <p:nvPr/>
        </p:nvSpPr>
        <p:spPr>
          <a:xfrm>
            <a:off y="1028700" x="6943725"/>
            <a:ext cy="156000" cx="2200199"/>
          </a:xfrm>
          <a:prstGeom prst="rect">
            <a:avLst/>
          </a:prstGeom>
          <a:solidFill>
            <a:schemeClr val="accent4"/>
          </a:solidFill>
          <a:ln>
            <a:noFill/>
          </a:ln>
        </p:spPr>
        <p:txBody>
          <a:bodyPr bIns="45700" rIns="91425" lIns="91425" tIns="45700" anchor="t" anchorCtr="0">
            <a:noAutofit/>
          </a:bodyPr>
          <a:lstStyle/>
          <a:p>
            <a:pPr>
              <a:spcBef>
                <a:spcPts val="0"/>
              </a:spcBef>
              <a:buNone/>
            </a:pPr>
            <a:r>
              <a:t/>
            </a:r>
            <a:endParaRPr/>
          </a:p>
        </p:txBody>
      </p:sp>
      <p:sp>
        <p:nvSpPr>
          <p:cNvPr id="39" name="Shape 39"/>
          <p:cNvSpPr txBox="1"/>
          <p:nvPr>
            <p:ph type="title"/>
          </p:nvPr>
        </p:nvSpPr>
        <p:spPr>
          <a:xfrm>
            <a:off y="162403" x="854948"/>
            <a:ext cy="857400" cx="78317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y="0" x="0"/>
          <a:ext cy="0" cx="0"/>
          <a:chOff y="0" x="0"/>
          <a:chExt cy="0" cx="0"/>
        </a:xfrm>
      </p:grpSpPr>
      <p:sp>
        <p:nvSpPr>
          <p:cNvPr id="41" name="Shape 41"/>
          <p:cNvSpPr/>
          <p:nvPr/>
        </p:nvSpPr>
        <p:spPr>
          <a:xfrm rot="10800000" flipH="1">
            <a:off y="4000518" x="228600"/>
            <a:ext cy="1145738" cx="2208225"/>
          </a:xfrm>
          <a:custGeom>
            <a:pathLst>
              <a:path w="10000" extrusionOk="0" h="18832">
                <a:moveTo>
                  <a:pt y="11895" x="2283"/>
                </a:moveTo>
                <a:lnTo>
                  <a:pt y="11895" x="2283"/>
                </a:lnTo>
                <a:cubicBezTo>
                  <a:pt y="7997" x="2258"/>
                  <a:pt y="3898" x="2271"/>
                  <a:pt y="0" x="2246"/>
                </a:cubicBezTo>
                <a:lnTo>
                  <a:pt y="98" x="37"/>
                </a:lnTo>
                <a:cubicBezTo>
                  <a:pt y="4986" x="25"/>
                  <a:pt y="9874" x="12"/>
                  <a:pt y="14762" x="0"/>
                </a:cubicBezTo>
                <a:lnTo>
                  <a:pt y="14762" x="0"/>
                </a:lnTo>
                <a:lnTo>
                  <a:pt y="14967" x="0"/>
                </a:lnTo>
                <a:cubicBezTo>
                  <a:pt y="15036" x="2"/>
                  <a:pt y="15104" x="5"/>
                  <a:pt y="15173" x="7"/>
                </a:cubicBezTo>
                <a:cubicBezTo>
                  <a:pt y="15241" x="11"/>
                  <a:pt y="15310" x="14"/>
                  <a:pt y="15378" x="18"/>
                </a:cubicBezTo>
                <a:cubicBezTo>
                  <a:pt y="15443" x="24"/>
                  <a:pt y="15509" x="30"/>
                  <a:pt y="15574" x="36"/>
                </a:cubicBezTo>
                <a:cubicBezTo>
                  <a:pt y="15642" x="42"/>
                  <a:pt y="15711" x="48"/>
                  <a:pt y="15779" x="54"/>
                </a:cubicBezTo>
                <a:cubicBezTo>
                  <a:pt y="15844" x="61"/>
                  <a:pt y="15910" x="68"/>
                  <a:pt y="15975" x="75"/>
                </a:cubicBezTo>
                <a:cubicBezTo>
                  <a:pt y="16037" x="85"/>
                  <a:pt y="16099" x="94"/>
                  <a:pt y="16161" x="104"/>
                </a:cubicBezTo>
                <a:cubicBezTo>
                  <a:pt y="16220" x="116"/>
                  <a:pt y="16278" x="128"/>
                  <a:pt y="16337" x="140"/>
                </a:cubicBezTo>
                <a:cubicBezTo>
                  <a:pt y="16402" x="152"/>
                  <a:pt y="16468" x="164"/>
                  <a:pt y="16533" x="176"/>
                </a:cubicBezTo>
                <a:cubicBezTo>
                  <a:pt y="16592" x="189"/>
                  <a:pt y="16650" x="203"/>
                  <a:pt y="16709" x="216"/>
                </a:cubicBezTo>
                <a:cubicBezTo>
                  <a:pt y="16761" x="230"/>
                  <a:pt y="16813" x="245"/>
                  <a:pt y="16865" x="259"/>
                </a:cubicBezTo>
                <a:cubicBezTo>
                  <a:pt y="16924" x="275"/>
                  <a:pt y="16982" x="290"/>
                  <a:pt y="17041" x="306"/>
                </a:cubicBezTo>
                <a:cubicBezTo>
                  <a:pt y="17097" x="324"/>
                  <a:pt y="17152" x="341"/>
                  <a:pt y="17208" x="359"/>
                </a:cubicBezTo>
                <a:cubicBezTo>
                  <a:pt y="17254" x="376"/>
                  <a:pt y="17299" x="393"/>
                  <a:pt y="17345" x="410"/>
                </a:cubicBezTo>
                <a:cubicBezTo>
                  <a:pt y="17400" x="430"/>
                  <a:pt y="17456" x="451"/>
                  <a:pt y="17511" x="471"/>
                </a:cubicBezTo>
                <a:cubicBezTo>
                  <a:pt y="17557" x="490"/>
                  <a:pt y="17602" x="509"/>
                  <a:pt y="17648" x="528"/>
                </a:cubicBezTo>
                <a:cubicBezTo>
                  <a:pt y="17690" x="550"/>
                  <a:pt y="17733" x="571"/>
                  <a:pt y="17775" x="593"/>
                </a:cubicBezTo>
                <a:cubicBezTo>
                  <a:pt y="17817" x="615"/>
                  <a:pt y="17860" x="636"/>
                  <a:pt y="17902" x="658"/>
                </a:cubicBezTo>
                <a:cubicBezTo>
                  <a:pt y="17945" x="681"/>
                  <a:pt y="17987" x="703"/>
                  <a:pt y="18030" x="726"/>
                </a:cubicBezTo>
                <a:lnTo>
                  <a:pt y="18147" x="798"/>
                </a:lnTo>
                <a:cubicBezTo>
                  <a:pt y="18180" x="822"/>
                  <a:pt y="18212" x="846"/>
                  <a:pt y="18245" x="870"/>
                </a:cubicBezTo>
                <a:lnTo>
                  <a:pt y="18353" x="945"/>
                </a:lnTo>
                <a:cubicBezTo>
                  <a:pt y="18379" x="973"/>
                  <a:pt y="18405" x="1000"/>
                  <a:pt y="18431" x="1028"/>
                </a:cubicBezTo>
                <a:cubicBezTo>
                  <a:pt y="18457" x="1053"/>
                  <a:pt y="18483" x="1079"/>
                  <a:pt y="18509" x="1104"/>
                </a:cubicBezTo>
                <a:lnTo>
                  <a:pt y="18597" x="1186"/>
                </a:lnTo>
                <a:lnTo>
                  <a:pt y="18656" x="1272"/>
                </a:lnTo>
                <a:cubicBezTo>
                  <a:pt y="18672" x="1302"/>
                  <a:pt y="18689" x="1332"/>
                  <a:pt y="18705" x="1362"/>
                </a:cubicBezTo>
                <a:cubicBezTo>
                  <a:pt y="18721" x="1391"/>
                  <a:pt y="18738" x="1420"/>
                  <a:pt y="18754" x="1449"/>
                </a:cubicBezTo>
                <a:cubicBezTo>
                  <a:pt y="18770" x="1479"/>
                  <a:pt y="18787" x="1508"/>
                  <a:pt y="18803" x="1538"/>
                </a:cubicBezTo>
                <a:lnTo>
                  <a:pt y="18812" x="1625"/>
                </a:lnTo>
                <a:cubicBezTo>
                  <a:pt y="18819" x="1656"/>
                  <a:pt y="18825" x="1687"/>
                  <a:pt y="18832" x="1718"/>
                </a:cubicBezTo>
                <a:lnTo>
                  <a:pt y="18832" x="1812"/>
                </a:lnTo>
                <a:lnTo>
                  <a:pt y="18832" x="10000"/>
                </a:lnTo>
                <a:lnTo>
                  <a:pt y="16278" x="10000"/>
                </a:lnTo>
                <a:lnTo>
                  <a:pt y="16278" x="3925"/>
                </a:lnTo>
                <a:lnTo>
                  <a:pt y="16278" x="3925"/>
                </a:lnTo>
                <a:lnTo>
                  <a:pt y="16278" x="3843"/>
                </a:lnTo>
                <a:cubicBezTo>
                  <a:pt y="16272" x="3814"/>
                  <a:pt y="16265" x="3785"/>
                  <a:pt y="16259" x="3756"/>
                </a:cubicBezTo>
                <a:lnTo>
                  <a:pt y="16229" x="3674"/>
                </a:lnTo>
                <a:cubicBezTo>
                  <a:pt y="16219" x="3649"/>
                  <a:pt y="16210" x="3623"/>
                  <a:pt y="16200" x="3598"/>
                </a:cubicBezTo>
                <a:cubicBezTo>
                  <a:pt y="16184" x="3570"/>
                  <a:pt y="16167" x="3543"/>
                  <a:pt y="16151" x="3515"/>
                </a:cubicBezTo>
                <a:lnTo>
                  <a:pt y="16082" x="3440"/>
                </a:lnTo>
                <a:lnTo>
                  <a:pt y="16024" x="3361"/>
                </a:lnTo>
                <a:cubicBezTo>
                  <a:pt y="15998" x="3336"/>
                  <a:pt y="15972" x="3310"/>
                  <a:pt y="15946" x="3285"/>
                </a:cubicBezTo>
                <a:lnTo>
                  <a:pt y="15857" x="3217"/>
                </a:lnTo>
                <a:cubicBezTo>
                  <a:pt y="15828" x="3193"/>
                  <a:pt y="15798" x="3169"/>
                  <a:pt y="15769" x="3145"/>
                </a:cubicBezTo>
                <a:lnTo>
                  <a:pt y="15652" x="3073"/>
                </a:lnTo>
                <a:cubicBezTo>
                  <a:pt y="15616" x="3053"/>
                  <a:pt y="15580" x="3032"/>
                  <a:pt y="15544" x="3012"/>
                </a:cubicBezTo>
                <a:cubicBezTo>
                  <a:pt y="15505" x="2991"/>
                  <a:pt y="15466" x="2969"/>
                  <a:pt y="15427" x="2948"/>
                </a:cubicBezTo>
                <a:cubicBezTo>
                  <a:pt y="15385" x="2926"/>
                  <a:pt y="15342" x="2905"/>
                  <a:pt y="15300" x="2883"/>
                </a:cubicBezTo>
                <a:cubicBezTo>
                  <a:pt y="15254" x="2863"/>
                  <a:pt y="15209" x="2842"/>
                  <a:pt y="15163" x="2822"/>
                </a:cubicBezTo>
                <a:cubicBezTo>
                  <a:pt y="15114" x="2803"/>
                  <a:pt y="15065" x="2783"/>
                  <a:pt y="15016" x="2764"/>
                </a:cubicBezTo>
                <a:lnTo>
                  <a:pt y="14869" x="2710"/>
                </a:lnTo>
                <a:cubicBezTo>
                  <a:pt y="14817" x="2693"/>
                  <a:pt y="14765" x="2677"/>
                  <a:pt y="14713" x="2660"/>
                </a:cubicBezTo>
                <a:cubicBezTo>
                  <a:pt y="14657" x="2644"/>
                  <a:pt y="14602" x="2629"/>
                  <a:pt y="14546" x="2613"/>
                </a:cubicBezTo>
                <a:cubicBezTo>
                  <a:pt y="14491" x="2596"/>
                  <a:pt y="14435" x="2580"/>
                  <a:pt y="14380" x="2563"/>
                </a:cubicBezTo>
                <a:cubicBezTo>
                  <a:pt y="14321" x="2550"/>
                  <a:pt y="14263" x="2536"/>
                  <a:pt y="14204" x="2523"/>
                </a:cubicBezTo>
                <a:cubicBezTo>
                  <a:pt y="14139" x="2510"/>
                  <a:pt y="14073" x="2497"/>
                  <a:pt y="14008" x="2484"/>
                </a:cubicBezTo>
                <a:cubicBezTo>
                  <a:pt y="13943" x="2472"/>
                  <a:pt y="13877" x="2460"/>
                  <a:pt y="13812" x="2448"/>
                </a:cubicBezTo>
                <a:cubicBezTo>
                  <a:pt y="13750" x="2436"/>
                  <a:pt y="13689" x="2424"/>
                  <a:pt y="13627" x="2412"/>
                </a:cubicBezTo>
                <a:cubicBezTo>
                  <a:pt y="13562" x="2402"/>
                  <a:pt y="13496" x="2393"/>
                  <a:pt y="13431" x="2383"/>
                </a:cubicBezTo>
                <a:cubicBezTo>
                  <a:pt y="13362" x="2375"/>
                  <a:pt y="13294" x="2366"/>
                  <a:pt y="13225" x="2358"/>
                </a:cubicBezTo>
                <a:cubicBezTo>
                  <a:pt y="13157" x="2351"/>
                  <a:pt y="13088" x="2343"/>
                  <a:pt y="13020" x="2336"/>
                </a:cubicBezTo>
                <a:lnTo>
                  <a:pt y="12795" x="2318"/>
                </a:lnTo>
                <a:cubicBezTo>
                  <a:pt y="12726" x="2312"/>
                  <a:pt y="12658" x="2307"/>
                  <a:pt y="12589" x="2301"/>
                </a:cubicBezTo>
                <a:cubicBezTo>
                  <a:pt y="12514" x="2298"/>
                  <a:pt y="12439" x="2296"/>
                  <a:pt y="12364" x="2293"/>
                </a:cubicBezTo>
                <a:lnTo>
                  <a:pt y="12139" x="2290"/>
                </a:lnTo>
                <a:cubicBezTo>
                  <a:pt y="12058" x="2288"/>
                  <a:pt y="11976" x="2285"/>
                  <a:pt y="11895" x="2283"/>
                </a:cubicBezTo>
                <a:lnTo>
                  <a:pt y="11895" x="2283"/>
                </a:lnTo>
                <a:close/>
              </a:path>
            </a:pathLst>
          </a:custGeom>
          <a:solidFill>
            <a:schemeClr val="accent2"/>
          </a:solidFill>
          <a:ln>
            <a:noFill/>
          </a:ln>
        </p:spPr>
        <p:txBody>
          <a:bodyPr bIns="45700" rIns="91425" lIns="91425" tIns="45700" anchor="t" anchorCtr="0">
            <a:noAutofit/>
          </a:bodyPr>
          <a:lstStyle/>
          <a:p>
            <a:pPr>
              <a:spcBef>
                <a:spcPts val="0"/>
              </a:spcBef>
              <a:buNone/>
            </a:pPr>
            <a:r>
              <a:t/>
            </a:r>
            <a:endParaRPr/>
          </a:p>
        </p:txBody>
      </p:sp>
      <p:sp>
        <p:nvSpPr>
          <p:cNvPr id="42" name="Shape 42"/>
          <p:cNvSpPr/>
          <p:nvPr/>
        </p:nvSpPr>
        <p:spPr>
          <a:xfrm>
            <a:off y="4000500" x="2497136"/>
            <a:ext cy="156000" cx="2432099"/>
          </a:xfrm>
          <a:prstGeom prst="rect">
            <a:avLst/>
          </a:prstGeom>
          <a:solidFill>
            <a:srgbClr val="BF8AC9"/>
          </a:solidFill>
          <a:ln>
            <a:noFill/>
          </a:ln>
        </p:spPr>
        <p:txBody>
          <a:bodyPr bIns="45700" rIns="91425" lIns="91425" tIns="45700" anchor="t" anchorCtr="0">
            <a:noAutofit/>
          </a:bodyPr>
          <a:lstStyle/>
          <a:p>
            <a:pPr>
              <a:spcBef>
                <a:spcPts val="0"/>
              </a:spcBef>
              <a:buNone/>
            </a:pPr>
            <a:r>
              <a:t/>
            </a:r>
            <a:endParaRPr/>
          </a:p>
        </p:txBody>
      </p:sp>
      <p:sp>
        <p:nvSpPr>
          <p:cNvPr id="43" name="Shape 43"/>
          <p:cNvSpPr/>
          <p:nvPr/>
        </p:nvSpPr>
        <p:spPr>
          <a:xfrm>
            <a:off y="4000500" x="4995862"/>
            <a:ext cy="156000" cx="1965299"/>
          </a:xfrm>
          <a:prstGeom prst="rect">
            <a:avLst/>
          </a:prstGeom>
          <a:solidFill>
            <a:schemeClr val="lt2"/>
          </a:solidFill>
          <a:ln>
            <a:noFill/>
          </a:ln>
        </p:spPr>
        <p:txBody>
          <a:bodyPr bIns="45700" rIns="91425" lIns="91425" tIns="45700" anchor="t" anchorCtr="0">
            <a:noAutofit/>
          </a:bodyPr>
          <a:lstStyle/>
          <a:p>
            <a:pPr>
              <a:spcBef>
                <a:spcPts val="0"/>
              </a:spcBef>
              <a:buNone/>
            </a:pPr>
            <a:r>
              <a:t/>
            </a:r>
            <a:endParaRPr/>
          </a:p>
        </p:txBody>
      </p:sp>
      <p:sp>
        <p:nvSpPr>
          <p:cNvPr id="44" name="Shape 44"/>
          <p:cNvSpPr/>
          <p:nvPr/>
        </p:nvSpPr>
        <p:spPr>
          <a:xfrm>
            <a:off y="4000500" x="7010400"/>
            <a:ext cy="156000" cx="2133599"/>
          </a:xfrm>
          <a:prstGeom prst="rect">
            <a:avLst/>
          </a:prstGeom>
          <a:solidFill>
            <a:srgbClr val="BB4C4B"/>
          </a:solidFill>
          <a:ln>
            <a:noFill/>
          </a:ln>
        </p:spPr>
        <p:txBody>
          <a:bodyPr bIns="45700" rIns="91425" lIns="91425" tIns="45700" anchor="t" anchorCtr="0">
            <a:noAutofit/>
          </a:bodyPr>
          <a:lstStyle/>
          <a:p>
            <a:pPr>
              <a:spcBef>
                <a:spcPts val="0"/>
              </a:spcBef>
              <a:buNone/>
            </a:pPr>
            <a:r>
              <a:t/>
            </a:r>
            <a:endParaRPr/>
          </a:p>
        </p:txBody>
      </p:sp>
      <p:sp>
        <p:nvSpPr>
          <p:cNvPr id="45" name="Shape 45"/>
          <p:cNvSpPr txBox="1"/>
          <p:nvPr>
            <p:ph idx="1" type="body"/>
          </p:nvPr>
        </p:nvSpPr>
        <p:spPr>
          <a:xfrm>
            <a:off y="4406309" x="1020958"/>
            <a:ext cy="519599" cx="7813199"/>
          </a:xfrm>
          <a:prstGeom prst="rect">
            <a:avLst/>
          </a:prstGeom>
        </p:spPr>
        <p:txBody>
          <a:bodyPr bIns="91425" rIns="91425" lIns="91425" tIns="91425" anchor="t" anchorCtr="0"/>
          <a:lstStyle>
            <a:lvl1pPr algn="r">
              <a:spcBef>
                <a:spcPts val="0"/>
              </a:spcBef>
              <a:buSzPct val="100000"/>
              <a:buNone/>
              <a:defRPr b="1"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6" name="Shape 46"/>
        <p:cNvGrpSpPr/>
        <p:nvPr/>
      </p:nvGrpSpPr>
      <p:grpSpPr>
        <a:xfrm>
          <a:off y="0" x="0"/>
          <a:ext cy="0" cx="0"/>
          <a:chOff y="0" x="0"/>
          <a:chExt cy="0" cx="0"/>
        </a:xfrm>
      </p:grpSpPr>
      <p:sp>
        <p:nvSpPr>
          <p:cNvPr id="47" name="Shape 47"/>
          <p:cNvSpPr/>
          <p:nvPr/>
        </p:nvSpPr>
        <p:spPr>
          <a:xfrm>
            <a:off y="0" x="2413000"/>
            <a:ext cy="156000" cx="2432099"/>
          </a:xfrm>
          <a:prstGeom prst="rect">
            <a:avLst/>
          </a:prstGeom>
          <a:solidFill>
            <a:schemeClr val="accent3"/>
          </a:solidFill>
          <a:ln>
            <a:noFill/>
          </a:ln>
        </p:spPr>
        <p:txBody>
          <a:bodyPr bIns="45700" rIns="91425" lIns="91425" tIns="45700" anchor="t" anchorCtr="0">
            <a:noAutofit/>
          </a:bodyPr>
          <a:lstStyle/>
          <a:p>
            <a:pPr>
              <a:spcBef>
                <a:spcPts val="0"/>
              </a:spcBef>
              <a:buNone/>
            </a:pPr>
            <a:r>
              <a:t/>
            </a:r>
            <a:endParaRPr/>
          </a:p>
        </p:txBody>
      </p:sp>
      <p:sp>
        <p:nvSpPr>
          <p:cNvPr id="48" name="Shape 48"/>
          <p:cNvSpPr/>
          <p:nvPr/>
        </p:nvSpPr>
        <p:spPr>
          <a:xfrm>
            <a:off y="0" x="4911726"/>
            <a:ext cy="156000" cx="1965299"/>
          </a:xfrm>
          <a:prstGeom prst="rect">
            <a:avLst/>
          </a:prstGeom>
          <a:solidFill>
            <a:srgbClr val="E3BC6D"/>
          </a:solidFill>
          <a:ln>
            <a:noFill/>
          </a:ln>
        </p:spPr>
        <p:txBody>
          <a:bodyPr bIns="45700" rIns="91425" lIns="91425" tIns="45700" anchor="t" anchorCtr="0">
            <a:noAutofit/>
          </a:bodyPr>
          <a:lstStyle/>
          <a:p>
            <a:pPr>
              <a:spcBef>
                <a:spcPts val="0"/>
              </a:spcBef>
              <a:buNone/>
            </a:pPr>
            <a:r>
              <a:t/>
            </a:r>
            <a:endParaRPr/>
          </a:p>
        </p:txBody>
      </p:sp>
      <p:sp>
        <p:nvSpPr>
          <p:cNvPr id="49" name="Shape 49"/>
          <p:cNvSpPr/>
          <p:nvPr/>
        </p:nvSpPr>
        <p:spPr>
          <a:xfrm>
            <a:off y="0" x="6943725"/>
            <a:ext cy="156000" cx="2200199"/>
          </a:xfrm>
          <a:prstGeom prst="rect">
            <a:avLst/>
          </a:prstGeom>
          <a:solidFill>
            <a:schemeClr val="accent4"/>
          </a:solidFill>
          <a:ln>
            <a:noFill/>
          </a:ln>
        </p:spPr>
        <p:txBody>
          <a:bodyPr bIns="45700" rIns="91425" lIns="91425" tIns="45700" anchor="t" anchorCtr="0">
            <a:noAutofit/>
          </a:bodyPr>
          <a:lstStyle/>
          <a:p>
            <a:pPr>
              <a:spcBef>
                <a:spcPts val="0"/>
              </a:spcBef>
              <a:buNone/>
            </a:pPr>
            <a:r>
              <a:t/>
            </a:r>
            <a:endParaRPr/>
          </a:p>
        </p:txBody>
      </p:sp>
      <p:sp>
        <p:nvSpPr>
          <p:cNvPr id="50" name="Shape 50"/>
          <p:cNvSpPr/>
          <p:nvPr/>
        </p:nvSpPr>
        <p:spPr>
          <a:xfrm>
            <a:off y="0" x="0"/>
            <a:ext cy="156000" cx="2346300"/>
          </a:xfrm>
          <a:prstGeom prst="rect">
            <a:avLst/>
          </a:prstGeom>
          <a:solidFill>
            <a:srgbClr val="E3BC6D"/>
          </a:solidFill>
          <a:ln>
            <a:noFill/>
          </a:ln>
        </p:spPr>
        <p:txBody>
          <a:bodyPr bIns="45700" rIns="91425" lIns="91425" tIns="45700" anchor="t" anchorCtr="0">
            <a:noAutofit/>
          </a:bodyPr>
          <a:lstStyle/>
          <a:p>
            <a:pPr>
              <a:spcBef>
                <a:spcPts val="0"/>
              </a:spcBef>
              <a:buNone/>
            </a:pPr>
            <a:r>
              <a:t/>
            </a:r>
            <a:endParaRPr/>
          </a:p>
        </p:txBody>
      </p:sp>
      <p:sp>
        <p:nvSpPr>
          <p:cNvPr id="51" name="Shape 51"/>
          <p:cNvSpPr/>
          <p:nvPr/>
        </p:nvSpPr>
        <p:spPr>
          <a:xfrm>
            <a:off y="4987527" x="0"/>
            <a:ext cy="156000" cx="2432099"/>
          </a:xfrm>
          <a:prstGeom prst="rect">
            <a:avLst/>
          </a:prstGeom>
          <a:solidFill>
            <a:srgbClr val="BF8AC9"/>
          </a:solidFill>
          <a:ln>
            <a:noFill/>
          </a:ln>
        </p:spPr>
        <p:txBody>
          <a:bodyPr bIns="45700" rIns="91425" lIns="91425" tIns="45700" anchor="t" anchorCtr="0">
            <a:noAutofit/>
          </a:bodyPr>
          <a:lstStyle/>
          <a:p>
            <a:pPr>
              <a:spcBef>
                <a:spcPts val="0"/>
              </a:spcBef>
              <a:buNone/>
            </a:pPr>
            <a:r>
              <a:t/>
            </a:r>
            <a:endParaRPr/>
          </a:p>
        </p:txBody>
      </p:sp>
      <p:sp>
        <p:nvSpPr>
          <p:cNvPr id="52" name="Shape 52"/>
          <p:cNvSpPr/>
          <p:nvPr/>
        </p:nvSpPr>
        <p:spPr>
          <a:xfrm>
            <a:off y="4987527" x="2498725"/>
            <a:ext cy="156000" cx="1965299"/>
          </a:xfrm>
          <a:prstGeom prst="rect">
            <a:avLst/>
          </a:prstGeom>
          <a:solidFill>
            <a:schemeClr val="accent5"/>
          </a:solidFill>
          <a:ln>
            <a:noFill/>
          </a:ln>
        </p:spPr>
        <p:txBody>
          <a:bodyPr bIns="45700" rIns="91425" lIns="91425" tIns="45700" anchor="t" anchorCtr="0">
            <a:noAutofit/>
          </a:bodyPr>
          <a:lstStyle/>
          <a:p>
            <a:pPr>
              <a:spcBef>
                <a:spcPts val="0"/>
              </a:spcBef>
              <a:buNone/>
            </a:pPr>
            <a:r>
              <a:t/>
            </a:r>
            <a:endParaRPr/>
          </a:p>
        </p:txBody>
      </p:sp>
      <p:sp>
        <p:nvSpPr>
          <p:cNvPr id="53" name="Shape 53"/>
          <p:cNvSpPr/>
          <p:nvPr/>
        </p:nvSpPr>
        <p:spPr>
          <a:xfrm>
            <a:off y="4987527" x="4513262"/>
            <a:ext cy="156000" cx="4630799"/>
          </a:xfrm>
          <a:prstGeom prst="rect">
            <a:avLst/>
          </a:prstGeom>
          <a:solidFill>
            <a:schemeClr val="accent3"/>
          </a:solidFill>
          <a:ln>
            <a:noFill/>
          </a:ln>
        </p:spPr>
        <p:txBody>
          <a:bodyPr bIns="45700" rIns="91425" lIns="91425" tIns="45700" anchor="t" anchorCtr="0">
            <a:noAutofit/>
          </a:bodyPr>
          <a:lstStyle/>
          <a:p>
            <a:pPr>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buClr>
                <a:schemeClr val="accent1"/>
              </a:buClr>
              <a:buSzPct val="100000"/>
              <a:buNone/>
              <a:defRPr b="1" sz="3600">
                <a:solidFill>
                  <a:schemeClr val="accent1"/>
                </a:solidFill>
              </a:defRPr>
            </a:lvl1pPr>
            <a:lvl2pPr>
              <a:spcBef>
                <a:spcPts val="0"/>
              </a:spcBef>
              <a:buClr>
                <a:schemeClr val="accent1"/>
              </a:buClr>
              <a:buSzPct val="100000"/>
              <a:buNone/>
              <a:defRPr b="1" sz="3600">
                <a:solidFill>
                  <a:schemeClr val="accent1"/>
                </a:solidFill>
              </a:defRPr>
            </a:lvl2pPr>
            <a:lvl3pPr>
              <a:spcBef>
                <a:spcPts val="0"/>
              </a:spcBef>
              <a:buClr>
                <a:schemeClr val="accent1"/>
              </a:buClr>
              <a:buSzPct val="100000"/>
              <a:buNone/>
              <a:defRPr b="1" sz="3600">
                <a:solidFill>
                  <a:schemeClr val="accent1"/>
                </a:solidFill>
              </a:defRPr>
            </a:lvl3pPr>
            <a:lvl4pPr>
              <a:spcBef>
                <a:spcPts val="0"/>
              </a:spcBef>
              <a:buClr>
                <a:schemeClr val="accent1"/>
              </a:buClr>
              <a:buSzPct val="100000"/>
              <a:buNone/>
              <a:defRPr b="1" sz="3600">
                <a:solidFill>
                  <a:schemeClr val="accent1"/>
                </a:solidFill>
              </a:defRPr>
            </a:lvl4pPr>
            <a:lvl5pPr>
              <a:spcBef>
                <a:spcPts val="0"/>
              </a:spcBef>
              <a:buClr>
                <a:schemeClr val="accent1"/>
              </a:buClr>
              <a:buSzPct val="100000"/>
              <a:buNone/>
              <a:defRPr b="1" sz="3600">
                <a:solidFill>
                  <a:schemeClr val="accent1"/>
                </a:solidFill>
              </a:defRPr>
            </a:lvl5pPr>
            <a:lvl6pPr>
              <a:spcBef>
                <a:spcPts val="0"/>
              </a:spcBef>
              <a:buClr>
                <a:schemeClr val="accent1"/>
              </a:buClr>
              <a:buSzPct val="100000"/>
              <a:buNone/>
              <a:defRPr b="1" sz="3600">
                <a:solidFill>
                  <a:schemeClr val="accent1"/>
                </a:solidFill>
              </a:defRPr>
            </a:lvl6pPr>
            <a:lvl7pPr>
              <a:spcBef>
                <a:spcPts val="0"/>
              </a:spcBef>
              <a:buClr>
                <a:schemeClr val="accent1"/>
              </a:buClr>
              <a:buSzPct val="100000"/>
              <a:buNone/>
              <a:defRPr b="1" sz="3600">
                <a:solidFill>
                  <a:schemeClr val="accent1"/>
                </a:solidFill>
              </a:defRPr>
            </a:lvl7pPr>
            <a:lvl8pPr>
              <a:spcBef>
                <a:spcPts val="0"/>
              </a:spcBef>
              <a:buClr>
                <a:schemeClr val="accent1"/>
              </a:buClr>
              <a:buSzPct val="100000"/>
              <a:buNone/>
              <a:defRPr b="1" sz="3600">
                <a:solidFill>
                  <a:schemeClr val="accent1"/>
                </a:solidFill>
              </a:defRPr>
            </a:lvl8pPr>
            <a:lvl9pPr>
              <a:spcBef>
                <a:spcPts val="0"/>
              </a:spcBef>
              <a:buClr>
                <a:schemeClr val="accent1"/>
              </a:buClr>
              <a:buSzPct val="100000"/>
              <a:buNone/>
              <a:defRPr b="1" sz="3600">
                <a:solidFill>
                  <a:schemeClr val="accent1"/>
                </a:solidFill>
              </a:defRPr>
            </a:lvl9pPr>
          </a:lstStyle>
          <a:p/>
        </p:txBody>
      </p:sp>
      <p:sp>
        <p:nvSpPr>
          <p:cNvPr id="6" name="Shape 6"/>
          <p:cNvSpPr txBox="1"/>
          <p:nvPr>
            <p:ph idx="1" type="body"/>
          </p:nvPr>
        </p:nvSpPr>
        <p:spPr>
          <a:xfrm>
            <a:off y="1200150" x="457200"/>
            <a:ext cy="3725699" cx="8229600"/>
          </a:xfrm>
          <a:prstGeom prst="rect">
            <a:avLst/>
          </a:prstGeom>
        </p:spPr>
        <p:txBody>
          <a:bodyPr bIns="91425" rIns="91425" lIns="91425" tIns="91425" anchor="t" anchorCtr="0"/>
          <a:lstStyle>
            <a:lvl1pPr>
              <a:spcBef>
                <a:spcPts val="600"/>
              </a:spcBef>
              <a:buClr>
                <a:schemeClr val="lt2"/>
              </a:buClr>
              <a:buSzPct val="100000"/>
              <a:defRPr sz="3000">
                <a:solidFill>
                  <a:schemeClr val="lt2"/>
                </a:solidFill>
              </a:defRPr>
            </a:lvl1pPr>
            <a:lvl2pPr>
              <a:spcBef>
                <a:spcPts val="480"/>
              </a:spcBef>
              <a:buClr>
                <a:schemeClr val="lt2"/>
              </a:buClr>
              <a:buSzPct val="100000"/>
              <a:defRPr sz="2400">
                <a:solidFill>
                  <a:schemeClr val="lt2"/>
                </a:solidFill>
              </a:defRPr>
            </a:lvl2pPr>
            <a:lvl3pPr>
              <a:spcBef>
                <a:spcPts val="480"/>
              </a:spcBef>
              <a:buClr>
                <a:schemeClr val="lt2"/>
              </a:buClr>
              <a:buSzPct val="100000"/>
              <a:defRPr sz="2400">
                <a:solidFill>
                  <a:schemeClr val="lt2"/>
                </a:solidFill>
              </a:defRPr>
            </a:lvl3pPr>
            <a:lvl4pPr>
              <a:spcBef>
                <a:spcPts val="360"/>
              </a:spcBef>
              <a:buClr>
                <a:schemeClr val="lt2"/>
              </a:buClr>
              <a:buSzPct val="100000"/>
              <a:defRPr sz="1800">
                <a:solidFill>
                  <a:schemeClr val="lt2"/>
                </a:solidFill>
              </a:defRPr>
            </a:lvl4pPr>
            <a:lvl5pPr>
              <a:spcBef>
                <a:spcPts val="360"/>
              </a:spcBef>
              <a:buClr>
                <a:schemeClr val="lt2"/>
              </a:buClr>
              <a:buSzPct val="100000"/>
              <a:defRPr sz="1800">
                <a:solidFill>
                  <a:schemeClr val="lt2"/>
                </a:solidFill>
              </a:defRPr>
            </a:lvl5pPr>
            <a:lvl6pPr>
              <a:spcBef>
                <a:spcPts val="360"/>
              </a:spcBef>
              <a:buClr>
                <a:schemeClr val="lt2"/>
              </a:buClr>
              <a:buSzPct val="100000"/>
              <a:defRPr sz="1800">
                <a:solidFill>
                  <a:schemeClr val="lt2"/>
                </a:solidFill>
              </a:defRPr>
            </a:lvl6pPr>
            <a:lvl7pPr>
              <a:spcBef>
                <a:spcPts val="360"/>
              </a:spcBef>
              <a:buClr>
                <a:schemeClr val="lt2"/>
              </a:buClr>
              <a:buSzPct val="100000"/>
              <a:defRPr sz="1800">
                <a:solidFill>
                  <a:schemeClr val="lt2"/>
                </a:solidFill>
              </a:defRPr>
            </a:lvl7pPr>
            <a:lvl8pPr>
              <a:spcBef>
                <a:spcPts val="360"/>
              </a:spcBef>
              <a:buClr>
                <a:schemeClr val="lt2"/>
              </a:buClr>
              <a:buSzPct val="100000"/>
              <a:defRPr sz="1800">
                <a:solidFill>
                  <a:schemeClr val="lt2"/>
                </a:solidFill>
              </a:defRPr>
            </a:lvl8pPr>
            <a:lvl9pPr>
              <a:spcBef>
                <a:spcPts val="360"/>
              </a:spcBef>
              <a:buClr>
                <a:schemeClr val="lt2"/>
              </a:buClr>
              <a:buSzPct val="100000"/>
              <a:defRPr sz="1800">
                <a:solidFill>
                  <a:schemeClr val="lt2"/>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12.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22.png" Type="http://schemas.openxmlformats.org/officeDocument/2006/relationships/image" Id="rId4"/><Relationship Target="../media/image25.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4"/><Relationship Target="../media/image26.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15.png" Type="http://schemas.openxmlformats.org/officeDocument/2006/relationships/image" Id="rId4"/><Relationship Target="../media/image27.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5.xml" Type="http://schemas.openxmlformats.org/officeDocument/2006/relationships/slideLayout" Id="rId1"/><Relationship Target="http://youtube.com/v/ExSNjdGtTBc" Type="http://schemas.openxmlformats.org/officeDocument/2006/relationships/hyperlink" TargetMode="External" Id="rId4"/><Relationship Target="../media/image14.jpg" Type="http://schemas.openxmlformats.org/officeDocument/2006/relationships/image" Id="rId5"/></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http://youtube.com/v/DpkDdLZGg30" Type="http://schemas.openxmlformats.org/officeDocument/2006/relationships/hyperlink" TargetMode="External" Id="rId4"/><Relationship Target="../media/image10.jpg" Type="http://schemas.openxmlformats.org/officeDocument/2006/relationships/image" Id="rId5"/></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6.xml" Type="http://schemas.openxmlformats.org/officeDocument/2006/relationships/slideLayout" Id="rId1"/><Relationship Target="../media/image01.jpg" Type="http://schemas.openxmlformats.org/officeDocument/2006/relationships/image" Id="rId4"/><Relationship Target="../media/image00.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21.jpg" Type="http://schemas.openxmlformats.org/officeDocument/2006/relationships/image" Id="rId4"/><Relationship Target="../media/image13.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18.jpg" Type="http://schemas.openxmlformats.org/officeDocument/2006/relationships/image" Id="rId4"/><Relationship Target="../media/image17.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6.xml" Type="http://schemas.openxmlformats.org/officeDocument/2006/relationships/slideLayout" Id="rId1"/><Relationship Target="../media/image23.jpg" Type="http://schemas.openxmlformats.org/officeDocument/2006/relationships/image" Id="rId4"/><Relationship Target="../media/image16.jpg" Type="http://schemas.openxmlformats.org/officeDocument/2006/relationships/image" Id="rId3"/><Relationship Target="../media/image20.jpg" Type="http://schemas.openxmlformats.org/officeDocument/2006/relationships/image" Id="rId5"/></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media/image28.jp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6.xml" Type="http://schemas.openxmlformats.org/officeDocument/2006/relationships/slideLayout" Id="rId1"/><Relationship Target="../media/image33.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 Target="../media/image30.png" Type="http://schemas.openxmlformats.org/officeDocument/2006/relationships/image" Id="rId4"/><Relationship Target="../media/image31.png" Type="http://schemas.openxmlformats.org/officeDocument/2006/relationships/image" Id="rId3"/><Relationship Target="../media/image29.png" Type="http://schemas.openxmlformats.org/officeDocument/2006/relationships/image" Id="rId6"/><Relationship Target="../media/image32.png" Type="http://schemas.openxmlformats.org/officeDocument/2006/relationships/image" Id="rId5"/></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6.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6.xml" Type="http://schemas.openxmlformats.org/officeDocument/2006/relationships/slideLayout" Id="rId1"/></Relationships>
</file>

<file path=ppt/slides/_rels/slide32.xml.rels><?xml version="1.0" encoding="UTF-8" standalone="yes"?><Relationships xmlns="http://schemas.openxmlformats.org/package/2006/relationships"><Relationship Target="http://www.groovydad.co.uk/?paged=2" Type="http://schemas.openxmlformats.org/officeDocument/2006/relationships/hyperlink" TargetMode="External" Id="rId19"/><Relationship Target="http://www.theguardian.com/music/2010/aug/08/jimi-hendrix-40th-anniversary-death" Type="http://schemas.openxmlformats.org/officeDocument/2006/relationships/hyperlink" TargetMode="External" Id="rId18"/><Relationship Target="http://www.jacarandafm.com/post/jimi-hendrix-tribute/" Type="http://schemas.openxmlformats.org/officeDocument/2006/relationships/hyperlink" TargetMode="External" Id="rId17"/><Relationship Target="http://proseworks.blogspot.com/2012/12/paul-simon-is-not-really-rock.html" Type="http://schemas.openxmlformats.org/officeDocument/2006/relationships/hyperlink" TargetMode="External" Id="rId16"/><Relationship Target="http://The_Jimi_Hendrix_Experience#mediaviewer/File:Jimi_hendryx_experience_1968.JPG" Type="http://schemas.openxmlformats.org/officeDocument/2006/relationships/hyperlink" TargetMode="External" Id="rId15"/><Relationship Target="http://www.thebeatles.com/news/beatles-are-itunes-radio-" Type="http://schemas.openxmlformats.org/officeDocument/2006/relationships/hyperlink" TargetMode="External" Id="rId14"/><Relationship Target="https://www.youtube.com/watch?v=DpkDdLZGg30" Type="http://schemas.openxmlformats.org/officeDocument/2006/relationships/hyperlink" TargetMode="External" Id="rId21"/><Relationship Target="../notesSlides/notesSlide32.xml" Type="http://schemas.openxmlformats.org/officeDocument/2006/relationships/notesSlide" Id="rId2"/><Relationship Target="http://the100.ru/en/lovers/jimmy-hendrix.html" Type="http://schemas.openxmlformats.org/officeDocument/2006/relationships/hyperlink" TargetMode="External" Id="rId12"/><Relationship Target="http://rebloggy.com/post/jimi-hendrix-the-jimi-hendrix-experience-noel-redding-mitch-mitchell/65406892724" Type="http://schemas.openxmlformats.org/officeDocument/2006/relationships/hyperlink" TargetMode="External" Id="rId13"/><Relationship Target="../slideLayouts/slideLayout2.xml" Type="http://schemas.openxmlformats.org/officeDocument/2006/relationships/slideLayout" Id="rId1"/><Relationship Target="http://laisla.webstarts.com/meet_la_isla.html" Type="http://schemas.openxmlformats.org/officeDocument/2006/relationships/hyperlink" TargetMode="External" Id="rId4"/><Relationship Target="http://www.thefamouspeople.com/profiles/jimi-hendrix-183.php" Type="http://schemas.openxmlformats.org/officeDocument/2006/relationships/hyperlink" TargetMode="External" Id="rId10"/><Relationship Target="http://choffman36.deviantart.com/art/Jimi-Hendrix-vector-collage-338617867" Type="http://schemas.openxmlformats.org/officeDocument/2006/relationships/hyperlink" TargetMode="External" Id="rId3"/><Relationship Target="http://www.telegraph.co.uk/travel/destinations/europe/uk/london/7992020/Jimi-Hendrixs-London.html" Type="http://schemas.openxmlformats.org/officeDocument/2006/relationships/hyperlink" TargetMode="External" Id="rId11"/><Relationship Target="http://www.youtube.com/watch?v=ExSNjdGtTBc" Type="http://schemas.openxmlformats.org/officeDocument/2006/relationships/hyperlink" TargetMode="External" Id="rId20"/><Relationship Target="http://www.genesis-publications.com/hendrix/" Type="http://schemas.openxmlformats.org/officeDocument/2006/relationships/hyperlink" TargetMode="External" Id="rId9"/><Relationship Target="http://www.dailymail.co.uk/news/article-2239775/Jimi-Hendrixs-favourite-guitar-switched-setting-cheaper-version-sells-250-000.html" Type="http://schemas.openxmlformats.org/officeDocument/2006/relationships/hyperlink" TargetMode="External" Id="rId6"/><Relationship Target="http://www.rollingstone.com/music/lists/100-greatest-guitarists-20111123/jimi-hendrix-20120705" Type="http://schemas.openxmlformats.org/officeDocument/2006/relationships/hyperlink" TargetMode="External" Id="rId5"/><Relationship Target="http://skoodmusic.com/2013/01/13/jimi-hendrix-around/" Type="http://schemas.openxmlformats.org/officeDocument/2006/relationships/hyperlink" TargetMode="External" Id="rId8"/><Relationship Target="http://www.guitarworld.com/album-stream-jimi-hendrix-experience-live-berkeley" Type="http://schemas.openxmlformats.org/officeDocument/2006/relationships/hyperlink" TargetMode="External" Id="rId7"/></Relationships>
</file>

<file path=ppt/slides/_rels/slide33.xml.rels><?xml version="1.0" encoding="UTF-8" standalone="yes"?><Relationships xmlns="http://schemas.openxmlformats.org/package/2006/relationships"><Relationship Target="http://cdn.ph.upi.com/sv/b/upi/UPI-41021384680600/2013/1/835a5d06b0ec684a3c26cca76a51143e/The-Issue-The-Kennedy-assassination-did-the-mob-do-it.jpg" Type="http://schemas.openxmlformats.org/officeDocument/2006/relationships/hyperlink" TargetMode="External" Id="rId18"/><Relationship Target="http://images.nationalgeographic.com/wpf/media-live/photos/000/140/cache/05-martin-king-010909_14089_600x450.jpg" Type="http://schemas.openxmlformats.org/officeDocument/2006/relationships/hyperlink" TargetMode="External" Id="rId17"/><Relationship Target="http://firstconvention.org/wp-content/uploads/2013/11/9043907-standard.jpg" Type="http://schemas.openxmlformats.org/officeDocument/2006/relationships/hyperlink" TargetMode="External" Id="rId16"/><Relationship Target="http://jewishcurrents.org/wp-content/uploads/2010/10/anti-war_vietnam_war_protest_rally.jpg" Type="http://schemas.openxmlformats.org/officeDocument/2006/relationships/hyperlink" TargetMode="External" Id="rId15"/><Relationship Target="http://www.chachaandspoons.com/wp-content/uploads/2013/06/zep.jpg" Type="http://schemas.openxmlformats.org/officeDocument/2006/relationships/hyperlink" TargetMode="External" Id="rId14"/><Relationship Target="http://www.youtube.com/watch?v=CbS6M5rcemo" Type="http://schemas.openxmlformats.org/officeDocument/2006/relationships/hyperlink" TargetMode="External" Id="rId12"/><Relationship Target="../notesSlides/notesSlide33.xml" Type="http://schemas.openxmlformats.org/officeDocument/2006/relationships/notesSlide" Id="rId2"/><Relationship Target="http://rockhall.com/media/assets/images/originals/2c9/595/6a626c.jpg" Type="http://schemas.openxmlformats.org/officeDocument/2006/relationships/hyperlink" TargetMode="External" Id="rId13"/><Relationship Target="../slideLayouts/slideLayout2.xml" Type="http://schemas.openxmlformats.org/officeDocument/2006/relationships/slideLayout" Id="rId1"/><Relationship Target="http://www.youtube.com/watch?v=RK8N6DjJccc" Type="http://schemas.openxmlformats.org/officeDocument/2006/relationships/hyperlink" TargetMode="External" Id="rId10"/><Relationship Target="http://emilydarlinginla.blogspot.com/2011/11/bob-dylan-album-covers.html" Type="http://schemas.openxmlformats.org/officeDocument/2006/relationships/hyperlink" TargetMode="External" Id="rId4"/><Relationship Target="http://www.youtube.com/watch?v=vQY26kcbDDc" Type="http://schemas.openxmlformats.org/officeDocument/2006/relationships/hyperlink" TargetMode="External" Id="rId11"/><Relationship Target="http://www.jonolivermusic.com/category/music-appreciation/vinyl-recordings/page/2/" Type="http://schemas.openxmlformats.org/officeDocument/2006/relationships/hyperlink" TargetMode="External" Id="rId3"/><Relationship Target="http://quoteko.com/jimi-hendrix-electric-ladyland-peru-vinyl-album-record.html" Type="http://schemas.openxmlformats.org/officeDocument/2006/relationships/hyperlink" TargetMode="External" Id="rId9"/><Relationship Target="http://www.ladazehollywoodnights.com/legends-pioneers-and-trail-blazers/album-beastie-boys-check-your-head/" Type="http://schemas.openxmlformats.org/officeDocument/2006/relationships/hyperlink" TargetMode="External" Id="rId6"/><Relationship Target="http://chicksinthehuddle.com/2013/02/06/espn-turns-athletes-into-music-superstars/" Type="http://schemas.openxmlformats.org/officeDocument/2006/relationships/hyperlink" TargetMode="External" Id="rId5"/><Relationship Target="http://callmeredtelephone.blogspot.com/2011/01/psychedelic-album-cover-art.html" Type="http://schemas.openxmlformats.org/officeDocument/2006/relationships/hyperlink" TargetMode="External" Id="rId8"/><Relationship Target="http://cdn2-b.examiner.com/sites/default/files/styles/image_content_width/hash/56/b6/56b635cbb8aff8d3f8fa2eb81d6b0f27.jpg?itok=ereEzsn8" Type="http://schemas.openxmlformats.org/officeDocument/2006/relationships/hyperlink" TargetMode="External" Id="rId7"/></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6.xml" Type="http://schemas.openxmlformats.org/officeDocument/2006/relationships/slideLayout" Id="rId1"/><Relationship Target="http://kclibrary.lonestar.edu/decade60.html" Type="http://schemas.openxmlformats.org/officeDocument/2006/relationships/hyperlink" TargetMode="External" Id="rId4"/><Relationship Target="http://www.jimihendrix.com/us/jimi" Type="http://schemas.openxmlformats.org/officeDocument/2006/relationships/hyperlink" TargetMode="External" Id="rId3"/><Relationship Target="http://www.pbs.org/wnet/americanmasters/episodes/jimi-hendrix/jimi-hendrix-biography/2743/" Type="http://schemas.openxmlformats.org/officeDocument/2006/relationships/hyperlink" TargetMode="External" Id="rId6"/><Relationship Target="http://www.reasontorock.com/artists/jimi_hendrix.html" Type="http://schemas.openxmlformats.org/officeDocument/2006/relationships/hyperlink" TargetMode="External" Id="rId5"/><Relationship Target="http://www.rollingstone.com/music/artists/led-zeppelin/biography" Type="http://schemas.openxmlformats.org/officeDocument/2006/relationships/hyperlink" TargetMode="External" Id="rId8"/><Relationship Target="http://www.rollingstone.com/music/artists/jimi-hendrix/biography" Type="http://schemas.openxmlformats.org/officeDocument/2006/relationships/hyperlink" TargetMode="External" Id="rId7"/></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6.xml" Type="http://schemas.openxmlformats.org/officeDocument/2006/relationships/slideLayout" Id="rId1"/><Relationship Target="http://www.biography.com/people/sister-rosetta-tharpe-17172332" Type="http://schemas.openxmlformats.org/officeDocument/2006/relationships/hyperlink" TargetMode="External" Id="rId4"/><Relationship Target="http://www.britannica.com/EBchecked/topic/261208/Jimi-Hendrix" Type="http://schemas.openxmlformats.org/officeDocument/2006/relationships/hyperlink" TargetMode="External" Id="rId3"/><Relationship Target="https://rockhall.com/exhibits/featured-collections/jimi-hendrix/" Type="http://schemas.openxmlformats.org/officeDocument/2006/relationships/hyperlink" TargetMode="External"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11.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6.xml" Type="http://schemas.openxmlformats.org/officeDocument/2006/relationships/slideLayout" Id="rId1"/><Relationship Target="../media/image06.jpg" Type="http://schemas.openxmlformats.org/officeDocument/2006/relationships/image" Id="rId4"/><Relationship Target="../media/image05.jpg" Type="http://schemas.openxmlformats.org/officeDocument/2006/relationships/image" Id="rId3"/><Relationship Target="../media/image24.jp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y="0" x="0"/>
          <a:ext cy="0" cx="0"/>
          <a:chOff y="0" x="0"/>
          <a:chExt cy="0" cx="0"/>
        </a:xfrm>
      </p:grpSpPr>
      <p:sp>
        <p:nvSpPr>
          <p:cNvPr id="55" name="Shape 55"/>
          <p:cNvSpPr txBox="1"/>
          <p:nvPr>
            <p:ph idx="1" type="subTitle"/>
          </p:nvPr>
        </p:nvSpPr>
        <p:spPr>
          <a:xfrm>
            <a:off y="3922925" x="1030050"/>
            <a:ext cy="871800" cx="6815400"/>
          </a:xfrm>
          <a:prstGeom prst="rect">
            <a:avLst/>
          </a:prstGeom>
        </p:spPr>
        <p:txBody>
          <a:bodyPr bIns="91425" rIns="91425" lIns="91425" tIns="91425" anchor="t" anchorCtr="0">
            <a:noAutofit/>
          </a:bodyPr>
          <a:lstStyle/>
          <a:p>
            <a:pPr rtl="0">
              <a:spcBef>
                <a:spcPts val="0"/>
              </a:spcBef>
              <a:buNone/>
            </a:pPr>
            <a:r>
              <a:rPr sz="1800" lang="en"/>
              <a:t> Erica Hebl, Myrrh-Anna Kienitz, Conor Leigh, </a:t>
            </a:r>
          </a:p>
          <a:p>
            <a:pPr rtl="0">
              <a:spcBef>
                <a:spcPts val="0"/>
              </a:spcBef>
              <a:buNone/>
            </a:pPr>
            <a:r>
              <a:rPr sz="1800" lang="en"/>
              <a:t>Eva Mueller, Tien Nguyen</a:t>
            </a:r>
          </a:p>
          <a:p>
            <a:pPr>
              <a:spcBef>
                <a:spcPts val="0"/>
              </a:spcBef>
              <a:buNone/>
            </a:pPr>
            <a:r>
              <a:rPr sz="2000" lang="en">
                <a:solidFill>
                  <a:srgbClr val="FF9900"/>
                </a:solidFill>
              </a:rPr>
              <a:t>Group 3</a:t>
            </a:r>
          </a:p>
        </p:txBody>
      </p:sp>
      <p:pic>
        <p:nvPicPr>
          <p:cNvPr id="56" name="Shape 56"/>
          <p:cNvPicPr preferRelativeResize="0"/>
          <p:nvPr/>
        </p:nvPicPr>
        <p:blipFill>
          <a:blip r:embed="rId3"/>
          <a:stretch>
            <a:fillRect/>
          </a:stretch>
        </p:blipFill>
        <p:spPr>
          <a:xfrm>
            <a:off y="-488800" x="1385750"/>
            <a:ext cy="4411724" cx="6372500"/>
          </a:xfrm>
          <a:prstGeom prst="rect">
            <a:avLst/>
          </a:prstGeom>
          <a:noFill/>
          <a:ln>
            <a:noFill/>
          </a:ln>
        </p:spPr>
      </p:pic>
    </p:spTree>
  </p:cSld>
  <p:clrMapOvr>
    <a:masterClrMapping/>
  </p:clrMapOvr>
  <p:transition spd="slow">
    <p:fade/>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ph type="title"/>
          </p:nvPr>
        </p:nvSpPr>
        <p:spPr>
          <a:xfrm>
            <a:off y="162403" x="854948"/>
            <a:ext cy="857400" cx="7831799"/>
          </a:xfrm>
          <a:prstGeom prst="rect">
            <a:avLst/>
          </a:prstGeom>
        </p:spPr>
        <p:txBody>
          <a:bodyPr bIns="91425" rIns="91425" lIns="91425" tIns="91425" anchor="b" anchorCtr="0">
            <a:noAutofit/>
          </a:bodyPr>
          <a:lstStyle/>
          <a:p>
            <a:pPr>
              <a:spcBef>
                <a:spcPts val="0"/>
              </a:spcBef>
              <a:buNone/>
            </a:pPr>
            <a:r>
              <a:rPr lang="en"/>
              <a:t>Musical Style</a:t>
            </a:r>
          </a:p>
        </p:txBody>
      </p:sp>
      <p:sp>
        <p:nvSpPr>
          <p:cNvPr id="124" name="Shape 124"/>
          <p:cNvSpPr txBox="1"/>
          <p:nvPr>
            <p:ph idx="1" type="body"/>
          </p:nvPr>
        </p:nvSpPr>
        <p:spPr>
          <a:xfrm>
            <a:off y="1184675" x="3641574"/>
            <a:ext cy="3741299" cx="5045099"/>
          </a:xfrm>
          <a:prstGeom prst="rect">
            <a:avLst/>
          </a:prstGeom>
        </p:spPr>
        <p:txBody>
          <a:bodyPr bIns="91425" rIns="91425" lIns="91425" tIns="91425" anchor="t" anchorCtr="0">
            <a:noAutofit/>
          </a:bodyPr>
          <a:lstStyle/>
          <a:p>
            <a:pPr rtl="0" lvl="0" indent="-374650" marL="457200">
              <a:spcBef>
                <a:spcPts val="0"/>
              </a:spcBef>
              <a:buClr>
                <a:schemeClr val="lt2"/>
              </a:buClr>
              <a:buSzPct val="100000"/>
              <a:buFont typeface="Arial"/>
              <a:buChar char="●"/>
            </a:pPr>
            <a:r>
              <a:rPr sz="2300" lang="en"/>
              <a:t>Jimi Hendrix’s musical style was deeply rooted in Rhythm &amp; Blues and Jazz.</a:t>
            </a:r>
          </a:p>
          <a:p>
            <a:pPr rtl="0" lvl="0" indent="-374650" marL="457200">
              <a:spcBef>
                <a:spcPts val="0"/>
              </a:spcBef>
              <a:buClr>
                <a:schemeClr val="lt2"/>
              </a:buClr>
              <a:buSzPct val="100000"/>
              <a:buFont typeface="Arial"/>
              <a:buChar char="●"/>
            </a:pPr>
            <a:r>
              <a:rPr sz="2300" lang="en"/>
              <a:t>He was innovative with sound and was always looking for new ways to improvise and improve his music.  </a:t>
            </a:r>
          </a:p>
          <a:p>
            <a:pPr lvl="0" indent="-374650" marL="457200">
              <a:spcBef>
                <a:spcPts val="0"/>
              </a:spcBef>
              <a:buClr>
                <a:schemeClr val="lt2"/>
              </a:buClr>
              <a:buSzPct val="100000"/>
              <a:buFont typeface="Arial"/>
              <a:buChar char="●"/>
            </a:pPr>
            <a:r>
              <a:rPr sz="2300" lang="en"/>
              <a:t>He performed from 1966 to his final concert which was held on September 6, 1970.</a:t>
            </a:r>
          </a:p>
        </p:txBody>
      </p:sp>
      <p:pic>
        <p:nvPicPr>
          <p:cNvPr id="125" name="Shape 125"/>
          <p:cNvPicPr preferRelativeResize="0"/>
          <p:nvPr/>
        </p:nvPicPr>
        <p:blipFill>
          <a:blip r:embed="rId3"/>
          <a:stretch>
            <a:fillRect/>
          </a:stretch>
        </p:blipFill>
        <p:spPr>
          <a:xfrm>
            <a:off y="1666025" x="854950"/>
            <a:ext cy="2778600" cx="2767550"/>
          </a:xfrm>
          <a:prstGeom prst="rect">
            <a:avLst/>
          </a:prstGeom>
        </p:spPr>
      </p:pic>
      <p:sp>
        <p:nvSpPr>
          <p:cNvPr id="126" name="Shape 126"/>
          <p:cNvSpPr txBox="1"/>
          <p:nvPr/>
        </p:nvSpPr>
        <p:spPr>
          <a:xfrm>
            <a:off y="4682000" x="889425"/>
            <a:ext cy="344099" cx="2576099"/>
          </a:xfrm>
          <a:prstGeom prst="rect">
            <a:avLst/>
          </a:prstGeom>
        </p:spPr>
        <p:txBody>
          <a:bodyPr bIns="91425" rIns="91425" lIns="91425" tIns="91425" anchor="t" anchorCtr="0">
            <a:noAutofit/>
          </a:bodyPr>
          <a:lstStyle/>
          <a:p>
            <a:pPr>
              <a:spcBef>
                <a:spcPts val="0"/>
              </a:spcBef>
              <a:buNone/>
            </a:pPr>
            <a:r>
              <a:rPr sz="1000" lang="en">
                <a:solidFill>
                  <a:srgbClr val="FFFFFF"/>
                </a:solidFill>
              </a:rPr>
              <a:t>(The Rock and Roll Hall of Fame, 2014) </a:t>
            </a:r>
          </a:p>
        </p:txBody>
      </p:sp>
    </p:spTree>
  </p:cSld>
  <p:clrMapOvr>
    <a:masterClrMapping/>
  </p:clrMapOvr>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3" fill="hold" presetSubtype="16" presetClass="entr" nodeType="afterEffect">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ppt_w</p:attrName>
                                        </p:attrNameLst>
                                      </p:cBhvr>
                                      <p:tavLst>
                                        <p:tav tm="0" fmla="">
                                          <p:val>
                                            <p:strVal val="0"/>
                                          </p:val>
                                        </p:tav>
                                        <p:tav tm="100000" fmla="">
                                          <p:val>
                                            <p:strVal val="#ppt_w"/>
                                          </p:val>
                                        </p:tav>
                                      </p:tavLst>
                                    </p:anim>
                                    <p:anim calcmode="lin" valueType="num">
                                      <p:cBhvr additive="base">
                                        <p:cTn dur="1000"/>
                                        <p:tgtEl>
                                          <p:spTgt spid="123"/>
                                        </p:tgtEl>
                                        <p:attrNameLst>
                                          <p:attrName>ppt_h</p:attrName>
                                        </p:attrNameLst>
                                      </p:cBhvr>
                                      <p:tavLst>
                                        <p:tav tm="0" fmla="">
                                          <p:val>
                                            <p:strVal val="0"/>
                                          </p:val>
                                        </p:tav>
                                        <p:tav tm="100000" fmla="">
                                          <p:val>
                                            <p:strVal val="#ppt_h"/>
                                          </p:val>
                                        </p:tav>
                                      </p:tavLst>
                                    </p:anim>
                                  </p:childTnLst>
                                </p:cTn>
                              </p:par>
                              <p:par>
                                <p:cTn presetID="8" fill="hold" presetSubtype="0" presetClass="emph" nodeType="withEffect">
                                  <p:stCondLst>
                                    <p:cond delay="0"/>
                                  </p:stCondLst>
                                  <p:childTnLst>
                                    <p:animRot by="-21600000">
                                      <p:cBhvr>
                                        <p:cTn dur="1000" fill="hold"/>
                                        <p:tgtEl>
                                          <p:spTgt spid="12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mc:AlternateContent>
    <mc:Choice Requires="p14">
      <p:transition spd="slow">
        <p14:flip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ph type="title"/>
          </p:nvPr>
        </p:nvSpPr>
        <p:spPr>
          <a:xfrm>
            <a:off y="162403" x="854948"/>
            <a:ext cy="857400" cx="7831799"/>
          </a:xfrm>
          <a:prstGeom prst="rect">
            <a:avLst/>
          </a:prstGeom>
        </p:spPr>
        <p:txBody>
          <a:bodyPr bIns="91425" rIns="91425" lIns="91425" tIns="91425" anchor="b" anchorCtr="0">
            <a:noAutofit/>
          </a:bodyPr>
          <a:lstStyle/>
          <a:p>
            <a:pPr>
              <a:spcBef>
                <a:spcPts val="0"/>
              </a:spcBef>
              <a:buNone/>
            </a:pPr>
            <a:r>
              <a:rPr sz="3000" lang="en"/>
              <a:t>Compared to the Music of the Period</a:t>
            </a:r>
          </a:p>
        </p:txBody>
      </p:sp>
      <p:sp>
        <p:nvSpPr>
          <p:cNvPr id="132" name="Shape 132"/>
          <p:cNvSpPr txBox="1"/>
          <p:nvPr>
            <p:ph idx="1" type="body"/>
          </p:nvPr>
        </p:nvSpPr>
        <p:spPr>
          <a:xfrm>
            <a:off y="1418025" x="2114250"/>
            <a:ext cy="3591300" cx="4915499"/>
          </a:xfrm>
          <a:prstGeom prst="rect">
            <a:avLst/>
          </a:prstGeom>
        </p:spPr>
        <p:txBody>
          <a:bodyPr bIns="91425" rIns="91425" lIns="91425" tIns="91425" anchor="t" anchorCtr="0">
            <a:noAutofit/>
          </a:bodyPr>
          <a:lstStyle/>
          <a:p>
            <a:pPr algn="l" rtl="0" lvl="0" marR="0" indent="457200">
              <a:lnSpc>
                <a:spcPct val="100000"/>
              </a:lnSpc>
              <a:spcBef>
                <a:spcPts val="600"/>
              </a:spcBef>
              <a:spcAft>
                <a:spcPts val="0"/>
              </a:spcAft>
              <a:buNone/>
            </a:pPr>
            <a:r>
              <a:rPr sz="1400" lang="en"/>
              <a:t>The Beatles</a:t>
            </a:r>
          </a:p>
          <a:p>
            <a:pPr algn="l" rtl="0" lvl="1" marR="0" indent="-317500" marL="914400">
              <a:lnSpc>
                <a:spcPct val="100000"/>
              </a:lnSpc>
              <a:spcBef>
                <a:spcPts val="600"/>
              </a:spcBef>
              <a:spcAft>
                <a:spcPts val="0"/>
              </a:spcAft>
              <a:buClr>
                <a:schemeClr val="lt2"/>
              </a:buClr>
              <a:buSzPct val="100000"/>
              <a:buFont typeface="Courier New"/>
              <a:buChar char="o"/>
            </a:pPr>
            <a:r>
              <a:rPr sz="1400" lang="en"/>
              <a:t>They were a huge worldwide phenomenon during this time period.</a:t>
            </a:r>
          </a:p>
          <a:p>
            <a:pPr algn="l" rtl="0" lvl="1" marR="0" indent="-317500" marL="914400">
              <a:lnSpc>
                <a:spcPct val="100000"/>
              </a:lnSpc>
              <a:spcBef>
                <a:spcPts val="600"/>
              </a:spcBef>
              <a:spcAft>
                <a:spcPts val="0"/>
              </a:spcAft>
              <a:buClr>
                <a:schemeClr val="lt2"/>
              </a:buClr>
              <a:buSzPct val="100000"/>
              <a:buFont typeface="Courier New"/>
              <a:buChar char="o"/>
            </a:pPr>
            <a:r>
              <a:rPr sz="1400" lang="en"/>
              <a:t>They represented the less rebellious side of rock ‘n’ roll.</a:t>
            </a:r>
          </a:p>
          <a:p>
            <a:pPr algn="l" rtl="0" lvl="1" marR="0" indent="-317500" marL="914400">
              <a:lnSpc>
                <a:spcPct val="100000"/>
              </a:lnSpc>
              <a:spcBef>
                <a:spcPts val="600"/>
              </a:spcBef>
              <a:spcAft>
                <a:spcPts val="0"/>
              </a:spcAft>
              <a:buClr>
                <a:schemeClr val="lt2"/>
              </a:buClr>
              <a:buSzPct val="100000"/>
              <a:buFont typeface="Courier New"/>
              <a:buChar char="o"/>
            </a:pPr>
            <a:r>
              <a:rPr sz="1400" lang="en"/>
              <a:t>Songs were both upbeat and psychedelic, along with a few slow rock ballads about love.</a:t>
            </a:r>
          </a:p>
          <a:p>
            <a:pPr algn="l" rtl="0" lvl="0" marR="0" indent="457200">
              <a:lnSpc>
                <a:spcPct val="100000"/>
              </a:lnSpc>
              <a:spcBef>
                <a:spcPts val="600"/>
              </a:spcBef>
              <a:spcAft>
                <a:spcPts val="0"/>
              </a:spcAft>
              <a:buNone/>
            </a:pPr>
            <a:r>
              <a:rPr sz="1400" lang="en"/>
              <a:t>Jimi Hendrix</a:t>
            </a:r>
          </a:p>
          <a:p>
            <a:pPr algn="l" rtl="0" lvl="1" marR="0" indent="-317500" marL="914400">
              <a:lnSpc>
                <a:spcPct val="100000"/>
              </a:lnSpc>
              <a:spcBef>
                <a:spcPts val="600"/>
              </a:spcBef>
              <a:spcAft>
                <a:spcPts val="0"/>
              </a:spcAft>
              <a:buClr>
                <a:schemeClr val="lt2"/>
              </a:buClr>
              <a:buSzPct val="100000"/>
              <a:buFont typeface="Courier New"/>
              <a:buChar char="o"/>
            </a:pPr>
            <a:r>
              <a:rPr sz="1400" lang="en"/>
              <a:t>He received his inspiration of adding psychedelic sounds to his music from the Beatles.</a:t>
            </a:r>
          </a:p>
          <a:p>
            <a:pPr algn="l" rtl="0" lvl="1" marR="0" indent="-317500" marL="914400">
              <a:lnSpc>
                <a:spcPct val="100000"/>
              </a:lnSpc>
              <a:spcBef>
                <a:spcPts val="600"/>
              </a:spcBef>
              <a:spcAft>
                <a:spcPts val="0"/>
              </a:spcAft>
              <a:buClr>
                <a:schemeClr val="lt2"/>
              </a:buClr>
              <a:buSzPct val="100000"/>
              <a:buFont typeface="Courier New"/>
              <a:buChar char="o"/>
            </a:pPr>
            <a:r>
              <a:rPr sz="1400" lang="en"/>
              <a:t>His songs always seemed to push the rock ‘n’ roll envelope with his extensive stage shows and his impressive electric guitar skills.</a:t>
            </a:r>
          </a:p>
        </p:txBody>
      </p:sp>
      <p:pic>
        <p:nvPicPr>
          <p:cNvPr id="133" name="Shape 133"/>
          <p:cNvPicPr preferRelativeResize="0"/>
          <p:nvPr/>
        </p:nvPicPr>
        <p:blipFill>
          <a:blip r:embed="rId3"/>
          <a:stretch>
            <a:fillRect/>
          </a:stretch>
        </p:blipFill>
        <p:spPr>
          <a:xfrm>
            <a:off y="1850500" x="687125"/>
            <a:ext cy="2834399" cx="1804899"/>
          </a:xfrm>
          <a:prstGeom prst="rect">
            <a:avLst/>
          </a:prstGeom>
        </p:spPr>
      </p:pic>
      <p:pic>
        <p:nvPicPr>
          <p:cNvPr id="134" name="Shape 134"/>
          <p:cNvPicPr preferRelativeResize="0"/>
          <p:nvPr/>
        </p:nvPicPr>
        <p:blipFill>
          <a:blip r:embed="rId4"/>
          <a:stretch>
            <a:fillRect/>
          </a:stretch>
        </p:blipFill>
        <p:spPr>
          <a:xfrm>
            <a:off y="1753675" x="7125100"/>
            <a:ext cy="2882925" cx="2018899"/>
          </a:xfrm>
          <a:prstGeom prst="rect">
            <a:avLst/>
          </a:prstGeom>
        </p:spPr>
      </p:pic>
      <p:sp>
        <p:nvSpPr>
          <p:cNvPr id="135" name="Shape 135"/>
          <p:cNvSpPr txBox="1"/>
          <p:nvPr/>
        </p:nvSpPr>
        <p:spPr>
          <a:xfrm>
            <a:off y="4870800" x="854950"/>
            <a:ext cy="234899" cx="1736999"/>
          </a:xfrm>
          <a:prstGeom prst="rect">
            <a:avLst/>
          </a:prstGeom>
        </p:spPr>
        <p:txBody>
          <a:bodyPr bIns="91425" rIns="91425" lIns="91425" tIns="91425" anchor="t" anchorCtr="0">
            <a:noAutofit/>
          </a:bodyPr>
          <a:lstStyle/>
          <a:p>
            <a:pPr>
              <a:spcBef>
                <a:spcPts val="0"/>
              </a:spcBef>
              <a:buNone/>
            </a:pPr>
            <a:r>
              <a:rPr lang="en">
                <a:solidFill>
                  <a:srgbClr val="FFFFFF"/>
                </a:solidFill>
              </a:rPr>
              <a:t>(Herb, 2001)</a:t>
            </a:r>
          </a:p>
        </p:txBody>
      </p:sp>
      <p:sp>
        <p:nvSpPr>
          <p:cNvPr id="136" name="Shape 136"/>
          <p:cNvSpPr txBox="1"/>
          <p:nvPr/>
        </p:nvSpPr>
        <p:spPr>
          <a:xfrm>
            <a:off y="4833000" x="7266050"/>
            <a:ext cy="310500" cx="1736999"/>
          </a:xfrm>
          <a:prstGeom prst="rect">
            <a:avLst/>
          </a:prstGeom>
        </p:spPr>
        <p:txBody>
          <a:bodyPr bIns="91425" rIns="91425" lIns="91425" tIns="91425" anchor="t" anchorCtr="0">
            <a:noAutofit/>
          </a:bodyPr>
          <a:lstStyle/>
          <a:p>
            <a:pPr>
              <a:spcBef>
                <a:spcPts val="0"/>
              </a:spcBef>
              <a:buNone/>
            </a:pPr>
            <a:r>
              <a:rPr lang="en">
                <a:solidFill>
                  <a:srgbClr val="FFFFFF"/>
                </a:solidFill>
              </a:rPr>
              <a:t>(Light, 2007)</a:t>
            </a:r>
          </a:p>
        </p:txBody>
      </p:sp>
    </p:spTree>
  </p:cSld>
  <p:clrMapOvr>
    <a:masterClrMapping/>
  </p:clrMapOvr>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3" fill="hold" presetSubtype="16" presetClass="entr"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ppt_w</p:attrName>
                                        </p:attrNameLst>
                                      </p:cBhvr>
                                      <p:tavLst>
                                        <p:tav tm="0" fmla="">
                                          <p:val>
                                            <p:strVal val="0"/>
                                          </p:val>
                                        </p:tav>
                                        <p:tav tm="100000" fmla="">
                                          <p:val>
                                            <p:strVal val="#ppt_w"/>
                                          </p:val>
                                        </p:tav>
                                      </p:tavLst>
                                    </p:anim>
                                    <p:anim calcmode="lin" valueType="num">
                                      <p:cBhvr additive="base">
                                        <p:cTn dur="1000"/>
                                        <p:tgtEl>
                                          <p:spTgt spid="131"/>
                                        </p:tgtEl>
                                        <p:attrNameLst>
                                          <p:attrName>ppt_h</p:attrName>
                                        </p:attrNameLst>
                                      </p:cBhvr>
                                      <p:tavLst>
                                        <p:tav tm="0" fmla="">
                                          <p:val>
                                            <p:strVal val="0"/>
                                          </p:val>
                                        </p:tav>
                                        <p:tav tm="100000" fmla="">
                                          <p:val>
                                            <p:strVal val="#ppt_h"/>
                                          </p:val>
                                        </p:tav>
                                      </p:tavLst>
                                    </p:anim>
                                  </p:childTnLst>
                                </p:cTn>
                              </p:par>
                              <p:par>
                                <p:cTn presetID="10" fill="hold" presetSubtype="0" presetClass="entr" nodeType="withEffect">
                                  <p:stCondLst>
                                    <p:cond delay="0"/>
                                  </p:stCondLst>
                                  <p:childTnLst>
                                    <p:set>
                                      <p:cBhvr>
                                        <p:cTn dur="1" fill="hold">
                                          <p:stCondLst>
                                            <p:cond delay="0"/>
                                          </p:stCondLst>
                                        </p:cTn>
                                        <p:tgtEl>
                                          <p:spTgt spid="133"/>
                                        </p:tgtEl>
                                        <p:attrNameLst>
                                          <p:attrName>style.visibility</p:attrName>
                                        </p:attrNameLst>
                                      </p:cBhvr>
                                      <p:to>
                                        <p:strVal val="visible"/>
                                      </p:to>
                                    </p:set>
                                    <p:animEffect transition="in" filter="fade">
                                      <p:cBhvr>
                                        <p:cTn dur="1000"/>
                                        <p:tgtEl>
                                          <p:spTgt spid="133"/>
                                        </p:tgtEl>
                                      </p:cBhvr>
                                    </p:animEffect>
                                  </p:childTnLst>
                                </p:cTn>
                              </p:par>
                            </p:childTnLst>
                          </p:cTn>
                        </p:par>
                        <p:par>
                          <p:cTn fill="hold">
                            <p:stCondLst>
                              <p:cond delay="1000"/>
                            </p:stCondLst>
                            <p:childTnLst>
                              <p:par>
                                <p:cTn presetID="2" fill="hold" presetSubtype="8" presetClass="entr" nodeType="afterEffect">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000"/>
                                        <p:tgtEl>
                                          <p:spTgt spid="134"/>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mc:AlternateContent>
    <mc:Choice Requires="p14">
      <p:transition spd="slow">
        <p14:flip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y="0" x="0"/>
          <a:ext cy="0" cx="0"/>
          <a:chOff y="0" x="0"/>
          <a:chExt cy="0" cx="0"/>
        </a:xfrm>
      </p:grpSpPr>
      <p:sp>
        <p:nvSpPr>
          <p:cNvPr id="141" name="Shape 141"/>
          <p:cNvSpPr txBox="1"/>
          <p:nvPr>
            <p:ph type="title"/>
          </p:nvPr>
        </p:nvSpPr>
        <p:spPr>
          <a:xfrm>
            <a:off y="162403" x="854948"/>
            <a:ext cy="857400" cx="7831799"/>
          </a:xfrm>
          <a:prstGeom prst="rect">
            <a:avLst/>
          </a:prstGeom>
        </p:spPr>
        <p:txBody>
          <a:bodyPr bIns="91425" rIns="91425" lIns="91425" tIns="91425" anchor="b" anchorCtr="0">
            <a:noAutofit/>
          </a:bodyPr>
          <a:lstStyle/>
          <a:p>
            <a:pPr>
              <a:spcBef>
                <a:spcPts val="0"/>
              </a:spcBef>
              <a:buNone/>
            </a:pPr>
            <a:r>
              <a:rPr sz="3000" lang="en"/>
              <a:t>Compared to the Music of the Period</a:t>
            </a:r>
          </a:p>
        </p:txBody>
      </p:sp>
      <p:sp>
        <p:nvSpPr>
          <p:cNvPr id="142" name="Shape 142"/>
          <p:cNvSpPr txBox="1"/>
          <p:nvPr>
            <p:ph idx="1" type="body"/>
          </p:nvPr>
        </p:nvSpPr>
        <p:spPr>
          <a:xfrm>
            <a:off y="1184675" x="854950"/>
            <a:ext cy="3741299" cx="4691399"/>
          </a:xfrm>
          <a:prstGeom prst="rect">
            <a:avLst/>
          </a:prstGeom>
        </p:spPr>
        <p:txBody>
          <a:bodyPr bIns="91425" rIns="91425" lIns="91425" tIns="91425" anchor="t" anchorCtr="0">
            <a:noAutofit/>
          </a:bodyPr>
          <a:lstStyle/>
          <a:p>
            <a:pPr rtl="0" lvl="0" indent="-342900" marL="457200">
              <a:spcBef>
                <a:spcPts val="0"/>
              </a:spcBef>
              <a:buClr>
                <a:schemeClr val="lt2"/>
              </a:buClr>
              <a:buSzPct val="100000"/>
              <a:buFont typeface="Arial"/>
              <a:buChar char="●"/>
            </a:pPr>
            <a:r>
              <a:rPr sz="1800" lang="en"/>
              <a:t>Simon and Garfunkel</a:t>
            </a:r>
          </a:p>
          <a:p>
            <a:pPr rtl="0" lvl="1" indent="-342900" marL="914400">
              <a:spcBef>
                <a:spcPts val="0"/>
              </a:spcBef>
              <a:buClr>
                <a:schemeClr val="lt2"/>
              </a:buClr>
              <a:buSzPct val="100000"/>
              <a:buFont typeface="Courier New"/>
              <a:buChar char="o"/>
            </a:pPr>
            <a:r>
              <a:rPr sz="1800" lang="en"/>
              <a:t>They created music which fit into the soft rock/ folk rock genre.</a:t>
            </a:r>
          </a:p>
          <a:p>
            <a:pPr rtl="0" lvl="1" indent="-342900" marL="914400">
              <a:spcBef>
                <a:spcPts val="0"/>
              </a:spcBef>
              <a:buClr>
                <a:schemeClr val="lt2"/>
              </a:buClr>
              <a:buSzPct val="100000"/>
              <a:buFont typeface="Courier New"/>
              <a:buChar char="o"/>
            </a:pPr>
            <a:r>
              <a:rPr sz="1800" lang="en"/>
              <a:t>Their music focused of slower rhythms and simple melody lines.</a:t>
            </a:r>
          </a:p>
          <a:p>
            <a:pPr rtl="0" lvl="0" indent="-342900" marL="457200">
              <a:spcBef>
                <a:spcPts val="0"/>
              </a:spcBef>
              <a:buClr>
                <a:schemeClr val="lt2"/>
              </a:buClr>
              <a:buSzPct val="100000"/>
              <a:buFont typeface="Arial"/>
              <a:buChar char="●"/>
            </a:pPr>
            <a:r>
              <a:rPr sz="1800" lang="en"/>
              <a:t>Jimi Hendrix</a:t>
            </a:r>
          </a:p>
          <a:p>
            <a:pPr rtl="0" lvl="1" indent="-342900" marL="914400">
              <a:spcBef>
                <a:spcPts val="0"/>
              </a:spcBef>
              <a:buClr>
                <a:schemeClr val="lt2"/>
              </a:buClr>
              <a:buSzPct val="100000"/>
              <a:buFont typeface="Courier New"/>
              <a:buChar char="o"/>
            </a:pPr>
            <a:r>
              <a:rPr sz="1800" lang="en"/>
              <a:t>Jimi Hendrix’s songs focused on bringing together both “white hippies and black revolutionaries.”</a:t>
            </a:r>
          </a:p>
          <a:p>
            <a:pPr lvl="1" indent="-342900" marL="914400">
              <a:spcBef>
                <a:spcPts val="0"/>
              </a:spcBef>
              <a:buClr>
                <a:schemeClr val="lt2"/>
              </a:buClr>
              <a:buSzPct val="100000"/>
              <a:buFont typeface="Courier New"/>
              <a:buChar char="o"/>
            </a:pPr>
            <a:r>
              <a:rPr sz="1800" lang="en"/>
              <a:t>His music was anything but simple; it contained complex rhythm schemes and unique texture.</a:t>
            </a:r>
          </a:p>
        </p:txBody>
      </p:sp>
      <p:pic>
        <p:nvPicPr>
          <p:cNvPr id="143" name="Shape 143"/>
          <p:cNvPicPr preferRelativeResize="0"/>
          <p:nvPr/>
        </p:nvPicPr>
        <p:blipFill>
          <a:blip r:embed="rId3"/>
          <a:stretch>
            <a:fillRect/>
          </a:stretch>
        </p:blipFill>
        <p:spPr>
          <a:xfrm>
            <a:off y="1418020" x="5546350"/>
            <a:ext cy="1827400" cx="1989575"/>
          </a:xfrm>
          <a:prstGeom prst="rect">
            <a:avLst/>
          </a:prstGeom>
        </p:spPr>
      </p:pic>
      <p:pic>
        <p:nvPicPr>
          <p:cNvPr id="144" name="Shape 144"/>
          <p:cNvPicPr preferRelativeResize="0"/>
          <p:nvPr/>
        </p:nvPicPr>
        <p:blipFill>
          <a:blip r:embed="rId4"/>
          <a:stretch>
            <a:fillRect/>
          </a:stretch>
        </p:blipFill>
        <p:spPr>
          <a:xfrm>
            <a:off y="3015135" x="6848200"/>
            <a:ext cy="1963164" cx="1989575"/>
          </a:xfrm>
          <a:prstGeom prst="rect">
            <a:avLst/>
          </a:prstGeom>
        </p:spPr>
      </p:pic>
      <p:sp>
        <p:nvSpPr>
          <p:cNvPr id="145" name="Shape 145"/>
          <p:cNvSpPr txBox="1"/>
          <p:nvPr/>
        </p:nvSpPr>
        <p:spPr>
          <a:xfrm>
            <a:off y="4791100" x="5412000"/>
            <a:ext cy="187199" cx="1116000"/>
          </a:xfrm>
          <a:prstGeom prst="rect">
            <a:avLst/>
          </a:prstGeom>
        </p:spPr>
        <p:txBody>
          <a:bodyPr bIns="91425" rIns="91425" lIns="91425" tIns="91425" anchor="t" anchorCtr="0">
            <a:noAutofit/>
          </a:bodyPr>
          <a:lstStyle/>
          <a:p>
            <a:pPr>
              <a:spcBef>
                <a:spcPts val="0"/>
              </a:spcBef>
              <a:buNone/>
            </a:pPr>
            <a:r>
              <a:rPr sz="1000" lang="en">
                <a:solidFill>
                  <a:srgbClr val="FFFFFF"/>
                </a:solidFill>
              </a:rPr>
              <a:t>(Murray, 2013)</a:t>
            </a:r>
          </a:p>
        </p:txBody>
      </p:sp>
    </p:spTree>
  </p:cSld>
  <p:clrMapOvr>
    <a:masterClrMapping/>
  </p:clrMapOvr>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3" fill="hold" presetSubtype="16" presetClass="entr" nodeType="afterEffect">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ppt_w</p:attrName>
                                        </p:attrNameLst>
                                      </p:cBhvr>
                                      <p:tavLst>
                                        <p:tav tm="0" fmla="">
                                          <p:val>
                                            <p:strVal val="0"/>
                                          </p:val>
                                        </p:tav>
                                        <p:tav tm="100000" fmla="">
                                          <p:val>
                                            <p:strVal val="#ppt_w"/>
                                          </p:val>
                                        </p:tav>
                                      </p:tavLst>
                                    </p:anim>
                                    <p:anim calcmode="lin" valueType="num">
                                      <p:cBhvr additive="base">
                                        <p:cTn dur="1000"/>
                                        <p:tgtEl>
                                          <p:spTgt spid="141"/>
                                        </p:tgtEl>
                                        <p:attrNameLst>
                                          <p:attrName>ppt_h</p:attrName>
                                        </p:attrNameLst>
                                      </p:cBhvr>
                                      <p:tavLst>
                                        <p:tav tm="0" fmla="">
                                          <p:val>
                                            <p:strVal val="0"/>
                                          </p:val>
                                        </p:tav>
                                        <p:tav tm="100000" fmla="">
                                          <p:val>
                                            <p:strVal val="#ppt_h"/>
                                          </p:val>
                                        </p:tav>
                                      </p:tavLst>
                                    </p:anim>
                                  </p:childTnLst>
                                </p:cTn>
                              </p:par>
                              <p:par>
                                <p:cTn presetID="10" fill="hold" presetSubtype="0" presetClass="entr" nodeType="withEffect">
                                  <p:stCondLst>
                                    <p:cond delay="0"/>
                                  </p:stCondLst>
                                  <p:childTnLst>
                                    <p:set>
                                      <p:cBhvr>
                                        <p:cTn dur="1" fill="hold">
                                          <p:stCondLst>
                                            <p:cond delay="0"/>
                                          </p:stCondLst>
                                        </p:cTn>
                                        <p:tgtEl>
                                          <p:spTgt spid="143"/>
                                        </p:tgtEl>
                                        <p:attrNameLst>
                                          <p:attrName>style.visibility</p:attrName>
                                        </p:attrNameLst>
                                      </p:cBhvr>
                                      <p:to>
                                        <p:strVal val="visible"/>
                                      </p:to>
                                    </p:set>
                                    <p:animEffect transition="in" filter="fade">
                                      <p:cBhvr>
                                        <p:cTn dur="1000"/>
                                        <p:tgtEl>
                                          <p:spTgt spid="143"/>
                                        </p:tgtEl>
                                      </p:cBhvr>
                                    </p:animEffect>
                                  </p:childTnLst>
                                </p:cTn>
                              </p:par>
                            </p:childTnLst>
                          </p:cTn>
                        </p:par>
                        <p:par>
                          <p:cTn fill="hold">
                            <p:stCondLst>
                              <p:cond delay="1000"/>
                            </p:stCondLst>
                            <p:childTnLst>
                              <p:par>
                                <p:cTn presetID="8" fill="hold" presetSubtype="0" presetClass="emph" nodeType="afterEffect">
                                  <p:stCondLst>
                                    <p:cond delay="0"/>
                                  </p:stCondLst>
                                  <p:childTnLst>
                                    <p:animRot by="-21600000">
                                      <p:cBhvr>
                                        <p:cTn dur="1000" fill="hold"/>
                                        <p:tgtEl>
                                          <p:spTgt spid="14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mc:AlternateContent>
    <mc:Choice Requires="p14">
      <p:transition spd="slow">
        <p14:flip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txBox="1"/>
          <p:nvPr>
            <p:ph type="title"/>
          </p:nvPr>
        </p:nvSpPr>
        <p:spPr>
          <a:xfrm>
            <a:off y="162403" x="854948"/>
            <a:ext cy="857400" cx="7831799"/>
          </a:xfrm>
          <a:prstGeom prst="rect">
            <a:avLst/>
          </a:prstGeom>
        </p:spPr>
        <p:txBody>
          <a:bodyPr bIns="91425" rIns="91425" lIns="91425" tIns="91425" anchor="b" anchorCtr="0">
            <a:noAutofit/>
          </a:bodyPr>
          <a:lstStyle/>
          <a:p>
            <a:pPr>
              <a:spcBef>
                <a:spcPts val="0"/>
              </a:spcBef>
              <a:buNone/>
            </a:pPr>
            <a:r>
              <a:rPr lang="en"/>
              <a:t>His Impact on Rock and Roll</a:t>
            </a:r>
          </a:p>
        </p:txBody>
      </p:sp>
      <p:sp>
        <p:nvSpPr>
          <p:cNvPr id="151" name="Shape 151"/>
          <p:cNvSpPr txBox="1"/>
          <p:nvPr>
            <p:ph idx="1" type="body"/>
          </p:nvPr>
        </p:nvSpPr>
        <p:spPr>
          <a:xfrm>
            <a:off y="1184675" x="854950"/>
            <a:ext cy="2096100" cx="8165099"/>
          </a:xfrm>
          <a:prstGeom prst="rect">
            <a:avLst/>
          </a:prstGeom>
        </p:spPr>
        <p:txBody>
          <a:bodyPr bIns="91425" rIns="91425" lIns="91425" tIns="91425" anchor="t" anchorCtr="0">
            <a:noAutofit/>
          </a:bodyPr>
          <a:lstStyle/>
          <a:p>
            <a:pPr rtl="0" lvl="0" indent="-317500" marL="457200">
              <a:spcBef>
                <a:spcPts val="0"/>
              </a:spcBef>
              <a:buClr>
                <a:schemeClr val="lt2"/>
              </a:buClr>
              <a:buSzPct val="100000"/>
              <a:buFont typeface="Arial"/>
              <a:buChar char="●"/>
            </a:pPr>
            <a:r>
              <a:rPr sz="1400" lang="en"/>
              <a:t>Jimi Hendrix revolutionized the way musicians played music in the late 1960 and beyond.</a:t>
            </a:r>
          </a:p>
          <a:p>
            <a:pPr rtl="0" lvl="1" indent="-317500" marL="914400">
              <a:spcBef>
                <a:spcPts val="0"/>
              </a:spcBef>
              <a:buClr>
                <a:schemeClr val="lt2"/>
              </a:buClr>
              <a:buSzPct val="100000"/>
              <a:buFont typeface="Courier New"/>
              <a:buChar char="o"/>
            </a:pPr>
            <a:r>
              <a:rPr sz="1400" lang="en"/>
              <a:t>He created many innovative ways to play his electric guitar.</a:t>
            </a:r>
          </a:p>
          <a:p>
            <a:pPr rtl="0" lvl="2" indent="-317500" marL="1371600">
              <a:spcBef>
                <a:spcPts val="0"/>
              </a:spcBef>
              <a:buClr>
                <a:schemeClr val="lt2"/>
              </a:buClr>
              <a:buSzPct val="100000"/>
              <a:buFont typeface="Wingdings"/>
              <a:buChar char="§"/>
            </a:pPr>
            <a:r>
              <a:rPr sz="1400" lang="en"/>
              <a:t>He learned to play behind his back and with his teeth. </a:t>
            </a:r>
          </a:p>
          <a:p>
            <a:pPr rtl="0" lvl="2" indent="-317500" marL="1371600">
              <a:spcBef>
                <a:spcPts val="0"/>
              </a:spcBef>
              <a:buClr>
                <a:schemeClr val="lt2"/>
              </a:buClr>
              <a:buSzPct val="100000"/>
              <a:buFont typeface="Wingdings"/>
              <a:buChar char="§"/>
            </a:pPr>
            <a:r>
              <a:rPr sz="1400" lang="en"/>
              <a:t>He learned many complicated melody lines, including impromptu instrumentals.</a:t>
            </a:r>
          </a:p>
          <a:p>
            <a:pPr rtl="0" lvl="1" indent="-317500" marL="914400">
              <a:spcBef>
                <a:spcPts val="0"/>
              </a:spcBef>
              <a:buClr>
                <a:schemeClr val="lt2"/>
              </a:buClr>
              <a:buSzPct val="100000"/>
              <a:buFont typeface="Courier New"/>
              <a:buChar char="o"/>
            </a:pPr>
            <a:r>
              <a:rPr sz="1400" lang="en"/>
              <a:t>He also defined the theatrical way concerts would be performed.</a:t>
            </a:r>
          </a:p>
          <a:p>
            <a:pPr rtl="0" lvl="2" indent="-317500" marL="1371600">
              <a:spcBef>
                <a:spcPts val="0"/>
              </a:spcBef>
              <a:buClr>
                <a:schemeClr val="lt2"/>
              </a:buClr>
              <a:buSzPct val="100000"/>
              <a:buFont typeface="Wingdings"/>
              <a:buChar char="§"/>
            </a:pPr>
            <a:r>
              <a:rPr sz="1400" lang="en"/>
              <a:t>His elaborate stage shows were the hottest ticket in town, even upstaging and outselling The Who.</a:t>
            </a:r>
          </a:p>
          <a:p>
            <a:pPr lvl="2" indent="-317500" marL="1371600">
              <a:spcBef>
                <a:spcPts val="0"/>
              </a:spcBef>
              <a:buClr>
                <a:schemeClr val="lt2"/>
              </a:buClr>
              <a:buSzPct val="100000"/>
              <a:buFont typeface="Wingdings"/>
              <a:buChar char="§"/>
            </a:pPr>
            <a:r>
              <a:rPr sz="1400" lang="en"/>
              <a:t>His talented and lengthy solos kept the audiences coming back for more. </a:t>
            </a:r>
          </a:p>
        </p:txBody>
      </p:sp>
      <p:pic>
        <p:nvPicPr>
          <p:cNvPr id="152" name="Shape 152"/>
          <p:cNvPicPr preferRelativeResize="0"/>
          <p:nvPr/>
        </p:nvPicPr>
        <p:blipFill>
          <a:blip r:embed="rId3"/>
          <a:stretch>
            <a:fillRect/>
          </a:stretch>
        </p:blipFill>
        <p:spPr>
          <a:xfrm>
            <a:off y="3154600" x="5418101"/>
            <a:ext cy="1930225" cx="3131298"/>
          </a:xfrm>
          <a:prstGeom prst="rect">
            <a:avLst/>
          </a:prstGeom>
        </p:spPr>
      </p:pic>
      <p:sp>
        <p:nvSpPr>
          <p:cNvPr id="153" name="Shape 153"/>
          <p:cNvSpPr txBox="1"/>
          <p:nvPr/>
        </p:nvSpPr>
        <p:spPr>
          <a:xfrm>
            <a:off y="4866725" x="4388500"/>
            <a:ext cy="218100" cx="1097999"/>
          </a:xfrm>
          <a:prstGeom prst="rect">
            <a:avLst/>
          </a:prstGeom>
        </p:spPr>
        <p:txBody>
          <a:bodyPr bIns="91425" rIns="91425" lIns="91425" tIns="91425" anchor="t" anchorCtr="0">
            <a:noAutofit/>
          </a:bodyPr>
          <a:lstStyle/>
          <a:p>
            <a:pPr>
              <a:spcBef>
                <a:spcPts val="0"/>
              </a:spcBef>
              <a:buNone/>
            </a:pPr>
            <a:r>
              <a:rPr sz="1000" lang="en">
                <a:solidFill>
                  <a:srgbClr val="FFFFFF"/>
                </a:solidFill>
              </a:rPr>
              <a:t>(Murray, 2013)</a:t>
            </a:r>
          </a:p>
        </p:txBody>
      </p:sp>
      <p:pic>
        <p:nvPicPr>
          <p:cNvPr id="154" name="Shape 154"/>
          <p:cNvPicPr preferRelativeResize="0"/>
          <p:nvPr/>
        </p:nvPicPr>
        <p:blipFill>
          <a:blip r:embed="rId4"/>
          <a:stretch>
            <a:fillRect/>
          </a:stretch>
        </p:blipFill>
        <p:spPr>
          <a:xfrm>
            <a:off y="3154600" x="966300"/>
            <a:ext cy="1930225" cx="3217034"/>
          </a:xfrm>
          <a:prstGeom prst="rect">
            <a:avLst/>
          </a:prstGeom>
        </p:spPr>
      </p:pic>
    </p:spTree>
  </p:cSld>
  <p:clrMapOvr>
    <a:masterClrMapping/>
  </p:clrMapOvr>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3" fill="hold" presetSubtype="16" presetClass="entr" nodeType="afterEffect">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p:tgtEl>
                                          <p:spTgt spid="150"/>
                                        </p:tgtEl>
                                        <p:attrNameLst>
                                          <p:attrName>ppt_w</p:attrName>
                                        </p:attrNameLst>
                                      </p:cBhvr>
                                      <p:tavLst>
                                        <p:tav tm="0" fmla="">
                                          <p:val>
                                            <p:strVal val="0"/>
                                          </p:val>
                                        </p:tav>
                                        <p:tav tm="100000" fmla="">
                                          <p:val>
                                            <p:strVal val="#ppt_w"/>
                                          </p:val>
                                        </p:tav>
                                      </p:tavLst>
                                    </p:anim>
                                    <p:anim calcmode="lin" valueType="num">
                                      <p:cBhvr additive="base">
                                        <p:cTn dur="1000"/>
                                        <p:tgtEl>
                                          <p:spTgt spid="150"/>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mc:AlternateContent>
    <mc:Choice Requires="p14">
      <p:transition spd="slow">
        <p14:flip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y="0" x="0"/>
          <a:ext cy="0" cx="0"/>
          <a:chOff y="0" x="0"/>
          <a:chExt cy="0" cx="0"/>
        </a:xfrm>
      </p:grpSpPr>
      <p:sp>
        <p:nvSpPr>
          <p:cNvPr id="159" name="Shape 159">
            <a:hlinkClick r:id="rId4"/>
          </p:cNvPr>
          <p:cNvSpPr/>
          <p:nvPr/>
        </p:nvSpPr>
        <p:spPr>
          <a:xfrm>
            <a:off y="277275" x="2286000"/>
            <a:ext cy="3224574" cx="4572000"/>
          </a:xfrm>
          <a:prstGeom prst="rect">
            <a:avLst/>
          </a:prstGeom>
          <a:blipFill>
            <a:blip r:embed="rId5"/>
            <a:stretch>
              <a:fillRect/>
            </a:stretch>
          </a:blipFill>
          <a:ln>
            <a:noFill/>
          </a:ln>
        </p:spPr>
      </p:sp>
      <p:sp>
        <p:nvSpPr>
          <p:cNvPr id="160" name="Shape 160"/>
          <p:cNvSpPr txBox="1"/>
          <p:nvPr>
            <p:ph type="title"/>
          </p:nvPr>
        </p:nvSpPr>
        <p:spPr>
          <a:xfrm>
            <a:off y="4128325" x="814250"/>
            <a:ext cy="857400" cx="8174099"/>
          </a:xfrm>
          <a:prstGeom prst="rect">
            <a:avLst/>
          </a:prstGeom>
        </p:spPr>
        <p:txBody>
          <a:bodyPr bIns="91425" rIns="91425" lIns="91425" tIns="91425" anchor="b" anchorCtr="0">
            <a:noAutofit/>
          </a:bodyPr>
          <a:lstStyle/>
          <a:p>
            <a:pPr algn="ctr">
              <a:spcBef>
                <a:spcPts val="0"/>
              </a:spcBef>
              <a:buNone/>
            </a:pPr>
            <a:r>
              <a:rPr sz="3000" lang="en"/>
              <a:t>Video: Jimi Hendrix playing with his teeth</a:t>
            </a:r>
          </a:p>
        </p:txBody>
      </p:sp>
      <p:sp>
        <p:nvSpPr>
          <p:cNvPr id="161" name="Shape 161"/>
          <p:cNvSpPr txBox="1"/>
          <p:nvPr/>
        </p:nvSpPr>
        <p:spPr>
          <a:xfrm>
            <a:off y="3501850" x="1865250"/>
            <a:ext cy="205799" cx="5413499"/>
          </a:xfrm>
          <a:prstGeom prst="rect">
            <a:avLst/>
          </a:prstGeom>
        </p:spPr>
        <p:txBody>
          <a:bodyPr bIns="91425" rIns="91425" lIns="91425" tIns="91425" anchor="t" anchorCtr="0">
            <a:noAutofit/>
          </a:bodyPr>
          <a:lstStyle/>
          <a:p>
            <a:pPr algn="ctr">
              <a:spcBef>
                <a:spcPts val="0"/>
              </a:spcBef>
              <a:buNone/>
            </a:pPr>
            <a:r>
              <a:rPr lang="en">
                <a:solidFill>
                  <a:srgbClr val="FF9900"/>
                </a:solidFill>
              </a:rPr>
              <a:t>*Must be in presentation mode to view</a:t>
            </a:r>
          </a:p>
        </p:txBody>
      </p:sp>
      <p:sp>
        <p:nvSpPr>
          <p:cNvPr id="162" name="Shape 162"/>
          <p:cNvSpPr txBox="1"/>
          <p:nvPr>
            <p:ph idx="1" type="body"/>
          </p:nvPr>
        </p:nvSpPr>
        <p:spPr>
          <a:xfrm>
            <a:off y="4128317" x="3171073"/>
            <a:ext cy="285300" cx="3115499"/>
          </a:xfrm>
          <a:prstGeom prst="rect">
            <a:avLst/>
          </a:prstGeom>
        </p:spPr>
        <p:txBody>
          <a:bodyPr bIns="91425" rIns="91425" lIns="91425" tIns="91425" anchor="t" anchorCtr="0">
            <a:noAutofit/>
          </a:bodyPr>
          <a:lstStyle/>
          <a:p>
            <a:pPr>
              <a:spcBef>
                <a:spcPts val="0"/>
              </a:spcBef>
              <a:buNone/>
            </a:pPr>
            <a:r>
              <a:rPr lang="en"/>
              <a:t> </a:t>
            </a:r>
          </a:p>
        </p:txBody>
      </p:sp>
    </p:spTree>
  </p:cSld>
  <p:clrMapOvr>
    <a:masterClrMapping/>
  </p:clrMapOvr>
  <mc:AlternateContent>
    <mc:Choice Requires="p14">
      <p:transition spd="slow">
        <p14:flip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y="0" x="0"/>
          <a:ext cy="0" cx="0"/>
          <a:chOff y="0" x="0"/>
          <a:chExt cy="0" cx="0"/>
        </a:xfrm>
      </p:grpSpPr>
      <p:sp>
        <p:nvSpPr>
          <p:cNvPr id="167" name="Shape 167"/>
          <p:cNvSpPr txBox="1"/>
          <p:nvPr>
            <p:ph type="title"/>
          </p:nvPr>
        </p:nvSpPr>
        <p:spPr>
          <a:xfrm>
            <a:off y="162403" x="854948"/>
            <a:ext cy="857400" cx="7831799"/>
          </a:xfrm>
          <a:prstGeom prst="rect">
            <a:avLst/>
          </a:prstGeom>
        </p:spPr>
        <p:txBody>
          <a:bodyPr bIns="91425" rIns="91425" lIns="91425" tIns="91425" anchor="b" anchorCtr="0">
            <a:noAutofit/>
          </a:bodyPr>
          <a:lstStyle/>
          <a:p>
            <a:pPr>
              <a:spcBef>
                <a:spcPts val="0"/>
              </a:spcBef>
              <a:buNone/>
            </a:pPr>
            <a:r>
              <a:rPr lang="en"/>
              <a:t>His Innovations</a:t>
            </a:r>
          </a:p>
        </p:txBody>
      </p:sp>
      <p:sp>
        <p:nvSpPr>
          <p:cNvPr id="168" name="Shape 168"/>
          <p:cNvSpPr txBox="1"/>
          <p:nvPr>
            <p:ph idx="1" type="body"/>
          </p:nvPr>
        </p:nvSpPr>
        <p:spPr>
          <a:xfrm>
            <a:off y="1184675" x="854950"/>
            <a:ext cy="3656699" cx="7831799"/>
          </a:xfrm>
          <a:prstGeom prst="rect">
            <a:avLst/>
          </a:prstGeom>
        </p:spPr>
        <p:txBody>
          <a:bodyPr bIns="91425" rIns="91425" lIns="91425" tIns="91425" anchor="t" anchorCtr="0">
            <a:noAutofit/>
          </a:bodyPr>
          <a:lstStyle/>
          <a:p>
            <a:pPr rtl="0" lvl="0" indent="-419100" marL="457200">
              <a:spcBef>
                <a:spcPts val="0"/>
              </a:spcBef>
              <a:buClr>
                <a:schemeClr val="lt2"/>
              </a:buClr>
              <a:buSzPct val="100000"/>
              <a:buFont typeface="Arial"/>
              <a:buChar char="●"/>
            </a:pPr>
            <a:r>
              <a:rPr lang="en"/>
              <a:t>Jimi Hendrix’s innovative style pushed the rock movement forward.</a:t>
            </a:r>
          </a:p>
          <a:p>
            <a:pPr rtl="0" lvl="1" indent="-381000" marL="914400">
              <a:spcBef>
                <a:spcPts val="0"/>
              </a:spcBef>
              <a:buClr>
                <a:schemeClr val="lt2"/>
              </a:buClr>
              <a:buSzPct val="80000"/>
              <a:buFont typeface="Courier New"/>
              <a:buChar char="o"/>
            </a:pPr>
            <a:r>
              <a:rPr lang="en"/>
              <a:t>He inspired other artists to learn to play complicated electric guitar lines.</a:t>
            </a:r>
          </a:p>
          <a:p>
            <a:pPr rtl="0" lvl="1" indent="-381000" marL="914400">
              <a:spcBef>
                <a:spcPts val="0"/>
              </a:spcBef>
              <a:buClr>
                <a:schemeClr val="lt2"/>
              </a:buClr>
              <a:buSzPct val="80000"/>
              <a:buFont typeface="Courier New"/>
              <a:buChar char="o"/>
            </a:pPr>
            <a:r>
              <a:rPr lang="en"/>
              <a:t>He created a new type of experimental music which sparked the beginning of rock ‘n’ roll music.</a:t>
            </a:r>
          </a:p>
          <a:p>
            <a:pPr rtl="0" lvl="2" indent="-381000" marL="1371600">
              <a:spcBef>
                <a:spcPts val="0"/>
              </a:spcBef>
              <a:buClr>
                <a:schemeClr val="lt2"/>
              </a:buClr>
              <a:buSzPct val="80000"/>
              <a:buFont typeface="Wingdings"/>
              <a:buChar char="§"/>
            </a:pPr>
            <a:r>
              <a:rPr lang="en"/>
              <a:t>The use of amps and sound boards to create a new electric reverb and musical effects</a:t>
            </a:r>
          </a:p>
          <a:p>
            <a:pPr rtl="0" lvl="0" indent="0" marL="0">
              <a:spcBef>
                <a:spcPts val="0"/>
              </a:spcBef>
              <a:buNone/>
            </a:pPr>
            <a:r>
              <a:rPr lang="en"/>
              <a:t> </a:t>
            </a:r>
          </a:p>
        </p:txBody>
      </p:sp>
      <p:sp>
        <p:nvSpPr>
          <p:cNvPr id="169" name="Shape 169"/>
          <p:cNvSpPr txBox="1"/>
          <p:nvPr/>
        </p:nvSpPr>
        <p:spPr>
          <a:xfrm>
            <a:off y="4757400" x="604125"/>
            <a:ext cy="386100" cx="1376100"/>
          </a:xfrm>
          <a:prstGeom prst="rect">
            <a:avLst/>
          </a:prstGeom>
        </p:spPr>
        <p:txBody>
          <a:bodyPr bIns="91425" rIns="91425" lIns="91425" tIns="91425" anchor="t" anchorCtr="0">
            <a:noAutofit/>
          </a:bodyPr>
          <a:lstStyle/>
          <a:p>
            <a:pPr>
              <a:spcBef>
                <a:spcPts val="0"/>
              </a:spcBef>
              <a:buNone/>
            </a:pPr>
            <a:r>
              <a:rPr lang="en">
                <a:solidFill>
                  <a:srgbClr val="FFFFFF"/>
                </a:solidFill>
              </a:rPr>
              <a:t>(Reyes, 2004)</a:t>
            </a:r>
          </a:p>
        </p:txBody>
      </p:sp>
    </p:spTree>
  </p:cSld>
  <p:clrMapOvr>
    <a:masterClrMapping/>
  </p:clrMapOvr>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3" fill="hold" presetSubtype="16" presetClass="entr" nodeType="afterEffect">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p:tgtEl>
                                          <p:spTgt spid="167"/>
                                        </p:tgtEl>
                                        <p:attrNameLst>
                                          <p:attrName>ppt_w</p:attrName>
                                        </p:attrNameLst>
                                      </p:cBhvr>
                                      <p:tavLst>
                                        <p:tav tm="0" fmla="">
                                          <p:val>
                                            <p:strVal val="0"/>
                                          </p:val>
                                        </p:tav>
                                        <p:tav tm="100000" fmla="">
                                          <p:val>
                                            <p:strVal val="#ppt_w"/>
                                          </p:val>
                                        </p:tav>
                                      </p:tavLst>
                                    </p:anim>
                                    <p:anim calcmode="lin" valueType="num">
                                      <p:cBhvr additive="base">
                                        <p:cTn dur="1000"/>
                                        <p:tgtEl>
                                          <p:spTgt spid="167"/>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mc:AlternateContent>
    <mc:Choice Requires="p14">
      <p:transition spd="slow">
        <p14:flip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y="0" x="0"/>
          <a:ext cy="0" cx="0"/>
          <a:chOff y="0" x="0"/>
          <a:chExt cy="0" cx="0"/>
        </a:xfrm>
      </p:grpSpPr>
      <p:sp>
        <p:nvSpPr>
          <p:cNvPr id="174" name="Shape 174"/>
          <p:cNvSpPr txBox="1"/>
          <p:nvPr>
            <p:ph idx="1" type="body"/>
          </p:nvPr>
        </p:nvSpPr>
        <p:spPr>
          <a:xfrm>
            <a:off y="1083375" x="5646498"/>
            <a:ext cy="3741299" cx="3259799"/>
          </a:xfrm>
          <a:prstGeom prst="rect">
            <a:avLst/>
          </a:prstGeom>
        </p:spPr>
        <p:txBody>
          <a:bodyPr bIns="91425" rIns="91425" lIns="91425" tIns="91425" anchor="t" anchorCtr="0">
            <a:noAutofit/>
          </a:bodyPr>
          <a:lstStyle/>
          <a:p>
            <a:pPr algn="ctr">
              <a:spcBef>
                <a:spcPts val="0"/>
              </a:spcBef>
              <a:buNone/>
            </a:pPr>
            <a:r>
              <a:rPr sz="1800" lang="en"/>
              <a:t>If you are familiar with Jimi Hendrix, you have heard “Purple Haze” or “Hey Joe.” We chose “Hey Joe” because it is a great example of Jimi Hendrix’s sound and musical style of Blues Rock on a cover of a hard rock song. With the addition of phrases and vocals derived from R&amp;B influences, Hendrix’s cover has become the most popular version of “Hey Joe.”</a:t>
            </a:r>
          </a:p>
        </p:txBody>
      </p:sp>
      <p:sp>
        <p:nvSpPr>
          <p:cNvPr id="175" name="Shape 175"/>
          <p:cNvSpPr txBox="1"/>
          <p:nvPr>
            <p:ph type="title"/>
          </p:nvPr>
        </p:nvSpPr>
        <p:spPr>
          <a:xfrm>
            <a:off y="0" x="116725"/>
            <a:ext cy="857400" cx="8622299"/>
          </a:xfrm>
          <a:prstGeom prst="rect">
            <a:avLst/>
          </a:prstGeom>
        </p:spPr>
        <p:txBody>
          <a:bodyPr bIns="91425" rIns="91425" lIns="91425" tIns="91425" anchor="b" anchorCtr="0">
            <a:noAutofit/>
          </a:bodyPr>
          <a:lstStyle/>
          <a:p>
            <a:pPr algn="ctr">
              <a:spcBef>
                <a:spcPts val="0"/>
              </a:spcBef>
              <a:buNone/>
            </a:pPr>
            <a:r>
              <a:rPr sz="3000" lang="en"/>
              <a:t>      Song analysis: “Hey Joe” by Jimi Hendrix</a:t>
            </a:r>
          </a:p>
        </p:txBody>
      </p:sp>
      <p:sp>
        <p:nvSpPr>
          <p:cNvPr id="176" name="Shape 176">
            <a:hlinkClick r:id="rId4"/>
          </p:cNvPr>
          <p:cNvSpPr/>
          <p:nvPr/>
        </p:nvSpPr>
        <p:spPr>
          <a:xfrm>
            <a:off y="1340825" x="854950"/>
            <a:ext cy="3429000" cx="4572000"/>
          </a:xfrm>
          <a:prstGeom prst="rect">
            <a:avLst/>
          </a:prstGeom>
          <a:blipFill>
            <a:blip r:embed="rId5"/>
            <a:stretch>
              <a:fillRect/>
            </a:stretch>
          </a:blipFill>
          <a:ln>
            <a:noFill/>
          </a:ln>
        </p:spPr>
      </p:sp>
      <p:sp>
        <p:nvSpPr>
          <p:cNvPr id="177" name="Shape 177"/>
          <p:cNvSpPr txBox="1"/>
          <p:nvPr/>
        </p:nvSpPr>
        <p:spPr>
          <a:xfrm>
            <a:off y="4824675" x="6244400"/>
            <a:ext cy="234899" cx="1953299"/>
          </a:xfrm>
          <a:prstGeom prst="rect">
            <a:avLst/>
          </a:prstGeom>
        </p:spPr>
        <p:txBody>
          <a:bodyPr bIns="91425" rIns="91425" lIns="91425" tIns="91425" anchor="t" anchorCtr="0">
            <a:noAutofit/>
          </a:bodyPr>
          <a:lstStyle/>
          <a:p>
            <a:pPr algn="ctr">
              <a:spcBef>
                <a:spcPts val="0"/>
              </a:spcBef>
              <a:buNone/>
            </a:pPr>
            <a:r>
              <a:rPr sz="900" lang="en">
                <a:solidFill>
                  <a:srgbClr val="FFFFFF"/>
                </a:solidFill>
                <a:latin typeface="Trebuchet MS"/>
                <a:ea typeface="Trebuchet MS"/>
                <a:cs typeface="Trebuchet MS"/>
                <a:sym typeface="Trebuchet MS"/>
              </a:rPr>
              <a:t>(Hicks, 2000)</a:t>
            </a:r>
          </a:p>
        </p:txBody>
      </p:sp>
    </p:spTree>
  </p:cSld>
  <p:clrMapOvr>
    <a:masterClrMapping/>
  </p:clrMapOvr>
  <p:transition spd="slow">
    <p:push/>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8" fill="hold" presetSubtype="0" presetClass="emph" nodeType="afterEffect">
                                  <p:stCondLst>
                                    <p:cond delay="0"/>
                                  </p:stCondLst>
                                  <p:childTnLst>
                                    <p:animRot by="-21600000">
                                      <p:cBhvr>
                                        <p:cTn dur="1000" fill="hold"/>
                                        <p:tgtEl>
                                          <p:spTgt spid="17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y="0" x="0"/>
          <a:ext cy="0" cx="0"/>
          <a:chOff y="0" x="0"/>
          <a:chExt cy="0" cx="0"/>
        </a:xfrm>
      </p:grpSpPr>
      <p:sp>
        <p:nvSpPr>
          <p:cNvPr id="182" name="Shape 182"/>
          <p:cNvSpPr txBox="1"/>
          <p:nvPr>
            <p:ph type="title"/>
          </p:nvPr>
        </p:nvSpPr>
        <p:spPr>
          <a:xfrm>
            <a:off y="0" x="367175"/>
            <a:ext cy="857400" cx="8615399"/>
          </a:xfrm>
          <a:prstGeom prst="rect">
            <a:avLst/>
          </a:prstGeom>
        </p:spPr>
        <p:txBody>
          <a:bodyPr bIns="91425" rIns="91425" lIns="91425" tIns="91425" anchor="b" anchorCtr="0">
            <a:noAutofit/>
          </a:bodyPr>
          <a:lstStyle/>
          <a:p>
            <a:pPr>
              <a:spcBef>
                <a:spcPts val="0"/>
              </a:spcBef>
              <a:buNone/>
            </a:pPr>
            <a:r>
              <a:rPr sz="3000" lang="en"/>
              <a:t>“Hey Joe” Musical Analysis: Instrumentation</a:t>
            </a:r>
          </a:p>
        </p:txBody>
      </p:sp>
      <p:sp>
        <p:nvSpPr>
          <p:cNvPr id="183" name="Shape 183"/>
          <p:cNvSpPr txBox="1"/>
          <p:nvPr>
            <p:ph idx="1" type="body"/>
          </p:nvPr>
        </p:nvSpPr>
        <p:spPr>
          <a:xfrm>
            <a:off y="1184672" x="854948"/>
            <a:ext cy="3741299" cx="7831799"/>
          </a:xfrm>
          <a:prstGeom prst="rect">
            <a:avLst/>
          </a:prstGeom>
        </p:spPr>
        <p:txBody>
          <a:bodyPr bIns="91425" rIns="91425" lIns="91425" tIns="91425" anchor="t" anchorCtr="0">
            <a:noAutofit/>
          </a:bodyPr>
          <a:lstStyle/>
          <a:p>
            <a:pPr algn="ctr" rtl="0">
              <a:spcBef>
                <a:spcPts val="0"/>
              </a:spcBef>
              <a:buNone/>
            </a:pPr>
            <a:r>
              <a:rPr sz="2000" lang="en"/>
              <a:t>Jimi Hendrix plays the electric guitar, and sings lead vocals. </a:t>
            </a:r>
          </a:p>
          <a:p>
            <a:pPr algn="ctr" rtl="0">
              <a:spcBef>
                <a:spcPts val="0"/>
              </a:spcBef>
              <a:buNone/>
            </a:pPr>
            <a:r>
              <a:rPr sz="2000" lang="en"/>
              <a:t>He is accompanied by:</a:t>
            </a:r>
          </a:p>
          <a:p>
            <a:pPr algn="ctr" rtl="0" lvl="0" indent="-355600" marL="457200">
              <a:spcBef>
                <a:spcPts val="0"/>
              </a:spcBef>
              <a:buClr>
                <a:schemeClr val="lt2"/>
              </a:buClr>
              <a:buSzPct val="100000"/>
              <a:buFont typeface="Arial"/>
              <a:buChar char="●"/>
            </a:pPr>
            <a:r>
              <a:rPr sz="2000" lang="en"/>
              <a:t>An electric bass guitar, playing a similar rhythm to Hendrix’s guitar</a:t>
            </a:r>
          </a:p>
          <a:p>
            <a:pPr algn="ctr" rtl="0" lvl="0" indent="-355600" marL="457200">
              <a:spcBef>
                <a:spcPts val="0"/>
              </a:spcBef>
              <a:buClr>
                <a:schemeClr val="lt2"/>
              </a:buClr>
              <a:buSzPct val="100000"/>
              <a:buFont typeface="Arial"/>
              <a:buChar char="●"/>
            </a:pPr>
            <a:r>
              <a:rPr sz="2000" lang="en"/>
              <a:t>Drums, including kick drum and high hat, </a:t>
            </a:r>
          </a:p>
          <a:p>
            <a:pPr algn="ctr" rtl="0" lvl="0" indent="-355600" marL="457200">
              <a:spcBef>
                <a:spcPts val="0"/>
              </a:spcBef>
              <a:buClr>
                <a:schemeClr val="lt2"/>
              </a:buClr>
              <a:buSzPct val="100000"/>
              <a:buFont typeface="Arial"/>
              <a:buChar char="●"/>
            </a:pPr>
            <a:r>
              <a:rPr sz="2000" lang="en"/>
              <a:t>And backup vocalists, singing “ohh”s and “ahh”s   </a:t>
            </a:r>
          </a:p>
          <a:p>
            <a:pPr algn="l" rtl="0">
              <a:spcBef>
                <a:spcPts val="0"/>
              </a:spcBef>
              <a:buNone/>
            </a:pPr>
            <a:r>
              <a:t/>
            </a:r>
            <a:endParaRPr sz="2000"/>
          </a:p>
          <a:p>
            <a:pPr algn="ctr" rtl="0">
              <a:spcBef>
                <a:spcPts val="0"/>
              </a:spcBef>
              <a:buNone/>
            </a:pPr>
            <a:r>
              <a:rPr sz="2000" lang="en"/>
              <a:t>The conjunct melody of the song moves smoothly to the next beat and has a small range in its pitch.</a:t>
            </a:r>
          </a:p>
          <a:p>
            <a:pPr lvl="0">
              <a:lnSpc>
                <a:spcPct val="115000"/>
              </a:lnSpc>
              <a:spcBef>
                <a:spcPts val="0"/>
              </a:spcBef>
              <a:buClr>
                <a:schemeClr val="dk1"/>
              </a:buClr>
              <a:buFont typeface="Arial"/>
              <a:buNone/>
            </a:pPr>
            <a:r>
              <a:t/>
            </a:r>
            <a:endParaRPr sz="2000"/>
          </a:p>
        </p:txBody>
      </p:sp>
    </p:spTree>
  </p:cSld>
  <p:clrMapOvr>
    <a:masterClrMapping/>
  </p:clrMapOvr>
  <p:transition spd="slow">
    <p:push/>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8" fill="hold" presetSubtype="0" presetClass="emph" nodeType="afterEffect">
                                  <p:stCondLst>
                                    <p:cond delay="0"/>
                                  </p:stCondLst>
                                  <p:childTnLst>
                                    <p:animRot by="-21600000">
                                      <p:cBhvr>
                                        <p:cTn dur="1000" fill="hold"/>
                                        <p:tgtEl>
                                          <p:spTgt spid="182"/>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y="0" x="0"/>
          <a:ext cy="0" cx="0"/>
          <a:chOff y="0" x="0"/>
          <a:chExt cy="0" cx="0"/>
        </a:xfrm>
      </p:grpSpPr>
      <p:sp>
        <p:nvSpPr>
          <p:cNvPr id="188" name="Shape 188"/>
          <p:cNvSpPr txBox="1"/>
          <p:nvPr>
            <p:ph type="title"/>
          </p:nvPr>
        </p:nvSpPr>
        <p:spPr>
          <a:xfrm>
            <a:off y="239550" x="429450"/>
            <a:ext cy="857400" cx="8285099"/>
          </a:xfrm>
          <a:prstGeom prst="rect">
            <a:avLst/>
          </a:prstGeom>
        </p:spPr>
        <p:txBody>
          <a:bodyPr bIns="91425" rIns="91425" lIns="91425" tIns="91425" anchor="b" anchorCtr="0">
            <a:noAutofit/>
          </a:bodyPr>
          <a:lstStyle/>
          <a:p>
            <a:pPr algn="ctr">
              <a:spcBef>
                <a:spcPts val="0"/>
              </a:spcBef>
              <a:buNone/>
            </a:pPr>
            <a:r>
              <a:rPr sz="3000" lang="en"/>
              <a:t>“Hey Joe” Musical Analysis: Meter and Beat Subdivision</a:t>
            </a:r>
          </a:p>
        </p:txBody>
      </p:sp>
      <p:sp>
        <p:nvSpPr>
          <p:cNvPr id="189" name="Shape 189"/>
          <p:cNvSpPr txBox="1"/>
          <p:nvPr>
            <p:ph idx="1" type="body"/>
          </p:nvPr>
        </p:nvSpPr>
        <p:spPr>
          <a:xfrm>
            <a:off y="1184672" x="854948"/>
            <a:ext cy="3741299" cx="7831799"/>
          </a:xfrm>
          <a:prstGeom prst="rect">
            <a:avLst/>
          </a:prstGeom>
        </p:spPr>
        <p:txBody>
          <a:bodyPr bIns="91425" rIns="91425" lIns="91425" tIns="91425" anchor="t" anchorCtr="0">
            <a:noAutofit/>
          </a:bodyPr>
          <a:lstStyle/>
          <a:p>
            <a:pPr algn="ctr" rtl="0">
              <a:spcBef>
                <a:spcPts val="0"/>
              </a:spcBef>
              <a:buNone/>
            </a:pPr>
            <a:r>
              <a:rPr lang="en"/>
              <a:t>The Meter changes between Duple and Quadruple </a:t>
            </a:r>
          </a:p>
          <a:p>
            <a:pPr algn="ctr" rtl="0">
              <a:spcBef>
                <a:spcPts val="0"/>
              </a:spcBef>
              <a:buNone/>
            </a:pPr>
            <a:r>
              <a:rPr lang="en"/>
              <a:t>Beat Subdivision is Duple. </a:t>
            </a:r>
          </a:p>
          <a:p>
            <a:pPr rtl="0">
              <a:spcBef>
                <a:spcPts val="0"/>
              </a:spcBef>
              <a:buNone/>
            </a:pPr>
            <a:r>
              <a:t/>
            </a:r>
            <a:endParaRPr/>
          </a:p>
          <a:p>
            <a:pPr algn="ctr" rtl="0" lvl="0">
              <a:spcBef>
                <a:spcPts val="0"/>
              </a:spcBef>
              <a:buNone/>
            </a:pPr>
            <a:r>
              <a:rPr lang="en"/>
              <a:t>Chord progression of VI III VII IV I</a:t>
            </a:r>
          </a:p>
          <a:p>
            <a:pPr algn="ctr" rtl="0" lvl="0">
              <a:spcBef>
                <a:spcPts val="0"/>
              </a:spcBef>
              <a:buClr>
                <a:schemeClr val="dk1"/>
              </a:buClr>
              <a:buSzPct val="36666"/>
              <a:buFont typeface="Arial"/>
              <a:buNone/>
            </a:pPr>
            <a:r>
              <a:rPr lang="en"/>
              <a:t>In the key of D : C G D A E</a:t>
            </a:r>
          </a:p>
          <a:p>
            <a:pPr algn="ctr" rtl="0" lvl="0">
              <a:spcBef>
                <a:spcPts val="0"/>
              </a:spcBef>
              <a:buClr>
                <a:schemeClr val="dk1"/>
              </a:buClr>
              <a:buFont typeface="Arial"/>
              <a:buNone/>
            </a:pPr>
            <a:r>
              <a:t/>
            </a:r>
            <a:endParaRPr sz="2000"/>
          </a:p>
          <a:p>
            <a:pPr>
              <a:spcBef>
                <a:spcPts val="0"/>
              </a:spcBef>
              <a:buNone/>
            </a:pPr>
            <a:r>
              <a:t/>
            </a:r>
            <a:endParaRPr/>
          </a:p>
        </p:txBody>
      </p:sp>
    </p:spTree>
  </p:cSld>
  <p:clrMapOvr>
    <a:masterClrMapping/>
  </p:clrMapOvr>
  <p:transition spd="slow">
    <p:push/>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8" fill="hold" presetSubtype="0" presetClass="emph" nodeType="afterEffect">
                                  <p:stCondLst>
                                    <p:cond delay="0"/>
                                  </p:stCondLst>
                                  <p:childTnLst>
                                    <p:animRot by="-21600000">
                                      <p:cBhvr>
                                        <p:cTn dur="1000" fill="hold"/>
                                        <p:tgtEl>
                                          <p:spTgt spid="18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y="0" x="0"/>
          <a:ext cy="0" cx="0"/>
          <a:chOff y="0" x="0"/>
          <a:chExt cy="0" cx="0"/>
        </a:xfrm>
      </p:grpSpPr>
      <p:sp>
        <p:nvSpPr>
          <p:cNvPr id="194" name="Shape 194"/>
          <p:cNvSpPr txBox="1"/>
          <p:nvPr>
            <p:ph type="title"/>
          </p:nvPr>
        </p:nvSpPr>
        <p:spPr>
          <a:xfrm>
            <a:off y="0" x="480900"/>
            <a:ext cy="857400" cx="8182200"/>
          </a:xfrm>
          <a:prstGeom prst="rect">
            <a:avLst/>
          </a:prstGeom>
        </p:spPr>
        <p:txBody>
          <a:bodyPr bIns="91425" rIns="91425" lIns="91425" tIns="91425" anchor="b" anchorCtr="0">
            <a:noAutofit/>
          </a:bodyPr>
          <a:lstStyle/>
          <a:p>
            <a:pPr algn="ctr">
              <a:spcBef>
                <a:spcPts val="0"/>
              </a:spcBef>
              <a:buNone/>
            </a:pPr>
            <a:r>
              <a:rPr sz="3000" lang="en"/>
              <a:t>“Hey Joe” Musical Analysis: Texture</a:t>
            </a:r>
          </a:p>
        </p:txBody>
      </p:sp>
      <p:sp>
        <p:nvSpPr>
          <p:cNvPr id="195" name="Shape 195"/>
          <p:cNvSpPr txBox="1"/>
          <p:nvPr>
            <p:ph idx="1" type="body"/>
          </p:nvPr>
        </p:nvSpPr>
        <p:spPr>
          <a:xfrm>
            <a:off y="1184672" x="854948"/>
            <a:ext cy="3741299" cx="7831799"/>
          </a:xfrm>
          <a:prstGeom prst="rect">
            <a:avLst/>
          </a:prstGeom>
        </p:spPr>
        <p:txBody>
          <a:bodyPr bIns="91425" rIns="91425" lIns="91425" tIns="91425" anchor="ctr" anchorCtr="0">
            <a:noAutofit/>
          </a:bodyPr>
          <a:lstStyle/>
          <a:p>
            <a:pPr rtl="0" lvl="0" indent="-336550" marL="457200">
              <a:spcBef>
                <a:spcPts val="0"/>
              </a:spcBef>
              <a:buClr>
                <a:schemeClr val="lt2"/>
              </a:buClr>
              <a:buSzPct val="100000"/>
              <a:buFont typeface="Arial"/>
              <a:buAutoNum type="arabicPeriod"/>
            </a:pPr>
            <a:r>
              <a:rPr sz="1700" lang="en"/>
              <a:t>Intro, 0:00-0:06 monophonic electric guitar intro</a:t>
            </a:r>
          </a:p>
          <a:p>
            <a:pPr rtl="0" lvl="0">
              <a:spcBef>
                <a:spcPts val="0"/>
              </a:spcBef>
              <a:buNone/>
            </a:pPr>
            <a:r>
              <a:t/>
            </a:r>
            <a:endParaRPr sz="1700"/>
          </a:p>
          <a:p>
            <a:pPr rtl="0" lvl="0" indent="-336550" marL="457200">
              <a:spcBef>
                <a:spcPts val="0"/>
              </a:spcBef>
              <a:buClr>
                <a:schemeClr val="lt2"/>
              </a:buClr>
              <a:buSzPct val="100000"/>
              <a:buFont typeface="Arial"/>
              <a:buAutoNum type="arabicPeriod"/>
            </a:pPr>
            <a:r>
              <a:rPr sz="1700" lang="en"/>
              <a:t>Verse 1 and 2, 0:07- 1:40 Homophonic, Melody and Accompaniment. Jimi Hendrix sings the vocal melody, accompanied by his guitar, bass, drums, and backup vocals.</a:t>
            </a:r>
          </a:p>
          <a:p>
            <a:pPr rtl="0" lvl="0">
              <a:spcBef>
                <a:spcPts val="0"/>
              </a:spcBef>
              <a:buNone/>
            </a:pPr>
            <a:r>
              <a:rPr sz="1700" lang="en"/>
              <a:t> </a:t>
            </a:r>
          </a:p>
          <a:p>
            <a:pPr rtl="0" lvl="0" indent="-336550" marL="457200">
              <a:spcBef>
                <a:spcPts val="0"/>
              </a:spcBef>
              <a:buClr>
                <a:schemeClr val="lt2"/>
              </a:buClr>
              <a:buSzPct val="100000"/>
              <a:buFont typeface="Arial"/>
              <a:buAutoNum type="arabicPeriod"/>
            </a:pPr>
            <a:r>
              <a:rPr sz="1700" lang="en"/>
              <a:t>Instrumental break, 1:41-2:14 Homophonic, Melody and Accompaniment. Guitar solo melody, with accompanying drums, bass, and backup vocals. </a:t>
            </a:r>
          </a:p>
          <a:p>
            <a:pPr rtl="0" lvl="0">
              <a:spcBef>
                <a:spcPts val="0"/>
              </a:spcBef>
              <a:buNone/>
            </a:pPr>
            <a:r>
              <a:t/>
            </a:r>
            <a:endParaRPr sz="1700"/>
          </a:p>
          <a:p>
            <a:pPr rtl="0" lvl="0" indent="-336550" marL="457200">
              <a:spcBef>
                <a:spcPts val="0"/>
              </a:spcBef>
              <a:buClr>
                <a:schemeClr val="lt2"/>
              </a:buClr>
              <a:buSzPct val="100000"/>
              <a:buFont typeface="Arial"/>
              <a:buAutoNum type="arabicPeriod"/>
            </a:pPr>
            <a:r>
              <a:rPr sz="1700" lang="en"/>
              <a:t>Verse 3, 2:15-3:25 Homophonic, Melody and Accompaniment. Jimi Hendrix sings the vocal melody, accompanied by his guitar, bass, drums, and backup vocals.</a:t>
            </a:r>
          </a:p>
        </p:txBody>
      </p:sp>
    </p:spTree>
  </p:cSld>
  <p:clrMapOvr>
    <a:masterClrMapping/>
  </p:clrMapOvr>
  <p:transition spd="slow">
    <p:push/>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8" fill="hold" presetSubtype="0" presetClass="emph" nodeType="afterEffect">
                                  <p:stCondLst>
                                    <p:cond delay="0"/>
                                  </p:stCondLst>
                                  <p:childTnLst>
                                    <p:animRot by="-21600000">
                                      <p:cBhvr>
                                        <p:cTn dur="1000" fill="hold"/>
                                        <p:tgtEl>
                                          <p:spTgt spid="19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y="0" x="0"/>
          <a:ext cy="0" cx="0"/>
          <a:chOff y="0" x="0"/>
          <a:chExt cy="0" cx="0"/>
        </a:xfrm>
      </p:grpSpPr>
      <p:sp>
        <p:nvSpPr>
          <p:cNvPr id="61" name="Shape 61"/>
          <p:cNvSpPr txBox="1"/>
          <p:nvPr/>
        </p:nvSpPr>
        <p:spPr>
          <a:xfrm>
            <a:off y="648925" x="425100"/>
            <a:ext cy="1800299" cx="8293800"/>
          </a:xfrm>
          <a:prstGeom prst="rect">
            <a:avLst/>
          </a:prstGeom>
        </p:spPr>
        <p:txBody>
          <a:bodyPr bIns="91425" rIns="91425" lIns="91425" tIns="91425" anchor="t" anchorCtr="0">
            <a:noAutofit/>
          </a:bodyPr>
          <a:lstStyle/>
          <a:p>
            <a:pPr algn="ctr">
              <a:spcBef>
                <a:spcPts val="0"/>
              </a:spcBef>
              <a:buNone/>
            </a:pPr>
            <a:r>
              <a:rPr b="1" sz="4800" lang="en">
                <a:solidFill>
                  <a:schemeClr val="accent1"/>
                </a:solidFill>
                <a:latin typeface="Audiowide"/>
                <a:ea typeface="Audiowide"/>
                <a:cs typeface="Audiowide"/>
                <a:sym typeface="Audiowide"/>
              </a:rPr>
              <a:t>Why did we choose Jimi Hendrix?</a:t>
            </a:r>
          </a:p>
        </p:txBody>
      </p:sp>
      <p:sp>
        <p:nvSpPr>
          <p:cNvPr id="62" name="Shape 62"/>
          <p:cNvSpPr txBox="1"/>
          <p:nvPr/>
        </p:nvSpPr>
        <p:spPr>
          <a:xfrm>
            <a:off y="2449225" x="920100"/>
            <a:ext cy="2182200" cx="7303800"/>
          </a:xfrm>
          <a:prstGeom prst="rect">
            <a:avLst/>
          </a:prstGeom>
        </p:spPr>
        <p:txBody>
          <a:bodyPr bIns="91425" rIns="91425" lIns="91425" tIns="91425" anchor="t" anchorCtr="0">
            <a:noAutofit/>
          </a:bodyPr>
          <a:lstStyle/>
          <a:p>
            <a:pPr algn="ctr">
              <a:spcBef>
                <a:spcPts val="0"/>
              </a:spcBef>
              <a:buNone/>
            </a:pPr>
            <a:r>
              <a:rPr sz="2000" lang="en">
                <a:solidFill>
                  <a:schemeClr val="lt2"/>
                </a:solidFill>
              </a:rPr>
              <a:t>Jimi Hendrix has influenced a legacy of blues-based psychedelic rockers and has contributed to the popularization of the flamboyant electric guitar style that we still hear today.   His experimentation with improvisation has lead him to becoming one of the most influential guitarists in rock history.</a:t>
            </a:r>
          </a:p>
        </p:txBody>
      </p:sp>
      <p:pic>
        <p:nvPicPr>
          <p:cNvPr id="63" name="Shape 63"/>
          <p:cNvPicPr preferRelativeResize="0"/>
          <p:nvPr/>
        </p:nvPicPr>
        <p:blipFill>
          <a:blip r:embed="rId3"/>
          <a:stretch>
            <a:fillRect/>
          </a:stretch>
        </p:blipFill>
        <p:spPr>
          <a:xfrm>
            <a:off y="1600524" x="0"/>
            <a:ext cy="1093000" cx="1456674"/>
          </a:xfrm>
          <a:prstGeom prst="rect">
            <a:avLst/>
          </a:prstGeom>
        </p:spPr>
      </p:pic>
      <p:pic>
        <p:nvPicPr>
          <p:cNvPr id="64" name="Shape 64"/>
          <p:cNvPicPr preferRelativeResize="0"/>
          <p:nvPr/>
        </p:nvPicPr>
        <p:blipFill>
          <a:blip r:embed="rId4"/>
          <a:stretch>
            <a:fillRect/>
          </a:stretch>
        </p:blipFill>
        <p:spPr>
          <a:xfrm>
            <a:off y="1600525" x="7687325"/>
            <a:ext cy="1093011" cx="1456674"/>
          </a:xfrm>
          <a:prstGeom prst="rect">
            <a:avLst/>
          </a:prstGeom>
        </p:spPr>
      </p:pic>
    </p:spTree>
  </p:cSld>
  <p:clrMapOvr>
    <a:masterClrMapping/>
  </p:clrMapOvr>
  <p:transition spd="slow">
    <p:fade/>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1000"/>
                                        <p:tgtEl>
                                          <p:spTgt spid="61"/>
                                        </p:tgtEl>
                                      </p:cBhvr>
                                    </p:animEffect>
                                  </p:childTnLst>
                                </p:cTn>
                              </p:par>
                            </p:childTnLst>
                          </p:cTn>
                        </p:par>
                        <p:par>
                          <p:cTn fill="hold">
                            <p:stCondLst>
                              <p:cond delay="1000"/>
                            </p:stCondLst>
                            <p:childTnLst>
                              <p:par>
                                <p:cTn presetID="8" fill="hold" presetSubtype="0" presetClass="emph" nodeType="afterEffect">
                                  <p:stCondLst>
                                    <p:cond delay="0"/>
                                  </p:stCondLst>
                                  <p:childTnLst>
                                    <p:animRot by="-21600000">
                                      <p:cBhvr>
                                        <p:cTn dur="1000" fill="hold"/>
                                        <p:tgtEl>
                                          <p:spTgt spid="64"/>
                                        </p:tgtEl>
                                        <p:attrNameLst>
                                          <p:attrName>r</p:attrName>
                                        </p:attrNameLst>
                                      </p:cBhvr>
                                    </p:animRot>
                                  </p:childTnLst>
                                </p:cTn>
                              </p:par>
                              <p:par>
                                <p:cTn presetID="8" fill="hold" presetSubtype="0" presetClass="emph" nodeType="withEffect">
                                  <p:stCondLst>
                                    <p:cond delay="0"/>
                                  </p:stCondLst>
                                  <p:childTnLst>
                                    <p:animRot by="-21600000">
                                      <p:cBhvr>
                                        <p:cTn dur="1000" fill="hold"/>
                                        <p:tgtEl>
                                          <p:spTgt spid="63"/>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y="0" x="0"/>
          <a:ext cy="0" cx="0"/>
          <a:chOff y="0" x="0"/>
          <a:chExt cy="0" cx="0"/>
        </a:xfrm>
      </p:grpSpPr>
      <p:sp>
        <p:nvSpPr>
          <p:cNvPr id="200" name="Shape 200"/>
          <p:cNvSpPr txBox="1"/>
          <p:nvPr>
            <p:ph type="title"/>
          </p:nvPr>
        </p:nvSpPr>
        <p:spPr>
          <a:xfrm>
            <a:off y="0" x="474450"/>
            <a:ext cy="857400" cx="8195099"/>
          </a:xfrm>
          <a:prstGeom prst="rect">
            <a:avLst/>
          </a:prstGeom>
        </p:spPr>
        <p:txBody>
          <a:bodyPr bIns="91425" rIns="91425" lIns="91425" tIns="91425" anchor="b" anchorCtr="0">
            <a:noAutofit/>
          </a:bodyPr>
          <a:lstStyle/>
          <a:p>
            <a:pPr algn="ctr">
              <a:spcBef>
                <a:spcPts val="0"/>
              </a:spcBef>
              <a:buNone/>
            </a:pPr>
            <a:r>
              <a:rPr sz="3000" lang="en"/>
              <a:t>“Hey Joe” Musical Analysis: Form</a:t>
            </a:r>
          </a:p>
        </p:txBody>
      </p:sp>
      <p:sp>
        <p:nvSpPr>
          <p:cNvPr id="201" name="Shape 201"/>
          <p:cNvSpPr txBox="1"/>
          <p:nvPr>
            <p:ph idx="1" type="body"/>
          </p:nvPr>
        </p:nvSpPr>
        <p:spPr>
          <a:xfrm>
            <a:off y="1184672" x="854948"/>
            <a:ext cy="3741299" cx="7831799"/>
          </a:xfrm>
          <a:prstGeom prst="rect">
            <a:avLst/>
          </a:prstGeom>
        </p:spPr>
        <p:txBody>
          <a:bodyPr bIns="91425" rIns="91425" lIns="91425" tIns="91425" anchor="t" anchorCtr="0">
            <a:noAutofit/>
          </a:bodyPr>
          <a:lstStyle/>
          <a:p>
            <a:pPr rtl="0" lvl="0" indent="-419100" marL="457200">
              <a:spcBef>
                <a:spcPts val="0"/>
              </a:spcBef>
              <a:buClr>
                <a:schemeClr val="lt2"/>
              </a:buClr>
              <a:buSzPct val="100000"/>
              <a:buFont typeface="Arial"/>
              <a:buChar char="●"/>
            </a:pPr>
            <a:r>
              <a:rPr lang="en"/>
              <a:t>Strophic form </a:t>
            </a:r>
          </a:p>
          <a:p>
            <a:pPr rtl="0" lvl="1" indent="-381000" marL="914400">
              <a:spcBef>
                <a:spcPts val="0"/>
              </a:spcBef>
              <a:buClr>
                <a:schemeClr val="lt2"/>
              </a:buClr>
              <a:buSzPct val="80000"/>
              <a:buFont typeface="Courier New"/>
              <a:buChar char="o"/>
            </a:pPr>
            <a:r>
              <a:rPr lang="en"/>
              <a:t>repeating verse structure</a:t>
            </a:r>
          </a:p>
          <a:p>
            <a:pPr rtl="0" indent="0" marL="0">
              <a:spcBef>
                <a:spcPts val="0"/>
              </a:spcBef>
              <a:buNone/>
            </a:pPr>
            <a:r>
              <a:t/>
            </a:r>
            <a:endParaRPr sz="1100"/>
          </a:p>
          <a:p>
            <a:pPr rtl="0" lvl="0" indent="-419100" marL="457200">
              <a:spcBef>
                <a:spcPts val="0"/>
              </a:spcBef>
              <a:buClr>
                <a:schemeClr val="lt2"/>
              </a:buClr>
              <a:buSzPct val="100000"/>
              <a:buFont typeface="Arial"/>
              <a:buChar char="●"/>
            </a:pPr>
            <a:r>
              <a:rPr lang="en"/>
              <a:t>Dominant macrostructure of AABAB</a:t>
            </a:r>
          </a:p>
          <a:p>
            <a:pPr rtl="0" lvl="1" indent="-381000" marL="914400">
              <a:spcBef>
                <a:spcPts val="0"/>
              </a:spcBef>
              <a:buClr>
                <a:schemeClr val="lt2"/>
              </a:buClr>
              <a:buSzPct val="80000"/>
              <a:buFont typeface="Courier New"/>
              <a:buChar char="o"/>
            </a:pPr>
            <a:r>
              <a:rPr lang="en"/>
              <a:t>A=Verse, B=Instrumental. </a:t>
            </a:r>
          </a:p>
          <a:p>
            <a:pPr rtl="0" indent="0" marL="0">
              <a:spcBef>
                <a:spcPts val="0"/>
              </a:spcBef>
              <a:buNone/>
            </a:pPr>
            <a:r>
              <a:t/>
            </a:r>
            <a:endParaRPr sz="1100"/>
          </a:p>
          <a:p>
            <a:pPr rtl="0" lvl="0" indent="-419100" marL="457200">
              <a:spcBef>
                <a:spcPts val="0"/>
              </a:spcBef>
              <a:buClr>
                <a:schemeClr val="lt2"/>
              </a:buClr>
              <a:buSzPct val="100000"/>
              <a:buFont typeface="Arial"/>
              <a:buChar char="●"/>
            </a:pPr>
            <a:r>
              <a:rPr lang="en"/>
              <a:t>Dominant Microstructure is aabb</a:t>
            </a:r>
          </a:p>
          <a:p>
            <a:pPr rtl="0" lvl="1" indent="-381000" marL="914400">
              <a:spcBef>
                <a:spcPts val="0"/>
              </a:spcBef>
              <a:buClr>
                <a:schemeClr val="lt2"/>
              </a:buClr>
              <a:buSzPct val="80000"/>
              <a:buFont typeface="Courier New"/>
              <a:buChar char="o"/>
            </a:pPr>
            <a:r>
              <a:rPr lang="en"/>
              <a:t>Verse 1 and 2 are aabb, and verse 3 is aabc</a:t>
            </a:r>
          </a:p>
          <a:p>
            <a:pPr rtl="0" lvl="0">
              <a:spcBef>
                <a:spcPts val="0"/>
              </a:spcBef>
              <a:buNone/>
            </a:pPr>
            <a:r>
              <a:t/>
            </a:r>
            <a:endParaRPr/>
          </a:p>
        </p:txBody>
      </p:sp>
    </p:spTree>
  </p:cSld>
  <p:clrMapOvr>
    <a:masterClrMapping/>
  </p:clrMapOvr>
  <p:transition spd="slow">
    <p:push/>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8" fill="hold" presetSubtype="0" presetClass="emph" nodeType="afterEffect">
                                  <p:stCondLst>
                                    <p:cond delay="0"/>
                                  </p:stCondLst>
                                  <p:childTnLst>
                                    <p:animRot by="-21600000">
                                      <p:cBhvr>
                                        <p:cTn dur="1000" fill="hold"/>
                                        <p:tgtEl>
                                          <p:spTgt spid="200"/>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y="0" x="0"/>
          <a:ext cy="0" cx="0"/>
          <a:chOff y="0" x="0"/>
          <a:chExt cy="0" cx="0"/>
        </a:xfrm>
      </p:grpSpPr>
      <p:sp>
        <p:nvSpPr>
          <p:cNvPr id="206" name="Shape 206"/>
          <p:cNvSpPr txBox="1"/>
          <p:nvPr>
            <p:ph type="title"/>
          </p:nvPr>
        </p:nvSpPr>
        <p:spPr>
          <a:xfrm>
            <a:off y="162403" x="854948"/>
            <a:ext cy="857400" cx="7831799"/>
          </a:xfrm>
          <a:prstGeom prst="rect">
            <a:avLst/>
          </a:prstGeom>
        </p:spPr>
        <p:txBody>
          <a:bodyPr bIns="91425" rIns="91425" lIns="91425" tIns="91425" anchor="b" anchorCtr="0">
            <a:noAutofit/>
          </a:bodyPr>
          <a:lstStyle/>
          <a:p>
            <a:pPr>
              <a:spcBef>
                <a:spcPts val="0"/>
              </a:spcBef>
              <a:buNone/>
            </a:pPr>
            <a:r>
              <a:rPr lang="en"/>
              <a:t>Musical Influences</a:t>
            </a:r>
          </a:p>
        </p:txBody>
      </p:sp>
      <p:sp>
        <p:nvSpPr>
          <p:cNvPr id="207" name="Shape 207"/>
          <p:cNvSpPr txBox="1"/>
          <p:nvPr>
            <p:ph idx="1" type="body"/>
          </p:nvPr>
        </p:nvSpPr>
        <p:spPr>
          <a:xfrm>
            <a:off y="1191272" x="854948"/>
            <a:ext cy="3741299" cx="7831799"/>
          </a:xfrm>
          <a:prstGeom prst="rect">
            <a:avLst/>
          </a:prstGeom>
        </p:spPr>
        <p:txBody>
          <a:bodyPr bIns="91425" rIns="91425" lIns="91425" tIns="91425" anchor="t" anchorCtr="0">
            <a:noAutofit/>
          </a:bodyPr>
          <a:lstStyle/>
          <a:p>
            <a:pPr rtl="0" lvl="0" indent="-381000" marL="457200">
              <a:spcBef>
                <a:spcPts val="0"/>
              </a:spcBef>
              <a:buClr>
                <a:schemeClr val="lt2"/>
              </a:buClr>
              <a:buSzPct val="100000"/>
              <a:buFont typeface="Arial"/>
              <a:buChar char="●"/>
            </a:pPr>
            <a:r>
              <a:rPr sz="2400" lang="en"/>
              <a:t>During his teen years, he listened to a lot of blues artists</a:t>
            </a:r>
          </a:p>
          <a:p>
            <a:pPr rtl="0" lvl="1" indent="-342900" marL="914400">
              <a:spcBef>
                <a:spcPts val="0"/>
              </a:spcBef>
              <a:buClr>
                <a:schemeClr val="lt2"/>
              </a:buClr>
              <a:buSzPct val="100000"/>
              <a:buFont typeface="Courier New"/>
              <a:buChar char="o"/>
            </a:pPr>
            <a:r>
              <a:rPr sz="1800" lang="en"/>
              <a:t>These included Muddy Waters, B.B. King, Howlin’ Wolf, and Lightnin’ Hopkins</a:t>
            </a:r>
          </a:p>
          <a:p>
            <a:pPr rtl="0" lvl="0" indent="-381000" marL="457200">
              <a:spcBef>
                <a:spcPts val="0"/>
              </a:spcBef>
              <a:buClr>
                <a:schemeClr val="lt2"/>
              </a:buClr>
              <a:buSzPct val="100000"/>
              <a:buFont typeface="Arial"/>
              <a:buChar char="●"/>
            </a:pPr>
            <a:r>
              <a:rPr sz="2400" lang="en"/>
              <a:t>Big fan of Elvis Presley, Little Richard, and Chuck Berry</a:t>
            </a:r>
          </a:p>
          <a:p>
            <a:pPr rtl="0" lvl="0" indent="-381000" marL="457200">
              <a:spcBef>
                <a:spcPts val="0"/>
              </a:spcBef>
              <a:buClr>
                <a:schemeClr val="lt2"/>
              </a:buClr>
              <a:buSzPct val="100000"/>
              <a:buFont typeface="Arial"/>
              <a:buChar char="●"/>
            </a:pPr>
            <a:r>
              <a:rPr sz="2400" lang="en"/>
              <a:t>Taught himself how to play by imitating such artists on records or the radio</a:t>
            </a:r>
          </a:p>
          <a:p>
            <a:pPr rtl="0" lvl="1" indent="-342900" marL="914400">
              <a:spcBef>
                <a:spcPts val="0"/>
              </a:spcBef>
              <a:buClr>
                <a:schemeClr val="lt2"/>
              </a:buClr>
              <a:buSzPct val="100000"/>
              <a:buFont typeface="Courier New"/>
              <a:buChar char="o"/>
            </a:pPr>
            <a:r>
              <a:rPr sz="1800" lang="en"/>
              <a:t>The first song he taught himself all the way through was “Tall Cool One” by The Wailers</a:t>
            </a:r>
          </a:p>
        </p:txBody>
      </p:sp>
      <p:sp>
        <p:nvSpPr>
          <p:cNvPr id="208" name="Shape 208"/>
          <p:cNvSpPr txBox="1"/>
          <p:nvPr/>
        </p:nvSpPr>
        <p:spPr>
          <a:xfrm>
            <a:off y="4624900" x="1263150"/>
            <a:ext cy="244199" cx="2916300"/>
          </a:xfrm>
          <a:prstGeom prst="rect">
            <a:avLst/>
          </a:prstGeom>
        </p:spPr>
        <p:txBody>
          <a:bodyPr bIns="91425" rIns="91425" lIns="91425" tIns="91425" anchor="t" anchorCtr="0">
            <a:noAutofit/>
          </a:bodyPr>
          <a:lstStyle/>
          <a:p>
            <a:pPr rtl="0" lvl="0">
              <a:spcBef>
                <a:spcPts val="0"/>
              </a:spcBef>
              <a:buNone/>
            </a:pPr>
            <a:r>
              <a:rPr sz="1200" lang="en">
                <a:solidFill>
                  <a:schemeClr val="lt1"/>
                </a:solidFill>
              </a:rPr>
              <a:t>(Unterberger, 2009) (Experience Hendrix)</a:t>
            </a:r>
          </a:p>
        </p:txBody>
      </p:sp>
    </p:spTree>
  </p:cSld>
  <p:clrMapOvr>
    <a:masterClrMapping/>
  </p:clrMapOvr>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3" fill="hold" presetSubtype="16" presetClass="entr" nodeType="withEffect">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1000"/>
                                        <p:tgtEl>
                                          <p:spTgt spid="206"/>
                                        </p:tgtEl>
                                        <p:attrNameLst>
                                          <p:attrName>ppt_w</p:attrName>
                                        </p:attrNameLst>
                                      </p:cBhvr>
                                      <p:tavLst>
                                        <p:tav tm="0" fmla="">
                                          <p:val>
                                            <p:strVal val="0"/>
                                          </p:val>
                                        </p:tav>
                                        <p:tav tm="100000" fmla="">
                                          <p:val>
                                            <p:strVal val="#ppt_w"/>
                                          </p:val>
                                        </p:tav>
                                      </p:tavLst>
                                    </p:anim>
                                    <p:anim calcmode="lin" valueType="num">
                                      <p:cBhvr additive="base">
                                        <p:cTn dur="1000"/>
                                        <p:tgtEl>
                                          <p:spTgt spid="206"/>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mc:AlternateContent>
    <mc:Choice Requires="p14">
      <p:transition spd="slow">
        <p14:prism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y="0" x="0"/>
          <a:ext cy="0" cx="0"/>
          <a:chOff y="0" x="0"/>
          <a:chExt cy="0" cx="0"/>
        </a:xfrm>
      </p:grpSpPr>
      <p:sp>
        <p:nvSpPr>
          <p:cNvPr id="213" name="Shape 213"/>
          <p:cNvSpPr txBox="1"/>
          <p:nvPr>
            <p:ph type="title"/>
          </p:nvPr>
        </p:nvSpPr>
        <p:spPr>
          <a:xfrm>
            <a:off y="162403" x="854948"/>
            <a:ext cy="857400" cx="7831799"/>
          </a:xfrm>
          <a:prstGeom prst="rect">
            <a:avLst/>
          </a:prstGeom>
        </p:spPr>
        <p:txBody>
          <a:bodyPr bIns="91425" rIns="91425" lIns="91425" tIns="91425" anchor="b" anchorCtr="0">
            <a:noAutofit/>
          </a:bodyPr>
          <a:lstStyle/>
          <a:p>
            <a:pPr>
              <a:spcBef>
                <a:spcPts val="0"/>
              </a:spcBef>
              <a:buNone/>
            </a:pPr>
            <a:r>
              <a:rPr lang="en"/>
              <a:t>Influences Continued</a:t>
            </a:r>
          </a:p>
        </p:txBody>
      </p:sp>
      <p:sp>
        <p:nvSpPr>
          <p:cNvPr id="214" name="Shape 214"/>
          <p:cNvSpPr txBox="1"/>
          <p:nvPr>
            <p:ph idx="1" type="body"/>
          </p:nvPr>
        </p:nvSpPr>
        <p:spPr>
          <a:xfrm>
            <a:off y="1184672" x="854948"/>
            <a:ext cy="3741299" cx="7831799"/>
          </a:xfrm>
          <a:prstGeom prst="rect">
            <a:avLst/>
          </a:prstGeom>
        </p:spPr>
        <p:txBody>
          <a:bodyPr bIns="91425" rIns="91425" lIns="91425" tIns="91425" anchor="t" anchorCtr="0">
            <a:noAutofit/>
          </a:bodyPr>
          <a:lstStyle/>
          <a:p>
            <a:pPr rtl="0" lvl="0" indent="-419100" marL="457200">
              <a:spcBef>
                <a:spcPts val="0"/>
              </a:spcBef>
              <a:buClr>
                <a:schemeClr val="lt2"/>
              </a:buClr>
              <a:buSzPct val="100000"/>
              <a:buFont typeface="Arial"/>
              <a:buChar char="●"/>
            </a:pPr>
            <a:r>
              <a:rPr lang="en"/>
              <a:t>Curtis Mayfield’s influence is audible in his guitar playing</a:t>
            </a:r>
          </a:p>
          <a:p>
            <a:pPr rtl="0">
              <a:spcBef>
                <a:spcPts val="0"/>
              </a:spcBef>
              <a:buNone/>
            </a:pPr>
            <a:r>
              <a:t/>
            </a:r>
            <a:endParaRPr/>
          </a:p>
          <a:p>
            <a:pPr rtl="0">
              <a:spcBef>
                <a:spcPts val="0"/>
              </a:spcBef>
              <a:buNone/>
            </a:pPr>
            <a:r>
              <a:t/>
            </a:r>
            <a:endParaRPr/>
          </a:p>
          <a:p>
            <a:pPr rtl="0" lvl="0">
              <a:spcBef>
                <a:spcPts val="0"/>
              </a:spcBef>
              <a:buNone/>
            </a:pPr>
            <a:r>
              <a:t/>
            </a:r>
            <a:endParaRPr/>
          </a:p>
          <a:p>
            <a:pPr rtl="0" lvl="0" indent="-419100" marL="457200">
              <a:spcBef>
                <a:spcPts val="0"/>
              </a:spcBef>
              <a:buClr>
                <a:schemeClr val="lt2"/>
              </a:buClr>
              <a:buSzPct val="100000"/>
              <a:buFont typeface="Arial"/>
              <a:buChar char="●"/>
            </a:pPr>
            <a:r>
              <a:rPr lang="en"/>
              <a:t>His songwriting resembles Bob Dylan’s</a:t>
            </a:r>
          </a:p>
          <a:p>
            <a:pPr rtl="0" lvl="1" indent="-381000" marL="914400">
              <a:spcBef>
                <a:spcPts val="0"/>
              </a:spcBef>
              <a:buClr>
                <a:schemeClr val="lt2"/>
              </a:buClr>
              <a:buSzPct val="80000"/>
              <a:buFont typeface="Courier New"/>
              <a:buChar char="o"/>
            </a:pPr>
            <a:r>
              <a:rPr lang="en"/>
              <a:t>He used to repeatedly play his records</a:t>
            </a:r>
          </a:p>
        </p:txBody>
      </p:sp>
      <p:pic>
        <p:nvPicPr>
          <p:cNvPr id="215" name="Shape 215"/>
          <p:cNvPicPr preferRelativeResize="0"/>
          <p:nvPr/>
        </p:nvPicPr>
        <p:blipFill>
          <a:blip r:embed="rId3"/>
          <a:stretch>
            <a:fillRect/>
          </a:stretch>
        </p:blipFill>
        <p:spPr>
          <a:xfrm>
            <a:off y="1934575" x="6450450"/>
            <a:ext cy="1962000" cx="1962000"/>
          </a:xfrm>
          <a:prstGeom prst="rect">
            <a:avLst/>
          </a:prstGeom>
          <a:noFill/>
          <a:ln>
            <a:noFill/>
          </a:ln>
        </p:spPr>
      </p:pic>
      <p:pic>
        <p:nvPicPr>
          <p:cNvPr id="216" name="Shape 216"/>
          <p:cNvPicPr preferRelativeResize="0"/>
          <p:nvPr/>
        </p:nvPicPr>
        <p:blipFill>
          <a:blip r:embed="rId4"/>
          <a:stretch>
            <a:fillRect/>
          </a:stretch>
        </p:blipFill>
        <p:spPr>
          <a:xfrm>
            <a:off y="1934575" x="3956725"/>
            <a:ext cy="1961999" cx="1961999"/>
          </a:xfrm>
          <a:prstGeom prst="rect">
            <a:avLst/>
          </a:prstGeom>
          <a:noFill/>
          <a:ln>
            <a:noFill/>
          </a:ln>
        </p:spPr>
      </p:pic>
      <p:sp>
        <p:nvSpPr>
          <p:cNvPr id="217" name="Shape 217"/>
          <p:cNvSpPr txBox="1"/>
          <p:nvPr/>
        </p:nvSpPr>
        <p:spPr>
          <a:xfrm>
            <a:off y="4624900" x="1263150"/>
            <a:ext cy="244199" cx="2121599"/>
          </a:xfrm>
          <a:prstGeom prst="rect">
            <a:avLst/>
          </a:prstGeom>
        </p:spPr>
        <p:txBody>
          <a:bodyPr bIns="91425" rIns="91425" lIns="91425" tIns="91425" anchor="t" anchorCtr="0">
            <a:noAutofit/>
          </a:bodyPr>
          <a:lstStyle/>
          <a:p>
            <a:pPr rtl="0" lvl="0">
              <a:spcBef>
                <a:spcPts val="0"/>
              </a:spcBef>
              <a:buNone/>
            </a:pPr>
            <a:r>
              <a:rPr sz="1200" lang="en">
                <a:solidFill>
                  <a:schemeClr val="lt1"/>
                </a:solidFill>
              </a:rPr>
              <a:t>(Unterberger, 2009)</a:t>
            </a:r>
          </a:p>
        </p:txBody>
      </p:sp>
    </p:spTree>
  </p:cSld>
  <p:clrMapOvr>
    <a:masterClrMapping/>
  </p:clrMapOvr>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 fill="hold" presetSubtype="8" presetClass="entr" nodeType="afterEffect">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1000"/>
                                        <p:tgtEl>
                                          <p:spTgt spid="213"/>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mc:AlternateContent>
    <mc:Choice Requires="p14">
      <p:transition spd="slow">
        <p14:prism dir="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y="0" x="0"/>
          <a:ext cy="0" cx="0"/>
          <a:chOff y="0" x="0"/>
          <a:chExt cy="0" cx="0"/>
        </a:xfrm>
      </p:grpSpPr>
      <p:sp>
        <p:nvSpPr>
          <p:cNvPr id="222" name="Shape 222"/>
          <p:cNvSpPr txBox="1"/>
          <p:nvPr>
            <p:ph type="title"/>
          </p:nvPr>
        </p:nvSpPr>
        <p:spPr>
          <a:xfrm>
            <a:off y="162403" x="854948"/>
            <a:ext cy="857400" cx="7831799"/>
          </a:xfrm>
          <a:prstGeom prst="rect">
            <a:avLst/>
          </a:prstGeom>
        </p:spPr>
        <p:txBody>
          <a:bodyPr bIns="91425" rIns="91425" lIns="91425" tIns="91425" anchor="b" anchorCtr="0">
            <a:noAutofit/>
          </a:bodyPr>
          <a:lstStyle/>
          <a:p>
            <a:pPr>
              <a:spcBef>
                <a:spcPts val="0"/>
              </a:spcBef>
              <a:buNone/>
            </a:pPr>
            <a:r>
              <a:rPr lang="en"/>
              <a:t>Jimi Hendrix’s Influence</a:t>
            </a:r>
          </a:p>
        </p:txBody>
      </p:sp>
      <p:sp>
        <p:nvSpPr>
          <p:cNvPr id="223" name="Shape 223"/>
          <p:cNvSpPr txBox="1"/>
          <p:nvPr>
            <p:ph idx="1" type="body"/>
          </p:nvPr>
        </p:nvSpPr>
        <p:spPr>
          <a:xfrm>
            <a:off y="1184672" x="854948"/>
            <a:ext cy="3741299" cx="7831799"/>
          </a:xfrm>
          <a:prstGeom prst="rect">
            <a:avLst/>
          </a:prstGeom>
        </p:spPr>
        <p:txBody>
          <a:bodyPr bIns="91425" rIns="91425" lIns="91425" tIns="91425" anchor="t" anchorCtr="0">
            <a:noAutofit/>
          </a:bodyPr>
          <a:lstStyle/>
          <a:p>
            <a:pPr rtl="0" lvl="0" indent="-381000" marL="457200">
              <a:spcBef>
                <a:spcPts val="0"/>
              </a:spcBef>
              <a:buClr>
                <a:schemeClr val="lt2"/>
              </a:buClr>
              <a:buSzPct val="100000"/>
              <a:buFont typeface="Arial"/>
              <a:buChar char="●"/>
            </a:pPr>
            <a:r>
              <a:rPr sz="2400" lang="en"/>
              <a:t>Influenced Ernie Isley of the Isley Brothers</a:t>
            </a:r>
          </a:p>
          <a:p>
            <a:pPr rtl="0" lvl="0" indent="-381000" marL="457200">
              <a:spcBef>
                <a:spcPts val="0"/>
              </a:spcBef>
              <a:buClr>
                <a:schemeClr val="lt2"/>
              </a:buClr>
              <a:buSzPct val="100000"/>
              <a:buFont typeface="Arial"/>
              <a:buChar char="●"/>
            </a:pPr>
            <a:r>
              <a:rPr sz="2400" lang="en"/>
              <a:t>Many hip hop artists have cited his influence</a:t>
            </a:r>
          </a:p>
          <a:p>
            <a:pPr lvl="1" indent="-342900" marL="914400">
              <a:spcBef>
                <a:spcPts val="0"/>
              </a:spcBef>
              <a:buClr>
                <a:schemeClr val="lt2"/>
              </a:buClr>
              <a:buSzPct val="100000"/>
              <a:buFont typeface="Courier New"/>
              <a:buChar char="o"/>
            </a:pPr>
            <a:r>
              <a:rPr sz="1800" lang="en"/>
              <a:t>These include Beastie Boys, Run-D.M.C., Digital Underground, and A Tribe Called Quest</a:t>
            </a:r>
          </a:p>
        </p:txBody>
      </p:sp>
      <p:pic>
        <p:nvPicPr>
          <p:cNvPr id="224" name="Shape 224"/>
          <p:cNvPicPr preferRelativeResize="0"/>
          <p:nvPr/>
        </p:nvPicPr>
        <p:blipFill>
          <a:blip r:embed="rId3"/>
          <a:stretch>
            <a:fillRect/>
          </a:stretch>
        </p:blipFill>
        <p:spPr>
          <a:xfrm>
            <a:off y="2642550" x="1129050"/>
            <a:ext cy="2283425" cx="2283425"/>
          </a:xfrm>
          <a:prstGeom prst="rect">
            <a:avLst/>
          </a:prstGeom>
          <a:noFill/>
          <a:ln>
            <a:noFill/>
          </a:ln>
        </p:spPr>
      </p:pic>
      <p:pic>
        <p:nvPicPr>
          <p:cNvPr id="225" name="Shape 225"/>
          <p:cNvPicPr preferRelativeResize="0"/>
          <p:nvPr/>
        </p:nvPicPr>
        <p:blipFill>
          <a:blip r:embed="rId4"/>
          <a:stretch>
            <a:fillRect/>
          </a:stretch>
        </p:blipFill>
        <p:spPr>
          <a:xfrm>
            <a:off y="2642550" x="5730107"/>
            <a:ext cy="2283425" cx="2321492"/>
          </a:xfrm>
          <a:prstGeom prst="rect">
            <a:avLst/>
          </a:prstGeom>
          <a:noFill/>
          <a:ln>
            <a:noFill/>
          </a:ln>
        </p:spPr>
      </p:pic>
      <p:sp>
        <p:nvSpPr>
          <p:cNvPr id="226" name="Shape 226"/>
          <p:cNvSpPr txBox="1"/>
          <p:nvPr/>
        </p:nvSpPr>
        <p:spPr>
          <a:xfrm>
            <a:off y="4743750" x="3411301"/>
            <a:ext cy="244199" cx="2321400"/>
          </a:xfrm>
          <a:prstGeom prst="rect">
            <a:avLst/>
          </a:prstGeom>
        </p:spPr>
        <p:txBody>
          <a:bodyPr bIns="91425" rIns="91425" lIns="91425" tIns="91425" anchor="t" anchorCtr="0">
            <a:noAutofit/>
          </a:bodyPr>
          <a:lstStyle/>
          <a:p>
            <a:pPr algn="ctr" rtl="0" lvl="0">
              <a:spcBef>
                <a:spcPts val="0"/>
              </a:spcBef>
              <a:buNone/>
            </a:pPr>
            <a:r>
              <a:rPr sz="700" lang="en">
                <a:solidFill>
                  <a:schemeClr val="lt1"/>
                </a:solidFill>
              </a:rPr>
              <a:t>(Unterberger, 2009) (Owen and Reynolds, 1991) </a:t>
            </a:r>
          </a:p>
        </p:txBody>
      </p:sp>
    </p:spTree>
  </p:cSld>
  <p:clrMapOvr>
    <a:masterClrMapping/>
  </p:clrMapOvr>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 fill="hold" presetSubtype="8" presetClass="entr" nodeType="afterEffect">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1000"/>
                                        <p:tgtEl>
                                          <p:spTgt spid="222"/>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mc:AlternateContent>
    <mc:Choice Requires="p14">
      <p:transition spd="slow">
        <p14:prism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y="0" x="0"/>
          <a:ext cy="0" cx="0"/>
          <a:chOff y="0" x="0"/>
          <a:chExt cy="0" cx="0"/>
        </a:xfrm>
      </p:grpSpPr>
      <p:sp>
        <p:nvSpPr>
          <p:cNvPr id="231" name="Shape 231"/>
          <p:cNvSpPr txBox="1"/>
          <p:nvPr>
            <p:ph type="title"/>
          </p:nvPr>
        </p:nvSpPr>
        <p:spPr>
          <a:xfrm>
            <a:off y="162403" x="854948"/>
            <a:ext cy="857400" cx="7831799"/>
          </a:xfrm>
          <a:prstGeom prst="rect">
            <a:avLst/>
          </a:prstGeom>
        </p:spPr>
        <p:txBody>
          <a:bodyPr bIns="91425" rIns="91425" lIns="91425" tIns="91425" anchor="b" anchorCtr="0">
            <a:noAutofit/>
          </a:bodyPr>
          <a:lstStyle/>
          <a:p>
            <a:pPr>
              <a:spcBef>
                <a:spcPts val="0"/>
              </a:spcBef>
              <a:buNone/>
            </a:pPr>
            <a:r>
              <a:rPr lang="en"/>
              <a:t>Fame and contribution</a:t>
            </a:r>
          </a:p>
        </p:txBody>
      </p:sp>
      <p:sp>
        <p:nvSpPr>
          <p:cNvPr id="232" name="Shape 232"/>
          <p:cNvSpPr txBox="1"/>
          <p:nvPr>
            <p:ph idx="1" type="body"/>
          </p:nvPr>
        </p:nvSpPr>
        <p:spPr>
          <a:xfrm>
            <a:off y="1019810" x="726525"/>
            <a:ext cy="2947799" cx="6120599"/>
          </a:xfrm>
          <a:prstGeom prst="rect">
            <a:avLst/>
          </a:prstGeom>
        </p:spPr>
        <p:txBody>
          <a:bodyPr bIns="91425" rIns="91425" lIns="91425" tIns="91425" anchor="t" anchorCtr="0">
            <a:noAutofit/>
          </a:bodyPr>
          <a:lstStyle/>
          <a:p>
            <a:pPr rtl="0" lvl="0">
              <a:spcBef>
                <a:spcPts val="0"/>
              </a:spcBef>
              <a:buNone/>
            </a:pPr>
            <a:r>
              <a:rPr sz="1400" lang="en"/>
              <a:t>Although Jimi’s career span was only 4 years, he achieved great things and created a legacy</a:t>
            </a:r>
          </a:p>
          <a:p>
            <a:pPr rtl="0" lvl="0" indent="-317500" marL="457200">
              <a:spcBef>
                <a:spcPts val="0"/>
              </a:spcBef>
              <a:buClr>
                <a:schemeClr val="lt2"/>
              </a:buClr>
              <a:buSzPct val="100000"/>
              <a:buFont typeface="Arial"/>
              <a:buChar char="●"/>
            </a:pPr>
            <a:r>
              <a:rPr sz="1400" lang="en"/>
              <a:t>1967 </a:t>
            </a:r>
          </a:p>
          <a:p>
            <a:pPr rtl="0" lvl="1" indent="-317500" marL="914400">
              <a:spcBef>
                <a:spcPts val="0"/>
              </a:spcBef>
              <a:buClr>
                <a:schemeClr val="lt2"/>
              </a:buClr>
              <a:buSzPct val="100000"/>
              <a:buFont typeface="Courier New"/>
              <a:buChar char="o"/>
            </a:pPr>
            <a:r>
              <a:rPr sz="1400" lang="en"/>
              <a:t>Pop musician of the Year by Melody Maker</a:t>
            </a:r>
          </a:p>
          <a:p>
            <a:pPr rtl="0" lvl="0" indent="-317500" marL="457200">
              <a:spcBef>
                <a:spcPts val="0"/>
              </a:spcBef>
              <a:buClr>
                <a:schemeClr val="lt2"/>
              </a:buClr>
              <a:buSzPct val="100000"/>
              <a:buFont typeface="Arial"/>
              <a:buChar char="●"/>
            </a:pPr>
            <a:r>
              <a:rPr sz="1400" lang="en"/>
              <a:t>1968</a:t>
            </a:r>
          </a:p>
          <a:p>
            <a:pPr rtl="0" lvl="1" indent="-317500" marL="914400">
              <a:spcBef>
                <a:spcPts val="0"/>
              </a:spcBef>
              <a:buClr>
                <a:schemeClr val="lt2"/>
              </a:buClr>
              <a:buSzPct val="100000"/>
              <a:buFont typeface="Courier New"/>
              <a:buChar char="o"/>
            </a:pPr>
            <a:r>
              <a:rPr sz="1400" lang="en"/>
              <a:t>Artist of the Year by Billboard</a:t>
            </a:r>
          </a:p>
          <a:p>
            <a:pPr rtl="0" lvl="1" indent="-317500" marL="914400">
              <a:spcBef>
                <a:spcPts val="0"/>
              </a:spcBef>
              <a:buClr>
                <a:schemeClr val="lt2"/>
              </a:buClr>
              <a:buSzPct val="100000"/>
              <a:buFont typeface="Courier New"/>
              <a:buChar char="o"/>
            </a:pPr>
            <a:r>
              <a:rPr sz="1400" lang="en"/>
              <a:t>Performer of the Year by Rolling Stone</a:t>
            </a:r>
          </a:p>
          <a:p>
            <a:pPr rtl="0" lvl="0" indent="-317500" marL="457200">
              <a:spcBef>
                <a:spcPts val="0"/>
              </a:spcBef>
              <a:buClr>
                <a:schemeClr val="lt2"/>
              </a:buClr>
              <a:buSzPct val="100000"/>
              <a:buFont typeface="Arial"/>
              <a:buChar char="●"/>
            </a:pPr>
            <a:r>
              <a:rPr sz="1400" lang="en"/>
              <a:t>1969</a:t>
            </a:r>
          </a:p>
          <a:p>
            <a:pPr rtl="0" lvl="1" indent="-317500" marL="914400">
              <a:spcBef>
                <a:spcPts val="0"/>
              </a:spcBef>
              <a:buClr>
                <a:schemeClr val="lt2"/>
              </a:buClr>
              <a:buSzPct val="100000"/>
              <a:buFont typeface="Courier New"/>
              <a:buChar char="o"/>
            </a:pPr>
            <a:r>
              <a:rPr sz="1400" lang="en"/>
              <a:t>World Top Musician by Disc and Music Echo</a:t>
            </a:r>
          </a:p>
          <a:p>
            <a:pPr rtl="0" lvl="0" indent="-317500" marL="457200">
              <a:spcBef>
                <a:spcPts val="0"/>
              </a:spcBef>
              <a:buClr>
                <a:schemeClr val="lt2"/>
              </a:buClr>
              <a:buSzPct val="100000"/>
              <a:buFont typeface="Arial"/>
              <a:buChar char="●"/>
            </a:pPr>
            <a:r>
              <a:rPr sz="1400" lang="en"/>
              <a:t>1992 </a:t>
            </a:r>
          </a:p>
          <a:p>
            <a:pPr rtl="0" lvl="1" indent="-317500" marL="914400">
              <a:spcBef>
                <a:spcPts val="0"/>
              </a:spcBef>
              <a:buClr>
                <a:schemeClr val="lt2"/>
              </a:buClr>
              <a:buSzPct val="100000"/>
              <a:buFont typeface="Courier New"/>
              <a:buChar char="o"/>
            </a:pPr>
            <a:r>
              <a:rPr sz="1400" lang="en"/>
              <a:t>Rock and Roll Hall of Fame</a:t>
            </a:r>
          </a:p>
          <a:p>
            <a:pPr rtl="0" lvl="0" indent="-317500" marL="457200">
              <a:spcBef>
                <a:spcPts val="0"/>
              </a:spcBef>
              <a:buClr>
                <a:schemeClr val="lt2"/>
              </a:buClr>
              <a:buSzPct val="100000"/>
              <a:buFont typeface="Arial"/>
              <a:buChar char="●"/>
            </a:pPr>
            <a:r>
              <a:rPr sz="1400" lang="en"/>
              <a:t>2005</a:t>
            </a:r>
          </a:p>
          <a:p>
            <a:pPr rtl="0" lvl="1" indent="-317500" marL="914400">
              <a:spcBef>
                <a:spcPts val="0"/>
              </a:spcBef>
              <a:buClr>
                <a:schemeClr val="lt2"/>
              </a:buClr>
              <a:buSzPct val="100000"/>
              <a:buFont typeface="Courier New"/>
              <a:buChar char="o"/>
            </a:pPr>
            <a:r>
              <a:rPr sz="1400" lang="en"/>
              <a:t>UK Music Hall of Fame</a:t>
            </a:r>
          </a:p>
          <a:p>
            <a:pPr rtl="0" lvl="0" indent="-317500" marL="457200">
              <a:spcBef>
                <a:spcPts val="0"/>
              </a:spcBef>
              <a:buClr>
                <a:schemeClr val="lt2"/>
              </a:buClr>
              <a:buSzPct val="100000"/>
              <a:buFont typeface="Arial"/>
              <a:buChar char="●"/>
            </a:pPr>
            <a:r>
              <a:rPr sz="1400" lang="en"/>
              <a:t>3 albums, </a:t>
            </a:r>
            <a:r>
              <a:rPr sz="1400" lang="en" i="1"/>
              <a:t>Are You Experienced, Axis: Bold as Love, and Electric Ladyland</a:t>
            </a:r>
            <a:r>
              <a:rPr sz="1400" lang="en"/>
              <a:t> ranked in the 100 greatest albums of all time. ( by Rolling Stone)</a:t>
            </a:r>
          </a:p>
          <a:p>
            <a:pPr lvl="0" indent="-317500" marL="457200">
              <a:spcBef>
                <a:spcPts val="0"/>
              </a:spcBef>
              <a:buClr>
                <a:schemeClr val="lt2"/>
              </a:buClr>
              <a:buSzPct val="100000"/>
              <a:buFont typeface="Arial"/>
              <a:buChar char="●"/>
            </a:pPr>
            <a:r>
              <a:rPr sz="1400" lang="en"/>
              <a:t>Named the greatest guitarist and one of sixth greatest artist of all time. (by Rolling Stone)</a:t>
            </a:r>
          </a:p>
        </p:txBody>
      </p:sp>
      <p:sp>
        <p:nvSpPr>
          <p:cNvPr id="233" name="Shape 233"/>
          <p:cNvSpPr txBox="1"/>
          <p:nvPr/>
        </p:nvSpPr>
        <p:spPr>
          <a:xfrm>
            <a:off y="4805375" x="6799675"/>
            <a:ext cy="286499" cx="2138699"/>
          </a:xfrm>
          <a:prstGeom prst="rect">
            <a:avLst/>
          </a:prstGeom>
        </p:spPr>
        <p:txBody>
          <a:bodyPr bIns="91425" rIns="91425" lIns="91425" tIns="91425" anchor="t" anchorCtr="0">
            <a:noAutofit/>
          </a:bodyPr>
          <a:lstStyle/>
          <a:p>
            <a:pPr>
              <a:spcBef>
                <a:spcPts val="0"/>
              </a:spcBef>
              <a:buNone/>
            </a:pPr>
            <a:r>
              <a:rPr sz="1200" lang="en">
                <a:solidFill>
                  <a:srgbClr val="FFFFFF"/>
                </a:solidFill>
              </a:rPr>
              <a:t>(Experience Hendrix, 2013)</a:t>
            </a:r>
          </a:p>
        </p:txBody>
      </p:sp>
      <p:pic>
        <p:nvPicPr>
          <p:cNvPr id="234" name="Shape 234"/>
          <p:cNvPicPr preferRelativeResize="0"/>
          <p:nvPr/>
        </p:nvPicPr>
        <p:blipFill>
          <a:blip r:embed="rId3"/>
          <a:stretch>
            <a:fillRect/>
          </a:stretch>
        </p:blipFill>
        <p:spPr>
          <a:xfrm>
            <a:off y="1573875" x="5530600"/>
            <a:ext cy="2308625" cx="3462950"/>
          </a:xfrm>
          <a:prstGeom prst="rect">
            <a:avLst/>
          </a:prstGeom>
        </p:spPr>
      </p:pic>
    </p:spTree>
  </p:cSld>
  <p:clrMapOvr>
    <a:masterClrMapping/>
  </p:clrMapOvr>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 fill="hold" presetSubtype="8" presetClass="entr" nodeType="afterEffect">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1000"/>
                                        <p:tgtEl>
                                          <p:spTgt spid="231"/>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mc:AlternateContent>
    <mc:Choice Requires="p14">
      <p:transition spd="slow">
        <p14:prism dir="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y="0" x="0"/>
          <a:ext cy="0" cx="0"/>
          <a:chOff y="0" x="0"/>
          <a:chExt cy="0" cx="0"/>
        </a:xfrm>
      </p:grpSpPr>
      <p:sp>
        <p:nvSpPr>
          <p:cNvPr id="239" name="Shape 239"/>
          <p:cNvSpPr/>
          <p:nvPr/>
        </p:nvSpPr>
        <p:spPr>
          <a:xfrm>
            <a:off y="205475" x="1125450"/>
            <a:ext cy="1035525" cx="7290836"/>
          </a:xfrm>
          <a:prstGeom prst="rect">
            <a:avLst/>
          </a:prstGeom>
        </p:spPr>
        <p:txBody>
          <a:bodyPr>
            <a:prstTxWarp prst="textPlain"/>
          </a:bodyPr>
          <a:lstStyle/>
          <a:p>
            <a:pPr algn="ctr"/>
            <a:r>
              <a:rPr b="0" i="0">
                <a:ln w="19050" cap="flat">
                  <a:solidFill>
                    <a:srgbClr val="FFD966"/>
                  </a:solidFill>
                  <a:prstDash val="solid"/>
                  <a:round/>
                  <a:headEnd w="med" len="med" type="none"/>
                  <a:tailEnd w="med" len="med" type="none"/>
                </a:ln>
                <a:solidFill>
                  <a:srgbClr val="CC0000"/>
                </a:solidFill>
                <a:latin typeface="Audiowide"/>
              </a:rPr>
              <a:t>ALBUMS</a:t>
            </a:r>
          </a:p>
        </p:txBody>
      </p:sp>
      <p:pic>
        <p:nvPicPr>
          <p:cNvPr id="240" name="Shape 240"/>
          <p:cNvPicPr preferRelativeResize="0"/>
          <p:nvPr/>
        </p:nvPicPr>
        <p:blipFill>
          <a:blip r:embed="rId3"/>
          <a:stretch>
            <a:fillRect/>
          </a:stretch>
        </p:blipFill>
        <p:spPr>
          <a:xfrm>
            <a:off y="1297900" x="330012"/>
            <a:ext cy="2811950" cx="2811950"/>
          </a:xfrm>
          <a:prstGeom prst="rect">
            <a:avLst/>
          </a:prstGeom>
          <a:noFill/>
          <a:ln>
            <a:noFill/>
          </a:ln>
        </p:spPr>
      </p:pic>
      <p:pic>
        <p:nvPicPr>
          <p:cNvPr id="241" name="Shape 241"/>
          <p:cNvPicPr preferRelativeResize="0"/>
          <p:nvPr/>
        </p:nvPicPr>
        <p:blipFill>
          <a:blip r:embed="rId4"/>
          <a:stretch>
            <a:fillRect/>
          </a:stretch>
        </p:blipFill>
        <p:spPr>
          <a:xfrm>
            <a:off y="1337737" x="3404725"/>
            <a:ext cy="2732274" cx="2732274"/>
          </a:xfrm>
          <a:prstGeom prst="rect">
            <a:avLst/>
          </a:prstGeom>
          <a:noFill/>
          <a:ln>
            <a:noFill/>
          </a:ln>
        </p:spPr>
      </p:pic>
      <p:pic>
        <p:nvPicPr>
          <p:cNvPr id="242" name="Shape 242"/>
          <p:cNvPicPr preferRelativeResize="0"/>
          <p:nvPr/>
        </p:nvPicPr>
        <p:blipFill rotWithShape="1">
          <a:blip r:embed="rId5"/>
          <a:srcRect t="0" b="-2912" r="3975" l="0"/>
          <a:stretch/>
        </p:blipFill>
        <p:spPr>
          <a:xfrm>
            <a:off y="1297887" x="6399750"/>
            <a:ext cy="2811949" cx="2623649"/>
          </a:xfrm>
          <a:prstGeom prst="rect">
            <a:avLst/>
          </a:prstGeom>
          <a:noFill/>
          <a:ln>
            <a:noFill/>
          </a:ln>
        </p:spPr>
      </p:pic>
      <p:sp>
        <p:nvSpPr>
          <p:cNvPr id="243" name="Shape 243"/>
          <p:cNvSpPr txBox="1"/>
          <p:nvPr/>
        </p:nvSpPr>
        <p:spPr>
          <a:xfrm>
            <a:off y="4293925" x="4042612"/>
            <a:ext cy="455100" cx="1456500"/>
          </a:xfrm>
          <a:prstGeom prst="rect">
            <a:avLst/>
          </a:prstGeom>
        </p:spPr>
        <p:txBody>
          <a:bodyPr bIns="91425" rIns="91425" lIns="91425" tIns="91425" anchor="t" anchorCtr="0">
            <a:noAutofit/>
          </a:bodyPr>
          <a:lstStyle/>
          <a:p>
            <a:pPr>
              <a:spcBef>
                <a:spcPts val="0"/>
              </a:spcBef>
              <a:buNone/>
            </a:pPr>
            <a:r>
              <a:rPr lang="en">
                <a:solidFill>
                  <a:srgbClr val="E3BC6D"/>
                </a:solidFill>
              </a:rPr>
              <a:t>Jan 15 1968</a:t>
            </a:r>
          </a:p>
        </p:txBody>
      </p:sp>
      <p:sp>
        <p:nvSpPr>
          <p:cNvPr id="244" name="Shape 244"/>
          <p:cNvSpPr txBox="1"/>
          <p:nvPr/>
        </p:nvSpPr>
        <p:spPr>
          <a:xfrm>
            <a:off y="4303950" x="842725"/>
            <a:ext cy="216299" cx="1513499"/>
          </a:xfrm>
          <a:prstGeom prst="rect">
            <a:avLst/>
          </a:prstGeom>
        </p:spPr>
        <p:txBody>
          <a:bodyPr bIns="91425" rIns="91425" lIns="91425" tIns="91425" anchor="t" anchorCtr="0">
            <a:noAutofit/>
          </a:bodyPr>
          <a:lstStyle/>
          <a:p>
            <a:pPr rtl="0">
              <a:spcBef>
                <a:spcPts val="0"/>
              </a:spcBef>
              <a:buNone/>
            </a:pPr>
            <a:r>
              <a:rPr lang="en">
                <a:solidFill>
                  <a:srgbClr val="E3BC6D"/>
                </a:solidFill>
              </a:rPr>
              <a:t>May 12 1967</a:t>
            </a:r>
          </a:p>
          <a:p>
            <a:pPr>
              <a:spcBef>
                <a:spcPts val="0"/>
              </a:spcBef>
              <a:buNone/>
            </a:pPr>
            <a:r>
              <a:t/>
            </a:r>
            <a:endParaRPr/>
          </a:p>
        </p:txBody>
      </p:sp>
      <p:sp>
        <p:nvSpPr>
          <p:cNvPr id="245" name="Shape 245"/>
          <p:cNvSpPr txBox="1"/>
          <p:nvPr/>
        </p:nvSpPr>
        <p:spPr>
          <a:xfrm>
            <a:off y="4262850" x="7066600"/>
            <a:ext cy="298500" cx="1593000"/>
          </a:xfrm>
          <a:prstGeom prst="rect">
            <a:avLst/>
          </a:prstGeom>
        </p:spPr>
        <p:txBody>
          <a:bodyPr bIns="91425" rIns="91425" lIns="91425" tIns="91425" anchor="t" anchorCtr="0">
            <a:noAutofit/>
          </a:bodyPr>
          <a:lstStyle/>
          <a:p>
            <a:pPr>
              <a:spcBef>
                <a:spcPts val="0"/>
              </a:spcBef>
              <a:buNone/>
            </a:pPr>
            <a:r>
              <a:rPr lang="en">
                <a:solidFill>
                  <a:srgbClr val="E3BC6D"/>
                </a:solidFill>
              </a:rPr>
              <a:t>Sep 16 1968</a:t>
            </a:r>
          </a:p>
        </p:txBody>
      </p:sp>
      <p:sp>
        <p:nvSpPr>
          <p:cNvPr id="246" name="Shape 246"/>
          <p:cNvSpPr txBox="1"/>
          <p:nvPr/>
        </p:nvSpPr>
        <p:spPr>
          <a:xfrm>
            <a:off y="4670725" x="2500900"/>
            <a:ext cy="298500" cx="4870499"/>
          </a:xfrm>
          <a:prstGeom prst="rect">
            <a:avLst/>
          </a:prstGeom>
        </p:spPr>
        <p:txBody>
          <a:bodyPr bIns="91425" rIns="91425" lIns="91425" tIns="91425" anchor="t" anchorCtr="0">
            <a:noAutofit/>
          </a:bodyPr>
          <a:lstStyle/>
          <a:p>
            <a:pPr>
              <a:spcBef>
                <a:spcPts val="0"/>
              </a:spcBef>
              <a:buNone/>
            </a:pPr>
            <a:r>
              <a:rPr lang="en">
                <a:solidFill>
                  <a:srgbClr val="E3BC6D"/>
                </a:solidFill>
              </a:rPr>
              <a:t>*click on the picture of each album to listen to them*</a:t>
            </a:r>
          </a:p>
        </p:txBody>
      </p:sp>
    </p:spTree>
  </p:cSld>
  <p:clrMapOvr>
    <a:masterClrMapping/>
  </p:clrMapOvr>
  <mc:AlternateContent>
    <mc:Choice Requires="p14">
      <p:transition spd="slow">
        <p14:gallery dir="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y="0" x="0"/>
          <a:ext cy="0" cx="0"/>
          <a:chOff y="0" x="0"/>
          <a:chExt cy="0" cx="0"/>
        </a:xfrm>
      </p:grpSpPr>
      <p:sp>
        <p:nvSpPr>
          <p:cNvPr id="251" name="Shape 251"/>
          <p:cNvSpPr txBox="1"/>
          <p:nvPr>
            <p:ph type="title"/>
          </p:nvPr>
        </p:nvSpPr>
        <p:spPr>
          <a:xfrm>
            <a:off y="0" x="0"/>
            <a:ext cy="857400" cx="9144000"/>
          </a:xfrm>
          <a:prstGeom prst="rect">
            <a:avLst/>
          </a:prstGeom>
        </p:spPr>
        <p:txBody>
          <a:bodyPr bIns="91425" rIns="91425" lIns="91425" tIns="91425" anchor="b" anchorCtr="0">
            <a:noAutofit/>
          </a:bodyPr>
          <a:lstStyle/>
          <a:p>
            <a:pPr>
              <a:spcBef>
                <a:spcPts val="0"/>
              </a:spcBef>
              <a:buNone/>
            </a:pPr>
            <a:r>
              <a:rPr sz="3000" lang="en"/>
              <a:t>Other music of the period - Sister Rosetta Tharpe</a:t>
            </a:r>
          </a:p>
        </p:txBody>
      </p:sp>
      <p:sp>
        <p:nvSpPr>
          <p:cNvPr id="252" name="Shape 252"/>
          <p:cNvSpPr txBox="1"/>
          <p:nvPr>
            <p:ph idx="1" type="body"/>
          </p:nvPr>
        </p:nvSpPr>
        <p:spPr>
          <a:xfrm>
            <a:off y="1518450" x="854800"/>
            <a:ext cy="4051199" cx="5609099"/>
          </a:xfrm>
          <a:prstGeom prst="rect">
            <a:avLst/>
          </a:prstGeom>
        </p:spPr>
        <p:txBody>
          <a:bodyPr bIns="91425" rIns="91425" lIns="91425" tIns="91425" anchor="t" anchorCtr="0">
            <a:noAutofit/>
          </a:bodyPr>
          <a:lstStyle/>
          <a:p>
            <a:pPr rtl="0" lvl="0" indent="-330200" marL="457200">
              <a:spcBef>
                <a:spcPts val="0"/>
              </a:spcBef>
              <a:buClr>
                <a:schemeClr val="lt2"/>
              </a:buClr>
              <a:buSzPct val="100000"/>
              <a:buFont typeface="Arial"/>
              <a:buChar char="➢"/>
            </a:pPr>
            <a:r>
              <a:rPr sz="1600" lang="en">
                <a:solidFill>
                  <a:srgbClr val="FFD966"/>
                </a:solidFill>
              </a:rPr>
              <a:t>African American singer, songwriter, and guitar virtuoso. </a:t>
            </a:r>
          </a:p>
          <a:p>
            <a:pPr rtl="0" lvl="0" indent="-330200" marL="457200">
              <a:spcBef>
                <a:spcPts val="0"/>
              </a:spcBef>
              <a:buClr>
                <a:schemeClr val="lt2"/>
              </a:buClr>
              <a:buSzPct val="100000"/>
              <a:buFont typeface="Arial"/>
              <a:buChar char="➢"/>
            </a:pPr>
            <a:r>
              <a:rPr sz="1600" lang="en">
                <a:solidFill>
                  <a:srgbClr val="FFD966"/>
                </a:solidFill>
              </a:rPr>
              <a:t>Main genre: Gospel with mixture of jazz and rhythms and blues</a:t>
            </a:r>
          </a:p>
          <a:p>
            <a:pPr rtl="0" lvl="0" indent="-330200" marL="457200">
              <a:spcBef>
                <a:spcPts val="0"/>
              </a:spcBef>
              <a:buClr>
                <a:schemeClr val="lt2"/>
              </a:buClr>
              <a:buSzPct val="100000"/>
              <a:buFont typeface="Arial"/>
              <a:buChar char="➢"/>
            </a:pPr>
            <a:r>
              <a:rPr sz="1600" lang="en">
                <a:solidFill>
                  <a:srgbClr val="FFD966"/>
                </a:solidFill>
              </a:rPr>
              <a:t>She is the first ever gospel crossover artist and was referred as “The Original Soul Sister”</a:t>
            </a:r>
          </a:p>
          <a:p>
            <a:pPr rtl="0" lvl="0" indent="-330200" marL="457200">
              <a:spcBef>
                <a:spcPts val="0"/>
              </a:spcBef>
              <a:buClr>
                <a:schemeClr val="lt2"/>
              </a:buClr>
              <a:buSzPct val="100000"/>
              <a:buFont typeface="Arial"/>
              <a:buChar char="➢"/>
            </a:pPr>
            <a:r>
              <a:rPr sz="1600" lang="en">
                <a:solidFill>
                  <a:srgbClr val="FFD966"/>
                </a:solidFill>
              </a:rPr>
              <a:t>Also called the Godmother of Rock n’ Roll</a:t>
            </a:r>
          </a:p>
          <a:p>
            <a:pPr rtl="0" lvl="0" indent="-330200" marL="457200">
              <a:spcBef>
                <a:spcPts val="0"/>
              </a:spcBef>
              <a:buClr>
                <a:schemeClr val="lt2"/>
              </a:buClr>
              <a:buSzPct val="100000"/>
              <a:buFont typeface="Arial"/>
              <a:buChar char="➢"/>
            </a:pPr>
            <a:r>
              <a:rPr sz="1600" lang="en">
                <a:solidFill>
                  <a:srgbClr val="FFD966"/>
                </a:solidFill>
              </a:rPr>
              <a:t>Even until today, there is no other American women can compare the Tharpe smooth flow of sound.</a:t>
            </a:r>
          </a:p>
          <a:p>
            <a:pPr rtl="0" lvl="0" indent="-330200" marL="457200">
              <a:spcBef>
                <a:spcPts val="0"/>
              </a:spcBef>
              <a:buClr>
                <a:schemeClr val="lt2"/>
              </a:buClr>
              <a:buSzPct val="100000"/>
              <a:buFont typeface="Arial"/>
              <a:buChar char="➢"/>
            </a:pPr>
            <a:r>
              <a:rPr sz="1600" lang="en">
                <a:solidFill>
                  <a:srgbClr val="FFD966"/>
                </a:solidFill>
              </a:rPr>
              <a:t>Invented the guitar playing technique that later evolve to rock and roll style adopted by Chuck Berry, Elvis Presley, and Eric Clapton</a:t>
            </a:r>
          </a:p>
          <a:p>
            <a:pPr rtl="0" lvl="0" indent="-330200" marL="457200">
              <a:spcBef>
                <a:spcPts val="0"/>
              </a:spcBef>
              <a:buClr>
                <a:schemeClr val="lt2"/>
              </a:buClr>
              <a:buSzPct val="100000"/>
              <a:buFont typeface="Arial"/>
              <a:buChar char="➢"/>
            </a:pPr>
            <a:r>
              <a:rPr sz="1600" lang="en">
                <a:solidFill>
                  <a:srgbClr val="FFD966"/>
                </a:solidFill>
              </a:rPr>
              <a:t>Toured until her death in 1973</a:t>
            </a:r>
          </a:p>
          <a:p>
            <a:pPr lvl="0">
              <a:spcBef>
                <a:spcPts val="0"/>
              </a:spcBef>
              <a:buNone/>
            </a:pPr>
            <a:r>
              <a:t/>
            </a:r>
            <a:endParaRPr sz="1600">
              <a:solidFill>
                <a:srgbClr val="FFD966"/>
              </a:solidFill>
            </a:endParaRPr>
          </a:p>
        </p:txBody>
      </p:sp>
      <p:pic>
        <p:nvPicPr>
          <p:cNvPr id="253" name="Shape 253"/>
          <p:cNvPicPr preferRelativeResize="0"/>
          <p:nvPr/>
        </p:nvPicPr>
        <p:blipFill>
          <a:blip r:embed="rId3"/>
          <a:stretch>
            <a:fillRect/>
          </a:stretch>
        </p:blipFill>
        <p:spPr>
          <a:xfrm>
            <a:off y="1219625" x="6463900"/>
            <a:ext cy="3923874" cx="2680108"/>
          </a:xfrm>
          <a:prstGeom prst="rect">
            <a:avLst/>
          </a:prstGeom>
          <a:noFill/>
          <a:ln>
            <a:noFill/>
          </a:ln>
        </p:spPr>
      </p:pic>
      <p:sp>
        <p:nvSpPr>
          <p:cNvPr id="254" name="Shape 254"/>
          <p:cNvSpPr txBox="1"/>
          <p:nvPr/>
        </p:nvSpPr>
        <p:spPr>
          <a:xfrm>
            <a:off y="762425" x="4620050"/>
            <a:ext cy="457200" cx="3657600"/>
          </a:xfrm>
          <a:prstGeom prst="rect">
            <a:avLst/>
          </a:prstGeom>
        </p:spPr>
        <p:txBody>
          <a:bodyPr bIns="91425" rIns="91425" lIns="91425" tIns="91425" anchor="t" anchorCtr="0">
            <a:noAutofit/>
          </a:bodyPr>
          <a:lstStyle/>
          <a:p>
            <a:pPr>
              <a:spcBef>
                <a:spcPts val="0"/>
              </a:spcBef>
              <a:buNone/>
            </a:pPr>
            <a:r>
              <a:t/>
            </a:r>
            <a:endParaRPr/>
          </a:p>
        </p:txBody>
      </p:sp>
      <p:sp>
        <p:nvSpPr>
          <p:cNvPr id="255" name="Shape 255"/>
          <p:cNvSpPr txBox="1"/>
          <p:nvPr/>
        </p:nvSpPr>
        <p:spPr>
          <a:xfrm>
            <a:off y="4762950" x="1018350"/>
            <a:ext cy="316799" cx="2980800"/>
          </a:xfrm>
          <a:prstGeom prst="rect">
            <a:avLst/>
          </a:prstGeom>
        </p:spPr>
        <p:txBody>
          <a:bodyPr bIns="91425" rIns="91425" lIns="91425" tIns="91425" anchor="t" anchorCtr="0">
            <a:noAutofit/>
          </a:bodyPr>
          <a:lstStyle/>
          <a:p>
            <a:pPr>
              <a:spcBef>
                <a:spcPts val="0"/>
              </a:spcBef>
              <a:buNone/>
            </a:pPr>
            <a:r>
              <a:rPr lang="en">
                <a:solidFill>
                  <a:srgbClr val="FFFFFF"/>
                </a:solidFill>
              </a:rPr>
              <a:t>(Sister Rosetta Tharpe, 2014)</a:t>
            </a:r>
          </a:p>
        </p:txBody>
      </p:sp>
    </p:spTree>
  </p:cSld>
  <p:clrMapOvr>
    <a:masterClrMapping/>
  </p:clrMapOvr>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 fill="hold" presetSubtype="8" presetClass="entr" nodeType="afterEffect">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1000"/>
                                        <p:tgtEl>
                                          <p:spTgt spid="251"/>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mc:AlternateContent>
    <mc:Choice Requires="p14">
      <p:transition spd="slow">
        <p14:gallery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y="0" x="0"/>
          <a:ext cy="0" cx="0"/>
          <a:chOff y="0" x="0"/>
          <a:chExt cy="0" cx="0"/>
        </a:xfrm>
      </p:grpSpPr>
      <p:sp>
        <p:nvSpPr>
          <p:cNvPr id="260" name="Shape 260"/>
          <p:cNvSpPr txBox="1"/>
          <p:nvPr>
            <p:ph idx="1" type="body"/>
          </p:nvPr>
        </p:nvSpPr>
        <p:spPr>
          <a:xfrm>
            <a:off y="968650" x="3397800"/>
            <a:ext cy="4250100" cx="5631900"/>
          </a:xfrm>
          <a:prstGeom prst="rect">
            <a:avLst/>
          </a:prstGeom>
        </p:spPr>
        <p:txBody>
          <a:bodyPr bIns="91425" rIns="91425" lIns="91425" tIns="91425" anchor="t" anchorCtr="0">
            <a:noAutofit/>
          </a:bodyPr>
          <a:lstStyle/>
          <a:p>
            <a:pPr rtl="0">
              <a:spcBef>
                <a:spcPts val="0"/>
              </a:spcBef>
              <a:buNone/>
            </a:pPr>
            <a:r>
              <a:t/>
            </a:r>
            <a:endParaRPr sz="1300">
              <a:solidFill>
                <a:srgbClr val="FFD966"/>
              </a:solidFill>
            </a:endParaRPr>
          </a:p>
          <a:p>
            <a:pPr rtl="0" lvl="0" indent="-311150" marL="457200">
              <a:lnSpc>
                <a:spcPct val="115000"/>
              </a:lnSpc>
              <a:spcBef>
                <a:spcPts val="0"/>
              </a:spcBef>
              <a:buClr>
                <a:schemeClr val="lt2"/>
              </a:buClr>
              <a:buSzPct val="100000"/>
              <a:buFont typeface="Arial"/>
              <a:buChar char="➢"/>
            </a:pPr>
            <a:r>
              <a:rPr sz="1300" lang="en">
                <a:solidFill>
                  <a:srgbClr val="FFD966"/>
                </a:solidFill>
              </a:rPr>
              <a:t>Formed in 1968 by former member of Yardbirds, Jimmy Page, went on to form a group called New Yardbirds. Later changed to Led Zeppelin, named after their first and wildly successful album. </a:t>
            </a:r>
          </a:p>
          <a:p>
            <a:pPr rtl="0" lvl="0">
              <a:lnSpc>
                <a:spcPct val="115000"/>
              </a:lnSpc>
              <a:spcBef>
                <a:spcPts val="0"/>
              </a:spcBef>
              <a:buNone/>
            </a:pPr>
            <a:r>
              <a:t/>
            </a:r>
            <a:endParaRPr sz="1300">
              <a:solidFill>
                <a:srgbClr val="FFD966"/>
              </a:solidFill>
            </a:endParaRPr>
          </a:p>
          <a:p>
            <a:pPr rtl="0" lvl="0" indent="-311150" marL="457200">
              <a:lnSpc>
                <a:spcPct val="115000"/>
              </a:lnSpc>
              <a:spcBef>
                <a:spcPts val="0"/>
              </a:spcBef>
              <a:buClr>
                <a:schemeClr val="lt2"/>
              </a:buClr>
              <a:buSzPct val="100000"/>
              <a:buFont typeface="Arial"/>
              <a:buChar char="➢"/>
            </a:pPr>
            <a:r>
              <a:rPr sz="1300" lang="en">
                <a:solidFill>
                  <a:srgbClr val="FFD966"/>
                </a:solidFill>
              </a:rPr>
              <a:t>The band consists of Robert Plant, John P Jones, and John Bonham. Like Yardbird band in the past, Led Zeppelin </a:t>
            </a:r>
            <a:r>
              <a:rPr sz="1300" lang="en">
                <a:solidFill>
                  <a:srgbClr val="FFD966"/>
                </a:solidFill>
                <a:latin typeface="Georgia"/>
                <a:ea typeface="Georgia"/>
                <a:cs typeface="Georgia"/>
                <a:sym typeface="Georgia"/>
              </a:rPr>
              <a:t>used a guitar style that drew heavily on the blues. Their music style is very much alike with Jimi Hendrix with a bit of distortion, feedback, reverberation, and out-and-out noise in their songs and performances.</a:t>
            </a:r>
          </a:p>
          <a:p>
            <a:pPr rtl="0" lvl="0">
              <a:lnSpc>
                <a:spcPct val="115000"/>
              </a:lnSpc>
              <a:spcBef>
                <a:spcPts val="0"/>
              </a:spcBef>
              <a:buNone/>
            </a:pPr>
            <a:r>
              <a:t/>
            </a:r>
            <a:endParaRPr sz="1300">
              <a:solidFill>
                <a:srgbClr val="FFD966"/>
              </a:solidFill>
              <a:latin typeface="Georgia"/>
              <a:ea typeface="Georgia"/>
              <a:cs typeface="Georgia"/>
              <a:sym typeface="Georgia"/>
            </a:endParaRPr>
          </a:p>
          <a:p>
            <a:pPr rtl="0" lvl="0" indent="-311150" marL="457200">
              <a:lnSpc>
                <a:spcPct val="115000"/>
              </a:lnSpc>
              <a:spcBef>
                <a:spcPts val="0"/>
              </a:spcBef>
              <a:buClr>
                <a:schemeClr val="lt2"/>
              </a:buClr>
              <a:buSzPct val="100000"/>
              <a:buFont typeface="Arial"/>
              <a:buChar char="➢"/>
            </a:pPr>
            <a:r>
              <a:rPr sz="1300" lang="en">
                <a:solidFill>
                  <a:srgbClr val="FFD966"/>
                </a:solidFill>
                <a:latin typeface="Georgia"/>
                <a:ea typeface="Georgia"/>
                <a:cs typeface="Georgia"/>
                <a:sym typeface="Georgia"/>
              </a:rPr>
              <a:t>While active from 1968 to 1982 , the band released 9 albums and were considered the most </a:t>
            </a:r>
            <a:r>
              <a:rPr sz="1300" lang="en">
                <a:solidFill>
                  <a:srgbClr val="FFD966"/>
                </a:solidFill>
              </a:rPr>
              <a:t>one of the most successful, innovative and influential rock groups in history. </a:t>
            </a:r>
          </a:p>
          <a:p>
            <a:pPr rtl="0" lvl="0">
              <a:lnSpc>
                <a:spcPct val="115000"/>
              </a:lnSpc>
              <a:spcBef>
                <a:spcPts val="0"/>
              </a:spcBef>
              <a:buNone/>
            </a:pPr>
            <a:r>
              <a:t/>
            </a:r>
            <a:endParaRPr sz="1300">
              <a:solidFill>
                <a:srgbClr val="FFD966"/>
              </a:solidFill>
            </a:endParaRPr>
          </a:p>
          <a:p>
            <a:pPr rtl="0" lvl="0" indent="-311150" marL="457200">
              <a:lnSpc>
                <a:spcPct val="115000"/>
              </a:lnSpc>
              <a:spcBef>
                <a:spcPts val="0"/>
              </a:spcBef>
              <a:buClr>
                <a:schemeClr val="lt2"/>
              </a:buClr>
              <a:buSzPct val="100000"/>
              <a:buFont typeface="Arial"/>
              <a:buChar char="➢"/>
            </a:pPr>
            <a:r>
              <a:rPr sz="1300" lang="en">
                <a:solidFill>
                  <a:srgbClr val="FFD966"/>
                </a:solidFill>
              </a:rPr>
              <a:t>Inducted as Rock n’ Roll Hall of Fame in 1995</a:t>
            </a:r>
          </a:p>
          <a:p>
            <a:pPr lvl="0">
              <a:spcBef>
                <a:spcPts val="0"/>
              </a:spcBef>
              <a:buNone/>
            </a:pPr>
            <a:r>
              <a:t/>
            </a:r>
            <a:endParaRPr sz="1300"/>
          </a:p>
        </p:txBody>
      </p:sp>
      <p:sp>
        <p:nvSpPr>
          <p:cNvPr id="261" name="Shape 261"/>
          <p:cNvSpPr txBox="1"/>
          <p:nvPr>
            <p:ph type="title"/>
          </p:nvPr>
        </p:nvSpPr>
        <p:spPr>
          <a:xfrm>
            <a:off y="94450" x="0"/>
            <a:ext cy="874199" cx="9144000"/>
          </a:xfrm>
          <a:prstGeom prst="rect">
            <a:avLst/>
          </a:prstGeom>
        </p:spPr>
        <p:txBody>
          <a:bodyPr bIns="91425" rIns="91425" lIns="91425" tIns="91425" anchor="b" anchorCtr="0">
            <a:noAutofit/>
          </a:bodyPr>
          <a:lstStyle/>
          <a:p>
            <a:pPr>
              <a:spcBef>
                <a:spcPts val="0"/>
              </a:spcBef>
              <a:buNone/>
            </a:pPr>
            <a:r>
              <a:rPr lang="en"/>
              <a:t>Other music of the period -  Led Zeppelin</a:t>
            </a:r>
          </a:p>
        </p:txBody>
      </p:sp>
      <p:pic>
        <p:nvPicPr>
          <p:cNvPr id="262" name="Shape 262"/>
          <p:cNvPicPr preferRelativeResize="0"/>
          <p:nvPr/>
        </p:nvPicPr>
        <p:blipFill>
          <a:blip r:embed="rId3"/>
          <a:stretch>
            <a:fillRect/>
          </a:stretch>
        </p:blipFill>
        <p:spPr>
          <a:xfrm>
            <a:off y="1525875" x="56375"/>
            <a:ext cy="2673123" cx="3341424"/>
          </a:xfrm>
          <a:prstGeom prst="rect">
            <a:avLst/>
          </a:prstGeom>
        </p:spPr>
      </p:pic>
      <p:sp>
        <p:nvSpPr>
          <p:cNvPr id="263" name="Shape 263"/>
          <p:cNvSpPr txBox="1"/>
          <p:nvPr/>
        </p:nvSpPr>
        <p:spPr>
          <a:xfrm>
            <a:off y="4381050" x="243975"/>
            <a:ext cy="424199" cx="3044399"/>
          </a:xfrm>
          <a:prstGeom prst="rect">
            <a:avLst/>
          </a:prstGeom>
        </p:spPr>
        <p:txBody>
          <a:bodyPr bIns="91425" rIns="91425" lIns="91425" tIns="91425" anchor="t" anchorCtr="0">
            <a:noAutofit/>
          </a:bodyPr>
          <a:lstStyle/>
          <a:p>
            <a:pPr>
              <a:spcBef>
                <a:spcPts val="0"/>
              </a:spcBef>
              <a:buNone/>
            </a:pPr>
            <a:r>
              <a:rPr lang="en">
                <a:solidFill>
                  <a:srgbClr val="FFFFFF"/>
                </a:solidFill>
              </a:rPr>
              <a:t>(Led Zeppelin Biography, 2001)</a:t>
            </a:r>
          </a:p>
        </p:txBody>
      </p:sp>
    </p:spTree>
  </p:cSld>
  <p:clrMapOvr>
    <a:masterClrMapping/>
  </p:clrMapOvr>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 fill="hold" presetSubtype="8" presetClass="entr" nodeType="afterEffect">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1000"/>
                                        <p:tgtEl>
                                          <p:spTgt spid="261"/>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mc:AlternateContent>
    <mc:Choice Requires="p14">
      <p:transition spd="slow">
        <p14:gallery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y="0" x="0"/>
          <a:ext cy="0" cx="0"/>
          <a:chOff y="0" x="0"/>
          <a:chExt cy="0" cx="0"/>
        </a:xfrm>
      </p:grpSpPr>
      <p:sp>
        <p:nvSpPr>
          <p:cNvPr id="268" name="Shape 268"/>
          <p:cNvSpPr txBox="1"/>
          <p:nvPr>
            <p:ph type="title"/>
          </p:nvPr>
        </p:nvSpPr>
        <p:spPr>
          <a:xfrm>
            <a:off y="162403" x="854948"/>
            <a:ext cy="857400" cx="7831799"/>
          </a:xfrm>
          <a:prstGeom prst="rect">
            <a:avLst/>
          </a:prstGeom>
        </p:spPr>
        <p:txBody>
          <a:bodyPr bIns="91425" rIns="91425" lIns="91425" tIns="91425" anchor="b" anchorCtr="0">
            <a:noAutofit/>
          </a:bodyPr>
          <a:lstStyle/>
          <a:p>
            <a:pPr>
              <a:spcBef>
                <a:spcPts val="0"/>
              </a:spcBef>
              <a:buNone/>
            </a:pPr>
            <a:r>
              <a:rPr lang="en"/>
              <a:t>Political &amp; Social Event</a:t>
            </a:r>
          </a:p>
        </p:txBody>
      </p:sp>
      <p:sp>
        <p:nvSpPr>
          <p:cNvPr id="269" name="Shape 269"/>
          <p:cNvSpPr txBox="1"/>
          <p:nvPr>
            <p:ph idx="1" type="body"/>
          </p:nvPr>
        </p:nvSpPr>
        <p:spPr>
          <a:xfrm>
            <a:off y="1184672" x="854948"/>
            <a:ext cy="3741299" cx="7831799"/>
          </a:xfrm>
          <a:prstGeom prst="rect">
            <a:avLst/>
          </a:prstGeom>
        </p:spPr>
        <p:txBody>
          <a:bodyPr bIns="91425" rIns="91425" lIns="91425" tIns="91425" anchor="t" anchorCtr="0">
            <a:noAutofit/>
          </a:bodyPr>
          <a:lstStyle/>
          <a:p>
            <a:pPr rtl="0" lvl="0" indent="-342900" marL="457200">
              <a:spcBef>
                <a:spcPts val="0"/>
              </a:spcBef>
              <a:buClr>
                <a:schemeClr val="lt2"/>
              </a:buClr>
              <a:buSzPct val="100000"/>
              <a:buFont typeface="Arial"/>
              <a:buChar char="●"/>
            </a:pPr>
            <a:r>
              <a:rPr sz="1800" lang="en"/>
              <a:t>In 1966, Equality of Educational Opportunity was published, forced integration and busing in 1970s.</a:t>
            </a:r>
          </a:p>
          <a:p>
            <a:pPr rtl="0" lvl="0" indent="-342900" marL="457200">
              <a:spcBef>
                <a:spcPts val="0"/>
              </a:spcBef>
              <a:buClr>
                <a:schemeClr val="lt2"/>
              </a:buClr>
              <a:buSzPct val="100000"/>
              <a:buFont typeface="Arial"/>
              <a:buChar char="●"/>
            </a:pPr>
            <a:r>
              <a:rPr sz="1800" lang="en"/>
              <a:t>The Civil Rights movement in 1960s</a:t>
            </a:r>
          </a:p>
          <a:p>
            <a:pPr rtl="0" lvl="1" indent="-342900" marL="914400">
              <a:spcBef>
                <a:spcPts val="0"/>
              </a:spcBef>
              <a:buClr>
                <a:schemeClr val="lt2"/>
              </a:buClr>
              <a:buSzPct val="100000"/>
              <a:buFont typeface="Courier New"/>
              <a:buChar char="o"/>
            </a:pPr>
            <a:r>
              <a:rPr sz="1800" lang="en"/>
              <a:t>Assassination Martin Luther King and Malcolm X shook the  nation and inspirer many artists.</a:t>
            </a:r>
          </a:p>
          <a:p>
            <a:pPr rtl="0" lvl="0" indent="-342900" marL="457200">
              <a:spcBef>
                <a:spcPts val="0"/>
              </a:spcBef>
              <a:buClr>
                <a:schemeClr val="lt2"/>
              </a:buClr>
              <a:buSzPct val="100000"/>
              <a:buFont typeface="Arial"/>
              <a:buChar char="●"/>
            </a:pPr>
            <a:r>
              <a:rPr sz="1800" lang="en"/>
              <a:t>1963 - President John F Kennedy is assassinated in Dallas, Texas</a:t>
            </a:r>
          </a:p>
          <a:p>
            <a:pPr rtl="0" lvl="0" indent="-342900" marL="457200">
              <a:spcBef>
                <a:spcPts val="0"/>
              </a:spcBef>
              <a:buClr>
                <a:schemeClr val="lt2"/>
              </a:buClr>
              <a:buSzPct val="100000"/>
              <a:buFont typeface="Arial"/>
              <a:buChar char="●"/>
            </a:pPr>
            <a:r>
              <a:rPr sz="1800" lang="en"/>
              <a:t>US troops sent to Vietnam</a:t>
            </a:r>
          </a:p>
          <a:p>
            <a:pPr rtl="0" lvl="1" indent="-342900" marL="914400">
              <a:spcBef>
                <a:spcPts val="0"/>
              </a:spcBef>
              <a:buClr>
                <a:schemeClr val="lt2"/>
              </a:buClr>
              <a:buSzPct val="100000"/>
              <a:buFont typeface="Courier New"/>
              <a:buChar char="o"/>
            </a:pPr>
            <a:r>
              <a:rPr sz="1800" lang="en"/>
              <a:t>many protest and rebellion throughout.</a:t>
            </a:r>
          </a:p>
          <a:p>
            <a:pPr rtl="0" lvl="1" indent="-342900" marL="914400">
              <a:spcBef>
                <a:spcPts val="0"/>
              </a:spcBef>
              <a:buClr>
                <a:schemeClr val="lt2"/>
              </a:buClr>
              <a:buSzPct val="100000"/>
              <a:buFont typeface="Courier New"/>
              <a:buChar char="o"/>
            </a:pPr>
            <a:r>
              <a:rPr sz="1800" lang="en"/>
              <a:t>Artists especially folk </a:t>
            </a:r>
          </a:p>
          <a:p>
            <a:pPr lvl="0" indent="0" marL="457200">
              <a:spcBef>
                <a:spcPts val="0"/>
              </a:spcBef>
              <a:buNone/>
            </a:pPr>
            <a:r>
              <a:t/>
            </a:r>
            <a:endParaRPr sz="1800"/>
          </a:p>
        </p:txBody>
      </p:sp>
      <p:pic>
        <p:nvPicPr>
          <p:cNvPr id="270" name="Shape 270"/>
          <p:cNvPicPr preferRelativeResize="0"/>
          <p:nvPr/>
        </p:nvPicPr>
        <p:blipFill>
          <a:blip r:embed="rId3"/>
          <a:stretch>
            <a:fillRect/>
          </a:stretch>
        </p:blipFill>
        <p:spPr>
          <a:xfrm>
            <a:off y="3865250" x="703125"/>
            <a:ext cy="1278249" cx="1676399"/>
          </a:xfrm>
          <a:prstGeom prst="rect">
            <a:avLst/>
          </a:prstGeom>
        </p:spPr>
      </p:pic>
      <p:pic>
        <p:nvPicPr>
          <p:cNvPr id="271" name="Shape 271"/>
          <p:cNvPicPr preferRelativeResize="0"/>
          <p:nvPr/>
        </p:nvPicPr>
        <p:blipFill>
          <a:blip r:embed="rId4"/>
          <a:stretch>
            <a:fillRect/>
          </a:stretch>
        </p:blipFill>
        <p:spPr>
          <a:xfrm>
            <a:off y="3894300" x="2755325"/>
            <a:ext cy="1220150" cx="1530924"/>
          </a:xfrm>
          <a:prstGeom prst="rect">
            <a:avLst/>
          </a:prstGeom>
        </p:spPr>
      </p:pic>
      <p:pic>
        <p:nvPicPr>
          <p:cNvPr id="272" name="Shape 272"/>
          <p:cNvPicPr preferRelativeResize="0"/>
          <p:nvPr/>
        </p:nvPicPr>
        <p:blipFill>
          <a:blip r:embed="rId5"/>
          <a:stretch>
            <a:fillRect/>
          </a:stretch>
        </p:blipFill>
        <p:spPr>
          <a:xfrm>
            <a:off y="3788121" x="4662050"/>
            <a:ext cy="1353690" cx="1676399"/>
          </a:xfrm>
          <a:prstGeom prst="rect">
            <a:avLst/>
          </a:prstGeom>
        </p:spPr>
      </p:pic>
      <p:sp>
        <p:nvSpPr>
          <p:cNvPr id="273" name="Shape 273"/>
          <p:cNvSpPr txBox="1"/>
          <p:nvPr/>
        </p:nvSpPr>
        <p:spPr>
          <a:xfrm>
            <a:off y="162400" x="7574025"/>
            <a:ext cy="562199" cx="2217000"/>
          </a:xfrm>
          <a:prstGeom prst="rect">
            <a:avLst/>
          </a:prstGeom>
        </p:spPr>
        <p:txBody>
          <a:bodyPr bIns="91425" rIns="91425" lIns="91425" tIns="91425" anchor="t" anchorCtr="0">
            <a:noAutofit/>
          </a:bodyPr>
          <a:lstStyle/>
          <a:p>
            <a:pPr>
              <a:spcBef>
                <a:spcPts val="0"/>
              </a:spcBef>
              <a:buNone/>
            </a:pPr>
            <a:r>
              <a:rPr lang="en">
                <a:solidFill>
                  <a:srgbClr val="FFFFFF"/>
                </a:solidFill>
              </a:rPr>
              <a:t>(Goodwin, 2011)</a:t>
            </a:r>
          </a:p>
        </p:txBody>
      </p:sp>
      <p:pic>
        <p:nvPicPr>
          <p:cNvPr id="274" name="Shape 274"/>
          <p:cNvPicPr preferRelativeResize="0"/>
          <p:nvPr/>
        </p:nvPicPr>
        <p:blipFill>
          <a:blip r:embed="rId6"/>
          <a:stretch>
            <a:fillRect/>
          </a:stretch>
        </p:blipFill>
        <p:spPr>
          <a:xfrm>
            <a:off y="3527500" x="6767825"/>
            <a:ext cy="1586950" cx="2010125"/>
          </a:xfrm>
          <a:prstGeom prst="rect">
            <a:avLst/>
          </a:prstGeom>
        </p:spPr>
      </p:pic>
    </p:spTree>
  </p:cSld>
  <p:clrMapOvr>
    <a:masterClrMapping/>
  </p:clrMapOvr>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 fill="hold" presetSubtype="8" presetClass="entr" nodeType="afterEffect">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1000"/>
                                        <p:tgtEl>
                                          <p:spTgt spid="268"/>
                                        </p:tgtEl>
                                        <p:attrNameLst>
                                          <p:attrName>ppt_x</p:attrName>
                                        </p:attrNameLst>
                                      </p:cBhvr>
                                      <p:tavLst>
                                        <p:tav tm="0" fmla="">
                                          <p:val>
                                            <p:strVal val="#ppt_x-1"/>
                                          </p:val>
                                        </p:tav>
                                        <p:tav tm="100000" fmla="">
                                          <p:val>
                                            <p:strVal val="#ppt_x"/>
                                          </p:val>
                                        </p:tav>
                                      </p:tavLst>
                                    </p:anim>
                                  </p:childTnLst>
                                </p:cTn>
                              </p:par>
                              <p:par>
                                <p:cTn presetID="2" fill="hold" presetSubtype="8" presetClass="entr" nodeType="withEffect">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1000"/>
                                        <p:tgtEl>
                                          <p:spTgt spid="271"/>
                                        </p:tgtEl>
                                        <p:attrNameLst>
                                          <p:attrName>ppt_x</p:attrName>
                                        </p:attrNameLst>
                                      </p:cBhvr>
                                      <p:tavLst>
                                        <p:tav tm="0" fmla="">
                                          <p:val>
                                            <p:strVal val="#ppt_x-1"/>
                                          </p:val>
                                        </p:tav>
                                        <p:tav tm="100000" fmla="">
                                          <p:val>
                                            <p:strVal val="#ppt_x"/>
                                          </p:val>
                                        </p:tav>
                                      </p:tavLst>
                                    </p:anim>
                                  </p:childTnLst>
                                </p:cTn>
                              </p:par>
                            </p:childTnLst>
                          </p:cTn>
                        </p:par>
                        <p:par>
                          <p:cTn fill="hold">
                            <p:stCondLst>
                              <p:cond delay="1000"/>
                            </p:stCondLst>
                            <p:childTnLst>
                              <p:par>
                                <p:cTn presetID="23" fill="hold" presetSubtype="16" presetClass="entr" nodeType="afterEffect">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1000"/>
                                        <p:tgtEl>
                                          <p:spTgt spid="272"/>
                                        </p:tgtEl>
                                        <p:attrNameLst>
                                          <p:attrName>ppt_w</p:attrName>
                                        </p:attrNameLst>
                                      </p:cBhvr>
                                      <p:tavLst>
                                        <p:tav tm="0" fmla="">
                                          <p:val>
                                            <p:strVal val="0"/>
                                          </p:val>
                                        </p:tav>
                                        <p:tav tm="100000" fmla="">
                                          <p:val>
                                            <p:strVal val="#ppt_w"/>
                                          </p:val>
                                        </p:tav>
                                      </p:tavLst>
                                    </p:anim>
                                    <p:anim calcmode="lin" valueType="num">
                                      <p:cBhvr additive="base">
                                        <p:cTn dur="1000"/>
                                        <p:tgtEl>
                                          <p:spTgt spid="272"/>
                                        </p:tgtEl>
                                        <p:attrNameLst>
                                          <p:attrName>ppt_h</p:attrName>
                                        </p:attrNameLst>
                                      </p:cBhvr>
                                      <p:tavLst>
                                        <p:tav tm="0" fmla="">
                                          <p:val>
                                            <p:strVal val="0"/>
                                          </p:val>
                                        </p:tav>
                                        <p:tav tm="100000" fmla="">
                                          <p:val>
                                            <p:strVal val="#ppt_h"/>
                                          </p:val>
                                        </p:tav>
                                      </p:tavLst>
                                    </p:anim>
                                  </p:childTnLst>
                                </p:cTn>
                              </p:par>
                            </p:childTnLst>
                          </p:cTn>
                        </p:par>
                        <p:par>
                          <p:cTn fill="hold">
                            <p:stCondLst>
                              <p:cond delay="2000"/>
                            </p:stCondLst>
                            <p:childTnLst>
                              <p:par>
                                <p:cTn presetID="10" fill="hold" presetSubtype="0" presetClass="entr" nodeType="afterEffect">
                                  <p:stCondLst>
                                    <p:cond delay="0"/>
                                  </p:stCondLst>
                                  <p:childTnLst>
                                    <p:set>
                                      <p:cBhvr>
                                        <p:cTn dur="1" fill="hold">
                                          <p:stCondLst>
                                            <p:cond delay="0"/>
                                          </p:stCondLst>
                                        </p:cTn>
                                        <p:tgtEl>
                                          <p:spTgt spid="274"/>
                                        </p:tgtEl>
                                        <p:attrNameLst>
                                          <p:attrName>style.visibility</p:attrName>
                                        </p:attrNameLst>
                                      </p:cBhvr>
                                      <p:to>
                                        <p:strVal val="visible"/>
                                      </p:to>
                                    </p:set>
                                    <p:animEffect transition="in" filter="fade">
                                      <p:cBhvr>
                                        <p:cTn dur="1000"/>
                                        <p:tgtEl>
                                          <p:spTgt spid="274"/>
                                        </p:tgtEl>
                                      </p:cBhvr>
                                    </p:animEffect>
                                  </p:childTnLst>
                                </p:cTn>
                              </p:par>
                            </p:childTnLst>
                          </p:cTn>
                        </p:par>
                        <p:par>
                          <p:cTn fill="hold">
                            <p:stCondLst>
                              <p:cond delay="3000"/>
                            </p:stCondLst>
                            <p:childTnLst>
                              <p:par>
                                <p:cTn presetID="23" fill="hold" presetSubtype="16" presetClass="entr" nodeType="afterEffect">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1000"/>
                                        <p:tgtEl>
                                          <p:spTgt spid="270"/>
                                        </p:tgtEl>
                                        <p:attrNameLst>
                                          <p:attrName>ppt_w</p:attrName>
                                        </p:attrNameLst>
                                      </p:cBhvr>
                                      <p:tavLst>
                                        <p:tav tm="0" fmla="">
                                          <p:val>
                                            <p:strVal val="0"/>
                                          </p:val>
                                        </p:tav>
                                        <p:tav tm="100000" fmla="">
                                          <p:val>
                                            <p:strVal val="#ppt_w"/>
                                          </p:val>
                                        </p:tav>
                                      </p:tavLst>
                                    </p:anim>
                                    <p:anim calcmode="lin" valueType="num">
                                      <p:cBhvr additive="base">
                                        <p:cTn dur="1000"/>
                                        <p:tgtEl>
                                          <p:spTgt spid="270"/>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mc:AlternateContent>
    <mc:Choice Requires="p14">
      <p:transition spd="slow">
        <p14:gallery dir="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y="0" x="0"/>
          <a:ext cy="0" cx="0"/>
          <a:chOff y="0" x="0"/>
          <a:chExt cy="0" cx="0"/>
        </a:xfrm>
      </p:grpSpPr>
      <p:sp>
        <p:nvSpPr>
          <p:cNvPr id="279" name="Shape 279"/>
          <p:cNvSpPr txBox="1"/>
          <p:nvPr>
            <p:ph idx="1" type="body"/>
          </p:nvPr>
        </p:nvSpPr>
        <p:spPr>
          <a:xfrm>
            <a:off y="1184672" x="854948"/>
            <a:ext cy="3741299" cx="7831799"/>
          </a:xfrm>
          <a:prstGeom prst="rect">
            <a:avLst/>
          </a:prstGeom>
        </p:spPr>
        <p:txBody>
          <a:bodyPr bIns="91425" rIns="91425" lIns="91425" tIns="91425" anchor="t" anchorCtr="0">
            <a:noAutofit/>
          </a:bodyPr>
          <a:lstStyle/>
          <a:p>
            <a:pPr indent="457200">
              <a:spcBef>
                <a:spcPts val="0"/>
              </a:spcBef>
              <a:buNone/>
            </a:pPr>
            <a:r>
              <a:rPr lang="en"/>
              <a:t>Jimi Hendrix applied his appreciation of Jazz, and R&amp;B into his style of Blues Rock and Rock ‘n’ Roll. His early lyrical style was influenced by Bob Dylan a noted Folk artist, but unlike Folk Music, Hendrix’s melodies were complicated using diverse cord combinations. </a:t>
            </a:r>
          </a:p>
        </p:txBody>
      </p:sp>
      <p:sp>
        <p:nvSpPr>
          <p:cNvPr id="280" name="Shape 280"/>
          <p:cNvSpPr txBox="1"/>
          <p:nvPr>
            <p:ph type="title"/>
          </p:nvPr>
        </p:nvSpPr>
        <p:spPr>
          <a:xfrm>
            <a:off y="162403" x="854948"/>
            <a:ext cy="857400" cx="7831799"/>
          </a:xfrm>
          <a:prstGeom prst="rect">
            <a:avLst/>
          </a:prstGeom>
        </p:spPr>
        <p:txBody>
          <a:bodyPr bIns="91425" rIns="91425" lIns="91425" tIns="91425" anchor="b" anchorCtr="0">
            <a:noAutofit/>
          </a:bodyPr>
          <a:lstStyle/>
          <a:p>
            <a:pPr>
              <a:spcBef>
                <a:spcPts val="0"/>
              </a:spcBef>
              <a:buNone/>
            </a:pPr>
            <a:r>
              <a:rPr lang="en"/>
              <a:t>In Conclusion</a:t>
            </a:r>
          </a:p>
        </p:txBody>
      </p:sp>
      <p:sp>
        <p:nvSpPr>
          <p:cNvPr id="281" name="Shape 281"/>
          <p:cNvSpPr txBox="1"/>
          <p:nvPr/>
        </p:nvSpPr>
        <p:spPr>
          <a:xfrm>
            <a:off y="4858225" x="3297550"/>
            <a:ext cy="285300" cx="2206799"/>
          </a:xfrm>
          <a:prstGeom prst="rect">
            <a:avLst/>
          </a:prstGeom>
        </p:spPr>
        <p:txBody>
          <a:bodyPr bIns="91425" rIns="91425" lIns="91425" tIns="91425" anchor="t" anchorCtr="0">
            <a:noAutofit/>
          </a:bodyPr>
          <a:lstStyle/>
          <a:p>
            <a:pPr rtl="0" lvl="0">
              <a:spcBef>
                <a:spcPts val="0"/>
              </a:spcBef>
              <a:buClr>
                <a:schemeClr val="dk1"/>
              </a:buClr>
              <a:buSzPct val="110000"/>
              <a:buFont typeface="Arial"/>
              <a:buNone/>
            </a:pPr>
            <a:r>
              <a:rPr sz="1000" lang="en">
                <a:solidFill>
                  <a:schemeClr val="lt1"/>
                </a:solidFill>
              </a:rPr>
              <a:t>(Rolling Stone, 2014)  (PBS, 2013)</a:t>
            </a:r>
          </a:p>
          <a:p>
            <a:pPr>
              <a:spcBef>
                <a:spcPts val="0"/>
              </a:spcBef>
              <a:buNone/>
            </a:pPr>
            <a:r>
              <a:t/>
            </a:r>
            <a:endParaRPr/>
          </a:p>
        </p:txBody>
      </p:sp>
    </p:spTree>
  </p:cSld>
  <p:clrMapOvr>
    <a:masterClrMapping/>
  </p:clrMapOvr>
  <p:transition spd="slow">
    <p:fade/>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afterEffect">
                                  <p:stCondLst>
                                    <p:cond delay="0"/>
                                  </p:stCondLst>
                                  <p:childTnLst>
                                    <p:set>
                                      <p:cBhvr>
                                        <p:cTn dur="1" fill="hold">
                                          <p:stCondLst>
                                            <p:cond delay="0"/>
                                          </p:stCondLst>
                                        </p:cTn>
                                        <p:tgtEl>
                                          <p:spTgt spid="280"/>
                                        </p:tgtEl>
                                        <p:attrNameLst>
                                          <p:attrName>style.visibility</p:attrName>
                                        </p:attrNameLst>
                                      </p:cBhvr>
                                      <p:to>
                                        <p:strVal val="visible"/>
                                      </p:to>
                                    </p:set>
                                    <p:animEffect transition="in" filter="fade">
                                      <p:cBhvr>
                                        <p:cTn dur="1000"/>
                                        <p:tgtEl>
                                          <p:spTgt spid="280"/>
                                        </p:tgtEl>
                                      </p:cBhvr>
                                    </p:animEffect>
                                  </p:childTnLst>
                                </p:cTn>
                              </p:par>
                            </p:childTnLst>
                          </p:cTn>
                        </p:par>
                        <p:par>
                          <p:cTn fill="hold">
                            <p:stCondLst>
                              <p:cond delay="1000"/>
                            </p:stCondLst>
                            <p:childTnLst>
                              <p:par>
                                <p:cTn presetID="10" fill="hold" presetSubtype="0" presetClass="entr" nodeType="afterEffect">
                                  <p:stCondLst>
                                    <p:cond delay="0"/>
                                  </p:stCondLst>
                                  <p:childTnLst>
                                    <p:set>
                                      <p:cBhvr>
                                        <p:cTn dur="1" fill="hold">
                                          <p:stCondLst>
                                            <p:cond delay="0"/>
                                          </p:stCondLst>
                                        </p:cTn>
                                        <p:tgtEl>
                                          <p:spTgt spid="279"/>
                                        </p:tgtEl>
                                        <p:attrNameLst>
                                          <p:attrName>style.visibility</p:attrName>
                                        </p:attrNameLst>
                                      </p:cBhvr>
                                      <p:to>
                                        <p:strVal val="visible"/>
                                      </p:to>
                                    </p:set>
                                    <p:animEffect transition="in" filter="fade">
                                      <p:cBhvr>
                                        <p:cTn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y="0" x="0"/>
          <a:ext cy="0" cx="0"/>
          <a:chOff y="0" x="0"/>
          <a:chExt cy="0" cx="0"/>
        </a:xfrm>
      </p:grpSpPr>
      <p:sp>
        <p:nvSpPr>
          <p:cNvPr id="69" name="Shape 69"/>
          <p:cNvSpPr txBox="1"/>
          <p:nvPr>
            <p:ph type="title"/>
          </p:nvPr>
        </p:nvSpPr>
        <p:spPr>
          <a:xfrm>
            <a:off y="85250" x="493650"/>
            <a:ext cy="857400" cx="8156699"/>
          </a:xfrm>
          <a:prstGeom prst="rect">
            <a:avLst/>
          </a:prstGeom>
        </p:spPr>
        <p:txBody>
          <a:bodyPr bIns="91425" rIns="91425" lIns="91425" tIns="91425" anchor="b" anchorCtr="0">
            <a:noAutofit/>
          </a:bodyPr>
          <a:lstStyle/>
          <a:p>
            <a:pPr>
              <a:spcBef>
                <a:spcPts val="0"/>
              </a:spcBef>
              <a:buNone/>
            </a:pPr>
            <a:r>
              <a:rPr lang="en"/>
              <a:t>Biography: The basics</a:t>
            </a:r>
          </a:p>
        </p:txBody>
      </p:sp>
      <p:sp>
        <p:nvSpPr>
          <p:cNvPr id="70" name="Shape 70"/>
          <p:cNvSpPr txBox="1"/>
          <p:nvPr>
            <p:ph idx="1" type="body"/>
          </p:nvPr>
        </p:nvSpPr>
        <p:spPr>
          <a:xfrm>
            <a:off y="1204825" x="651900"/>
            <a:ext cy="3767099" cx="5692200"/>
          </a:xfrm>
          <a:prstGeom prst="rect">
            <a:avLst/>
          </a:prstGeom>
        </p:spPr>
        <p:txBody>
          <a:bodyPr bIns="91425" rIns="91425" lIns="91425" tIns="91425" anchor="t" anchorCtr="0">
            <a:noAutofit/>
          </a:bodyPr>
          <a:lstStyle/>
          <a:p>
            <a:pPr rtl="0" lvl="0" indent="-368300" marL="457200">
              <a:spcBef>
                <a:spcPts val="0"/>
              </a:spcBef>
              <a:buClr>
                <a:schemeClr val="lt2"/>
              </a:buClr>
              <a:buSzPct val="100000"/>
              <a:buFont typeface="Arial"/>
              <a:buChar char="●"/>
            </a:pPr>
            <a:r>
              <a:rPr sz="2200" lang="en"/>
              <a:t>Born on November 27, 1942 (the day after thanksgiving)</a:t>
            </a:r>
          </a:p>
          <a:p>
            <a:pPr rtl="0" lvl="0" indent="-368300" marL="457200">
              <a:spcBef>
                <a:spcPts val="0"/>
              </a:spcBef>
              <a:buClr>
                <a:schemeClr val="lt2"/>
              </a:buClr>
              <a:buSzPct val="100000"/>
              <a:buFont typeface="Arial"/>
              <a:buChar char="●"/>
            </a:pPr>
            <a:r>
              <a:rPr sz="2200" lang="en"/>
              <a:t>Original name was Johnny Allen Hendrix. It was later changed to James Marshall Hendrix</a:t>
            </a:r>
          </a:p>
          <a:p>
            <a:pPr rtl="0" lvl="0" indent="-368300" marL="457200">
              <a:spcBef>
                <a:spcPts val="0"/>
              </a:spcBef>
              <a:buClr>
                <a:schemeClr val="lt2"/>
              </a:buClr>
              <a:buSzPct val="100000"/>
              <a:buFont typeface="Arial"/>
              <a:buChar char="●"/>
            </a:pPr>
            <a:r>
              <a:rPr sz="2200" lang="en"/>
              <a:t>Originally from Seattle, Washington </a:t>
            </a:r>
          </a:p>
          <a:p>
            <a:pPr rtl="0" lvl="1" indent="-368300" marL="914400">
              <a:spcBef>
                <a:spcPts val="0"/>
              </a:spcBef>
              <a:buClr>
                <a:schemeClr val="lt2"/>
              </a:buClr>
              <a:buSzPct val="100000"/>
              <a:buFont typeface="Arial"/>
              <a:buChar char="○"/>
            </a:pPr>
            <a:r>
              <a:rPr sz="2200" lang="en"/>
              <a:t> At the time, only about 1% of Seattle’s population was black</a:t>
            </a:r>
          </a:p>
          <a:p>
            <a:pPr rtl="0" lvl="0" indent="-368300" marL="457200">
              <a:spcBef>
                <a:spcPts val="0"/>
              </a:spcBef>
              <a:buClr>
                <a:schemeClr val="lt2"/>
              </a:buClr>
              <a:buSzPct val="100000"/>
              <a:buFont typeface="Arial"/>
              <a:buChar char="●"/>
            </a:pPr>
            <a:r>
              <a:rPr sz="2200" lang="en"/>
              <a:t>Had ancestors who were slaves, slave owners, and Cherokee </a:t>
            </a:r>
          </a:p>
        </p:txBody>
      </p:sp>
      <p:pic>
        <p:nvPicPr>
          <p:cNvPr id="71" name="Shape 71"/>
          <p:cNvPicPr preferRelativeResize="0"/>
          <p:nvPr/>
        </p:nvPicPr>
        <p:blipFill>
          <a:blip r:embed="rId3"/>
          <a:stretch>
            <a:fillRect/>
          </a:stretch>
        </p:blipFill>
        <p:spPr>
          <a:xfrm>
            <a:off y="1976962" x="6549850"/>
            <a:ext cy="2222825" cx="2222825"/>
          </a:xfrm>
          <a:prstGeom prst="rect">
            <a:avLst/>
          </a:prstGeom>
        </p:spPr>
      </p:pic>
      <p:sp>
        <p:nvSpPr>
          <p:cNvPr id="72" name="Shape 72"/>
          <p:cNvSpPr txBox="1"/>
          <p:nvPr/>
        </p:nvSpPr>
        <p:spPr>
          <a:xfrm>
            <a:off y="4689250" x="813675"/>
            <a:ext cy="161699" cx="2807699"/>
          </a:xfrm>
          <a:prstGeom prst="rect">
            <a:avLst/>
          </a:prstGeom>
        </p:spPr>
        <p:txBody>
          <a:bodyPr bIns="91425" rIns="91425" lIns="91425" tIns="91425" anchor="t" anchorCtr="0">
            <a:noAutofit/>
          </a:bodyPr>
          <a:lstStyle/>
          <a:p>
            <a:pPr>
              <a:spcBef>
                <a:spcPts val="0"/>
              </a:spcBef>
              <a:buNone/>
            </a:pPr>
            <a:r>
              <a:rPr sz="1200" lang="en">
                <a:solidFill>
                  <a:schemeClr val="lt1"/>
                </a:solidFill>
              </a:rPr>
              <a:t>(Cross, 2005)</a:t>
            </a:r>
          </a:p>
        </p:txBody>
      </p:sp>
    </p:spTree>
  </p:cSld>
  <p:clrMapOvr>
    <a:masterClrMapping/>
  </p:clrMapOvr>
  <p:transition spd="slow">
    <p:push dir="r"/>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8" fill="hold" presetSubtype="0" presetClass="emph" nodeType="afterEffect">
                                  <p:stCondLst>
                                    <p:cond delay="0"/>
                                  </p:stCondLst>
                                  <p:childTnLst>
                                    <p:animRot by="-21600000">
                                      <p:cBhvr>
                                        <p:cTn dur="1000" fill="hold"/>
                                        <p:tgtEl>
                                          <p:spTgt spid="71"/>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y="0" x="0"/>
          <a:ext cy="0" cx="0"/>
          <a:chOff y="0" x="0"/>
          <a:chExt cy="0" cx="0"/>
        </a:xfrm>
      </p:grpSpPr>
      <p:sp>
        <p:nvSpPr>
          <p:cNvPr id="286" name="Shape 286"/>
          <p:cNvSpPr txBox="1"/>
          <p:nvPr/>
        </p:nvSpPr>
        <p:spPr>
          <a:xfrm>
            <a:off y="4606500" x="3489600"/>
            <a:ext cy="579000" cx="2164799"/>
          </a:xfrm>
          <a:prstGeom prst="rect">
            <a:avLst/>
          </a:prstGeom>
        </p:spPr>
        <p:txBody>
          <a:bodyPr bIns="91425" rIns="91425" lIns="91425" tIns="91425" anchor="t" anchorCtr="0">
            <a:noAutofit/>
          </a:bodyPr>
          <a:lstStyle/>
          <a:p>
            <a:pPr rtl="0" lvl="0">
              <a:spcBef>
                <a:spcPts val="0"/>
              </a:spcBef>
              <a:buNone/>
            </a:pPr>
            <a:r>
              <a:rPr sz="1000" lang="en">
                <a:solidFill>
                  <a:srgbClr val="FFFFFF"/>
                </a:solidFill>
              </a:rPr>
              <a:t>(Rolling Stone, 2014)  (PBS, 2013)</a:t>
            </a:r>
          </a:p>
        </p:txBody>
      </p:sp>
      <p:sp>
        <p:nvSpPr>
          <p:cNvPr id="287" name="Shape 287"/>
          <p:cNvSpPr txBox="1"/>
          <p:nvPr/>
        </p:nvSpPr>
        <p:spPr>
          <a:xfrm>
            <a:off y="488700" x="301200"/>
            <a:ext cy="3941699" cx="8541599"/>
          </a:xfrm>
          <a:prstGeom prst="rect">
            <a:avLst/>
          </a:prstGeom>
        </p:spPr>
        <p:txBody>
          <a:bodyPr bIns="91425" rIns="91425" lIns="91425" tIns="91425" anchor="ctr" anchorCtr="0">
            <a:noAutofit/>
          </a:bodyPr>
          <a:lstStyle/>
          <a:p>
            <a:pPr rtl="0" indent="0" marL="0">
              <a:spcBef>
                <a:spcPts val="0"/>
              </a:spcBef>
              <a:buNone/>
            </a:pPr>
            <a:r>
              <a:t/>
            </a:r>
            <a:endParaRPr sz="3000">
              <a:solidFill>
                <a:schemeClr val="lt2"/>
              </a:solidFill>
            </a:endParaRPr>
          </a:p>
          <a:p>
            <a:pPr rtl="0" lvl="0" indent="0" marL="0">
              <a:spcBef>
                <a:spcPts val="0"/>
              </a:spcBef>
              <a:buNone/>
            </a:pPr>
            <a:r>
              <a:rPr sz="3000" lang="en">
                <a:solidFill>
                  <a:schemeClr val="lt2"/>
                </a:solidFill>
              </a:rPr>
              <a:t>     He opened the door for electric guitarists to explore unique sounds and melodies using controlled distortion. Jimi did not view the electric guitar as another musical instrument, but as a source for electronic sound.  He was not only a gifted musician but a skilled songwriter, and no other musician at the time could match his outrageous gift. </a:t>
            </a:r>
          </a:p>
        </p:txBody>
      </p:sp>
    </p:spTree>
  </p:cSld>
  <p:clrMapOvr>
    <a:masterClrMapping/>
  </p:clrMapOvr>
  <p:transition spd="slow">
    <p:fade/>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afterEffect">
                                  <p:stCondLst>
                                    <p:cond delay="0"/>
                                  </p:stCondLst>
                                  <p:childTnLst>
                                    <p:set>
                                      <p:cBhvr>
                                        <p:cTn dur="1" fill="hold">
                                          <p:stCondLst>
                                            <p:cond delay="0"/>
                                          </p:stCondLst>
                                        </p:cTn>
                                        <p:tgtEl>
                                          <p:spTgt spid="287"/>
                                        </p:tgtEl>
                                        <p:attrNameLst>
                                          <p:attrName>style.visibility</p:attrName>
                                        </p:attrNameLst>
                                      </p:cBhvr>
                                      <p:to>
                                        <p:strVal val="visible"/>
                                      </p:to>
                                    </p:set>
                                    <p:animEffect transition="in" filter="fade">
                                      <p:cBhvr>
                                        <p:cTn dur="10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y="0" x="0"/>
          <a:ext cy="0" cx="0"/>
          <a:chOff y="0" x="0"/>
          <a:chExt cy="0" cx="0"/>
        </a:xfrm>
      </p:grpSpPr>
      <p:sp>
        <p:nvSpPr>
          <p:cNvPr id="292" name="Shape 292"/>
          <p:cNvSpPr txBox="1"/>
          <p:nvPr/>
        </p:nvSpPr>
        <p:spPr>
          <a:xfrm>
            <a:off y="488700" x="301200"/>
            <a:ext cy="4166100" cx="8541599"/>
          </a:xfrm>
          <a:prstGeom prst="rect">
            <a:avLst/>
          </a:prstGeom>
        </p:spPr>
        <p:txBody>
          <a:bodyPr bIns="91425" rIns="91425" lIns="91425" tIns="91425" anchor="ctr" anchorCtr="0">
            <a:noAutofit/>
          </a:bodyPr>
          <a:lstStyle/>
          <a:p>
            <a:pPr rtl="0" lvl="0" indent="457200">
              <a:spcBef>
                <a:spcPts val="600"/>
              </a:spcBef>
              <a:buClr>
                <a:schemeClr val="dk1"/>
              </a:buClr>
              <a:buSzPct val="36666"/>
              <a:buFont typeface="Arial"/>
              <a:buNone/>
            </a:pPr>
            <a:r>
              <a:rPr sz="3000" lang="en">
                <a:solidFill>
                  <a:schemeClr val="lt2"/>
                </a:solidFill>
              </a:rPr>
              <a:t>Jimi Hendrix had a short lived music career but is one of the most well known guitarists in rock history. His use of experimental guitar forms and improvisation transformed him into a legend. His ability to learn solely by ear and his unique style of playing have become iconic for his time period. </a:t>
            </a:r>
          </a:p>
        </p:txBody>
      </p:sp>
      <p:sp>
        <p:nvSpPr>
          <p:cNvPr id="293" name="Shape 293"/>
          <p:cNvSpPr txBox="1"/>
          <p:nvPr/>
        </p:nvSpPr>
        <p:spPr>
          <a:xfrm>
            <a:off y="4606500" x="3489600"/>
            <a:ext cy="579000" cx="2164799"/>
          </a:xfrm>
          <a:prstGeom prst="rect">
            <a:avLst/>
          </a:prstGeom>
        </p:spPr>
        <p:txBody>
          <a:bodyPr bIns="91425" rIns="91425" lIns="91425" tIns="91425" anchor="t" anchorCtr="0">
            <a:noAutofit/>
          </a:bodyPr>
          <a:lstStyle/>
          <a:p>
            <a:pPr rtl="0" lvl="0">
              <a:spcBef>
                <a:spcPts val="0"/>
              </a:spcBef>
              <a:buNone/>
            </a:pPr>
            <a:r>
              <a:rPr sz="1000" lang="en">
                <a:solidFill>
                  <a:srgbClr val="FFFFFF"/>
                </a:solidFill>
              </a:rPr>
              <a:t>(Rolling Stone, 2014)  (PBS, 2013)</a:t>
            </a:r>
          </a:p>
        </p:txBody>
      </p:sp>
    </p:spTree>
  </p:cSld>
  <p:clrMapOvr>
    <a:masterClrMapping/>
  </p:clrMapOvr>
  <p:transition spd="slow">
    <p:fade/>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afterEffect">
                                  <p:stCondLst>
                                    <p:cond delay="0"/>
                                  </p:stCondLst>
                                  <p:childTnLst>
                                    <p:set>
                                      <p:cBhvr>
                                        <p:cTn dur="1" fill="hold">
                                          <p:stCondLst>
                                            <p:cond delay="0"/>
                                          </p:stCondLst>
                                        </p:cTn>
                                        <p:tgtEl>
                                          <p:spTgt spid="292"/>
                                        </p:tgtEl>
                                        <p:attrNameLst>
                                          <p:attrName>style.visibility</p:attrName>
                                        </p:attrNameLst>
                                      </p:cBhvr>
                                      <p:to>
                                        <p:strVal val="visible"/>
                                      </p:to>
                                    </p:set>
                                    <p:animEffect transition="in" filter="fade">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y="0" x="0"/>
          <a:ext cy="0" cx="0"/>
          <a:chOff y="0" x="0"/>
          <a:chExt cy="0" cx="0"/>
        </a:xfrm>
      </p:grpSpPr>
      <p:sp>
        <p:nvSpPr>
          <p:cNvPr id="298" name="Shape 298"/>
          <p:cNvSpPr txBox="1"/>
          <p:nvPr>
            <p:ph type="title"/>
          </p:nvPr>
        </p:nvSpPr>
        <p:spPr>
          <a:xfrm>
            <a:off y="162403" x="854948"/>
            <a:ext cy="857400" cx="7831799"/>
          </a:xfrm>
          <a:prstGeom prst="rect">
            <a:avLst/>
          </a:prstGeom>
        </p:spPr>
        <p:txBody>
          <a:bodyPr bIns="91425" rIns="91425" lIns="91425" tIns="91425" anchor="b" anchorCtr="0">
            <a:noAutofit/>
          </a:bodyPr>
          <a:lstStyle/>
          <a:p>
            <a:pPr>
              <a:spcBef>
                <a:spcPts val="0"/>
              </a:spcBef>
              <a:buNone/>
            </a:pPr>
            <a:r>
              <a:rPr lang="en"/>
              <a:t>Photograph/Video URLs</a:t>
            </a:r>
          </a:p>
        </p:txBody>
      </p:sp>
      <p:sp>
        <p:nvSpPr>
          <p:cNvPr id="299" name="Shape 299"/>
          <p:cNvSpPr txBox="1"/>
          <p:nvPr>
            <p:ph idx="1" type="body"/>
          </p:nvPr>
        </p:nvSpPr>
        <p:spPr>
          <a:xfrm>
            <a:off y="1184672" x="854948"/>
            <a:ext cy="3741299" cx="7831799"/>
          </a:xfrm>
          <a:prstGeom prst="rect">
            <a:avLst/>
          </a:prstGeom>
        </p:spPr>
        <p:txBody>
          <a:bodyPr bIns="91425" rIns="91425" lIns="91425" tIns="91425" anchor="ctr" anchorCtr="0">
            <a:noAutofit/>
          </a:bodyPr>
          <a:lstStyle/>
          <a:p>
            <a:pPr rtl="0" lvl="0" indent="-279400" marL="457200">
              <a:spcBef>
                <a:spcPts val="0"/>
              </a:spcBef>
              <a:buClr>
                <a:schemeClr val="lt2"/>
              </a:buClr>
              <a:buSzPct val="100000"/>
              <a:buFont typeface="Arial"/>
              <a:buChar char="●"/>
            </a:pPr>
            <a:r>
              <a:rPr sz="800" lang="en"/>
              <a:t>Slide 1:    </a:t>
            </a:r>
            <a:r>
              <a:rPr u="sng" sz="800" lang="en">
                <a:solidFill>
                  <a:schemeClr val="hlink"/>
                </a:solidFill>
                <a:hlinkClick r:id="rId3"/>
              </a:rPr>
              <a:t>http://choffman36.deviantart.com/art/Jimi-Hendrix-vector-collage-338617867</a:t>
            </a:r>
          </a:p>
          <a:p>
            <a:pPr rtl="0" lvl="0" indent="-279400" marL="457200">
              <a:spcBef>
                <a:spcPts val="0"/>
              </a:spcBef>
              <a:buClr>
                <a:schemeClr val="lt2"/>
              </a:buClr>
              <a:buSzPct val="100000"/>
              <a:buFont typeface="Arial"/>
              <a:buChar char="●"/>
            </a:pPr>
            <a:r>
              <a:rPr sz="800" lang="en"/>
              <a:t>Slide 2     treble clef symbol: </a:t>
            </a:r>
            <a:r>
              <a:rPr u="sng" sz="800" lang="en">
                <a:solidFill>
                  <a:schemeClr val="hlink"/>
                </a:solidFill>
                <a:hlinkClick r:id="rId4"/>
              </a:rPr>
              <a:t>http://laisla.webstarts.com/meet_la_isla.html</a:t>
            </a:r>
          </a:p>
          <a:p>
            <a:pPr rtl="0" lvl="0" indent="-279400" marL="457200">
              <a:spcBef>
                <a:spcPts val="0"/>
              </a:spcBef>
              <a:buClr>
                <a:schemeClr val="lt2"/>
              </a:buClr>
              <a:buSzPct val="100000"/>
              <a:buFont typeface="Arial"/>
              <a:buChar char="●"/>
            </a:pPr>
            <a:r>
              <a:rPr sz="800" lang="en"/>
              <a:t>Slide 3:    </a:t>
            </a:r>
            <a:r>
              <a:rPr u="sng" sz="800" lang="en">
                <a:solidFill>
                  <a:schemeClr val="hlink"/>
                </a:solidFill>
                <a:hlinkClick r:id="rId5"/>
              </a:rPr>
              <a:t>http://www.rollingstone.com/music/lists/100-greatest-guitarists-20111123/jimi-hendrix-20120705</a:t>
            </a:r>
          </a:p>
          <a:p>
            <a:pPr rtl="0" lvl="0" indent="-279400" marL="457200">
              <a:spcBef>
                <a:spcPts val="0"/>
              </a:spcBef>
              <a:buClr>
                <a:schemeClr val="lt2"/>
              </a:buClr>
              <a:buSzPct val="100000"/>
              <a:buFont typeface="Arial"/>
              <a:buChar char="●"/>
            </a:pPr>
            <a:r>
              <a:rPr sz="800" lang="en"/>
              <a:t>Slide 5:    </a:t>
            </a:r>
            <a:r>
              <a:rPr u="sng" sz="800" lang="en">
                <a:solidFill>
                  <a:schemeClr val="hlink"/>
                </a:solidFill>
                <a:hlinkClick r:id="rId6"/>
              </a:rPr>
              <a:t>http://www.dailymail.co.uk/news/article-2239775/Jimi-Hendrixs-favourite-guitar-switched-setting-cheaper-version-sells-250-000.html</a:t>
            </a:r>
          </a:p>
          <a:p>
            <a:pPr rtl="0" lvl="0" indent="-279400" marL="457200">
              <a:spcBef>
                <a:spcPts val="0"/>
              </a:spcBef>
              <a:buClr>
                <a:schemeClr val="lt2"/>
              </a:buClr>
              <a:buSzPct val="100000"/>
              <a:buFont typeface="Arial"/>
              <a:buChar char="●"/>
            </a:pPr>
            <a:r>
              <a:rPr sz="800" lang="en"/>
              <a:t>Slide 6:    </a:t>
            </a:r>
            <a:r>
              <a:rPr u="sng" sz="800" lang="en">
                <a:solidFill>
                  <a:schemeClr val="hlink"/>
                </a:solidFill>
                <a:hlinkClick r:id="rId7"/>
              </a:rPr>
              <a:t>http://www.guitarworld.com/album-stream-jimi-hendrix-experience-live-berkeley</a:t>
            </a:r>
          </a:p>
          <a:p>
            <a:pPr rtl="0" lvl="0" indent="-279400" marL="457200">
              <a:spcBef>
                <a:spcPts val="0"/>
              </a:spcBef>
              <a:buClr>
                <a:schemeClr val="lt2"/>
              </a:buClr>
              <a:buSzPct val="100000"/>
              <a:buFont typeface="Arial"/>
              <a:buChar char="●"/>
            </a:pPr>
            <a:r>
              <a:rPr sz="800" lang="en"/>
              <a:t>Slide 7:    </a:t>
            </a:r>
            <a:r>
              <a:rPr u="sng" sz="800" lang="en">
                <a:solidFill>
                  <a:schemeClr val="hlink"/>
                </a:solidFill>
                <a:hlinkClick r:id="rId8"/>
              </a:rPr>
              <a:t>http://skoodmusic.com/2013/01/13/jimi-hendrix-around/</a:t>
            </a:r>
          </a:p>
          <a:p>
            <a:pPr rtl="0" lvl="0" indent="-279400" marL="457200">
              <a:spcBef>
                <a:spcPts val="0"/>
              </a:spcBef>
              <a:buClr>
                <a:schemeClr val="lt2"/>
              </a:buClr>
              <a:buSzPct val="100000"/>
              <a:buFont typeface="Arial"/>
              <a:buChar char="●"/>
            </a:pPr>
            <a:r>
              <a:rPr sz="800" lang="en"/>
              <a:t>Slide 8:    </a:t>
            </a:r>
            <a:r>
              <a:rPr u="sng" sz="800" lang="en">
                <a:solidFill>
                  <a:schemeClr val="hlink"/>
                </a:solidFill>
                <a:hlinkClick r:id="rId9"/>
              </a:rPr>
              <a:t>http://www.genesis-publications.com/hendrix/</a:t>
            </a:r>
          </a:p>
          <a:p>
            <a:pPr rtl="0" lvl="0" indent="-279400" marL="457200">
              <a:spcBef>
                <a:spcPts val="0"/>
              </a:spcBef>
              <a:buClr>
                <a:schemeClr val="lt2"/>
              </a:buClr>
              <a:buSzPct val="100000"/>
              <a:buFont typeface="Arial"/>
              <a:buChar char="●"/>
            </a:pPr>
            <a:r>
              <a:rPr sz="800" lang="en"/>
              <a:t>Slide 9:  </a:t>
            </a:r>
          </a:p>
          <a:p>
            <a:pPr rtl="0" lvl="1" indent="-279400" marL="914400">
              <a:spcBef>
                <a:spcPts val="0"/>
              </a:spcBef>
              <a:buClr>
                <a:schemeClr val="lt2"/>
              </a:buClr>
              <a:buSzPct val="100000"/>
              <a:buFont typeface="Arial"/>
              <a:buChar char="○"/>
            </a:pPr>
            <a:r>
              <a:rPr sz="800" lang="en"/>
              <a:t>Left:    </a:t>
            </a:r>
            <a:r>
              <a:rPr u="sng" sz="800" lang="en">
                <a:solidFill>
                  <a:schemeClr val="hlink"/>
                </a:solidFill>
                <a:hlinkClick r:id="rId10"/>
              </a:rPr>
              <a:t>http://www.thefamouspeople.com/profiles/jimi-hendrix-183.php</a:t>
            </a:r>
          </a:p>
          <a:p>
            <a:pPr rtl="0" lvl="1" indent="-279400" marL="914400">
              <a:spcBef>
                <a:spcPts val="0"/>
              </a:spcBef>
              <a:buClr>
                <a:schemeClr val="lt2"/>
              </a:buClr>
              <a:buSzPct val="100000"/>
              <a:buFont typeface="Arial"/>
              <a:buChar char="○"/>
            </a:pPr>
            <a:r>
              <a:rPr sz="800" lang="en"/>
              <a:t>Middle:   </a:t>
            </a:r>
            <a:r>
              <a:rPr u="sng" sz="800" lang="en">
                <a:solidFill>
                  <a:schemeClr val="hlink"/>
                </a:solidFill>
                <a:hlinkClick r:id="rId11"/>
              </a:rPr>
              <a:t>http://www.telegraph.co.uk/travel/destinations/europe/uk/london/7992020/Jimi-Hendrixs-London.html</a:t>
            </a:r>
          </a:p>
          <a:p>
            <a:pPr rtl="0" lvl="1" indent="-279400" marL="914400">
              <a:spcBef>
                <a:spcPts val="0"/>
              </a:spcBef>
              <a:buClr>
                <a:schemeClr val="lt2"/>
              </a:buClr>
              <a:buSzPct val="100000"/>
              <a:buFont typeface="Arial"/>
              <a:buChar char="○"/>
            </a:pPr>
            <a:r>
              <a:rPr sz="800" lang="en"/>
              <a:t>Right:   </a:t>
            </a:r>
            <a:r>
              <a:rPr u="sng" sz="800" lang="en">
                <a:solidFill>
                  <a:schemeClr val="hlink"/>
                </a:solidFill>
                <a:hlinkClick r:id="rId12"/>
              </a:rPr>
              <a:t>http://the100.ru/en/lovers/jimmy-hendrix.html</a:t>
            </a:r>
          </a:p>
          <a:p>
            <a:pPr rtl="0" lvl="0" indent="-279400" marL="457200">
              <a:spcBef>
                <a:spcPts val="0"/>
              </a:spcBef>
              <a:buClr>
                <a:schemeClr val="lt2"/>
              </a:buClr>
              <a:buSzPct val="100000"/>
              <a:buFont typeface="Arial"/>
              <a:buChar char="●"/>
            </a:pPr>
            <a:r>
              <a:rPr sz="800" lang="en"/>
              <a:t>Slide 10:   </a:t>
            </a:r>
            <a:r>
              <a:rPr u="sng" sz="800" lang="en">
                <a:solidFill>
                  <a:schemeClr val="hlink"/>
                </a:solidFill>
                <a:hlinkClick r:id="rId13"/>
              </a:rPr>
              <a:t>http://rebloggy.c om/post/jimi-hendrix-the-jimi-hendrix-experience-noel-redding-mitch-mitchell/65406892724</a:t>
            </a:r>
          </a:p>
          <a:p>
            <a:pPr rtl="0" lvl="0" indent="-279400" marL="457200">
              <a:spcBef>
                <a:spcPts val="0"/>
              </a:spcBef>
              <a:buClr>
                <a:schemeClr val="lt2"/>
              </a:buClr>
              <a:buSzPct val="100000"/>
              <a:buFont typeface="Arial"/>
              <a:buChar char="●"/>
            </a:pPr>
            <a:r>
              <a:rPr sz="800" lang="en"/>
              <a:t>Slide 11: </a:t>
            </a:r>
          </a:p>
          <a:p>
            <a:pPr rtl="0" lvl="1" indent="-279400" marL="914400">
              <a:spcBef>
                <a:spcPts val="0"/>
              </a:spcBef>
              <a:buClr>
                <a:schemeClr val="lt2"/>
              </a:buClr>
              <a:buSzPct val="100000"/>
              <a:buFont typeface="Arial"/>
              <a:buChar char="○"/>
            </a:pPr>
            <a:r>
              <a:rPr sz="800" lang="en"/>
              <a:t>Left: </a:t>
            </a:r>
            <a:r>
              <a:rPr u="sng" sz="800" lang="en">
                <a:solidFill>
                  <a:schemeClr val="hlink"/>
                </a:solidFill>
                <a:hlinkClick r:id="rId14"/>
              </a:rPr>
              <a:t>http://www.thebeatles.com/news/beatles-are-itunes-radio-</a:t>
            </a:r>
          </a:p>
          <a:p>
            <a:pPr rtl="0" lvl="1" indent="-279400" marL="914400">
              <a:spcBef>
                <a:spcPts val="0"/>
              </a:spcBef>
              <a:buClr>
                <a:schemeClr val="lt2"/>
              </a:buClr>
              <a:buSzPct val="100000"/>
              <a:buFont typeface="Arial"/>
              <a:buChar char="○"/>
            </a:pPr>
            <a:r>
              <a:rPr sz="800" lang="en"/>
              <a:t>Right:    </a:t>
            </a:r>
            <a:r>
              <a:rPr u="sng" sz="800" lang="en">
                <a:solidFill>
                  <a:schemeClr val="hlink"/>
                </a:solidFill>
                <a:hlinkClick r:id="rId15"/>
              </a:rPr>
              <a:t>http://The_Jimi_Hendrix_Experience#mediaviewer/File:Jimi_hendryx_experience_1968.JPG</a:t>
            </a:r>
          </a:p>
          <a:p>
            <a:pPr rtl="0" lvl="0" indent="-279400" marL="457200">
              <a:spcBef>
                <a:spcPts val="0"/>
              </a:spcBef>
              <a:buClr>
                <a:schemeClr val="lt2"/>
              </a:buClr>
              <a:buSzPct val="100000"/>
              <a:buFont typeface="Arial"/>
              <a:buChar char="●"/>
            </a:pPr>
            <a:r>
              <a:rPr sz="800" lang="en"/>
              <a:t>Slide 12:</a:t>
            </a:r>
          </a:p>
          <a:p>
            <a:pPr rtl="0" lvl="1" indent="-279400" marL="914400">
              <a:spcBef>
                <a:spcPts val="0"/>
              </a:spcBef>
              <a:buClr>
                <a:schemeClr val="lt2"/>
              </a:buClr>
              <a:buSzPct val="100000"/>
              <a:buFont typeface="Arial"/>
              <a:buChar char="○"/>
            </a:pPr>
            <a:r>
              <a:rPr sz="800" lang="en"/>
              <a:t>Top:  </a:t>
            </a:r>
            <a:r>
              <a:rPr u="sng" sz="800" lang="en">
                <a:solidFill>
                  <a:schemeClr val="hlink"/>
                </a:solidFill>
                <a:hlinkClick r:id="rId16"/>
              </a:rPr>
              <a:t>http://proseworks.blogspot.com/2012/12/paul-simon-is-not-really-rock.html</a:t>
            </a:r>
          </a:p>
          <a:p>
            <a:pPr rtl="0" lvl="1" indent="-279400" marL="914400">
              <a:spcBef>
                <a:spcPts val="0"/>
              </a:spcBef>
              <a:buClr>
                <a:schemeClr val="lt2"/>
              </a:buClr>
              <a:buSzPct val="100000"/>
              <a:buFont typeface="Arial"/>
              <a:buChar char="○"/>
            </a:pPr>
            <a:r>
              <a:rPr sz="800" lang="en"/>
              <a:t>Bottom:  </a:t>
            </a:r>
            <a:r>
              <a:rPr u="sng" sz="800" lang="en">
                <a:solidFill>
                  <a:schemeClr val="hlink"/>
                </a:solidFill>
                <a:hlinkClick r:id="rId17"/>
              </a:rPr>
              <a:t>http://www.jacarandafm.com/post/jimi-hendrix-tribute/</a:t>
            </a:r>
          </a:p>
          <a:p>
            <a:pPr rtl="0" lvl="0" indent="-279400" marL="457200">
              <a:spcBef>
                <a:spcPts val="0"/>
              </a:spcBef>
              <a:buClr>
                <a:schemeClr val="lt2"/>
              </a:buClr>
              <a:buSzPct val="100000"/>
              <a:buFont typeface="Arial"/>
              <a:buChar char="●"/>
            </a:pPr>
            <a:r>
              <a:rPr sz="800" lang="en"/>
              <a:t>Slide 13: </a:t>
            </a:r>
          </a:p>
          <a:p>
            <a:pPr rtl="0" lvl="1" indent="-279400" marL="914400">
              <a:spcBef>
                <a:spcPts val="0"/>
              </a:spcBef>
              <a:buClr>
                <a:schemeClr val="lt2"/>
              </a:buClr>
              <a:buSzPct val="100000"/>
              <a:buFont typeface="Arial"/>
              <a:buChar char="○"/>
            </a:pPr>
            <a:r>
              <a:rPr sz="800" lang="en"/>
              <a:t>Left: </a:t>
            </a:r>
            <a:r>
              <a:rPr u="sng" sz="800" lang="en">
                <a:solidFill>
                  <a:schemeClr val="hlink"/>
                </a:solidFill>
                <a:hlinkClick r:id="rId18"/>
              </a:rPr>
              <a:t>http://www.theguardian.com/music/2010/aug/08/jimi-hendrix-40th-anniversary-death</a:t>
            </a:r>
            <a:r>
              <a:rPr sz="800" lang="en"/>
              <a:t> </a:t>
            </a:r>
          </a:p>
          <a:p>
            <a:pPr rtl="0" lvl="1" indent="-279400" marL="914400">
              <a:spcBef>
                <a:spcPts val="0"/>
              </a:spcBef>
              <a:buClr>
                <a:schemeClr val="lt2"/>
              </a:buClr>
              <a:buSzPct val="100000"/>
              <a:buFont typeface="Arial"/>
              <a:buChar char="○"/>
            </a:pPr>
            <a:r>
              <a:rPr sz="800" lang="en"/>
              <a:t>Right: </a:t>
            </a:r>
            <a:r>
              <a:rPr u="sng" sz="800" lang="en">
                <a:solidFill>
                  <a:schemeClr val="hlink"/>
                </a:solidFill>
                <a:hlinkClick r:id="rId19"/>
              </a:rPr>
              <a:t>http://www.groovydad.co.uk/?paged=2</a:t>
            </a:r>
          </a:p>
          <a:p>
            <a:pPr rtl="0" lvl="0" indent="-279400" marL="457200">
              <a:spcBef>
                <a:spcPts val="0"/>
              </a:spcBef>
              <a:buClr>
                <a:schemeClr val="lt2"/>
              </a:buClr>
              <a:buSzPct val="100000"/>
              <a:buFont typeface="Arial"/>
              <a:buChar char="●"/>
            </a:pPr>
            <a:r>
              <a:rPr sz="800" lang="en"/>
              <a:t>Slide 14:    </a:t>
            </a:r>
            <a:r>
              <a:rPr u="sng" sz="800" lang="en">
                <a:solidFill>
                  <a:schemeClr val="hlink"/>
                </a:solidFill>
                <a:hlinkClick r:id="rId20"/>
              </a:rPr>
              <a:t>http://www.youtube.com/watch?v=ExSNjdGtTBc</a:t>
            </a:r>
          </a:p>
          <a:p>
            <a:pPr rtl="0" lvl="0" indent="-279400" marL="457200">
              <a:spcBef>
                <a:spcPts val="0"/>
              </a:spcBef>
              <a:buClr>
                <a:schemeClr val="lt2"/>
              </a:buClr>
              <a:buSzPct val="100000"/>
              <a:buFont typeface="Arial"/>
              <a:buChar char="●"/>
            </a:pPr>
            <a:r>
              <a:rPr sz="800" lang="en"/>
              <a:t>Slide 16:   </a:t>
            </a:r>
            <a:r>
              <a:rPr u="sng" sz="800" lang="en">
                <a:solidFill>
                  <a:schemeClr val="hlink"/>
                </a:solidFill>
                <a:hlinkClick r:id="rId21"/>
              </a:rPr>
              <a:t>https://www.youtube.com/watch?v=DpkDdLZGg30</a:t>
            </a:r>
            <a:r>
              <a:rPr sz="800" lang="en"/>
              <a:t> </a:t>
            </a: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y="0" x="0"/>
          <a:ext cy="0" cx="0"/>
          <a:chOff y="0" x="0"/>
          <a:chExt cy="0" cx="0"/>
        </a:xfrm>
      </p:grpSpPr>
      <p:sp>
        <p:nvSpPr>
          <p:cNvPr id="304" name="Shape 304"/>
          <p:cNvSpPr txBox="1"/>
          <p:nvPr>
            <p:ph idx="1" type="body"/>
          </p:nvPr>
        </p:nvSpPr>
        <p:spPr>
          <a:xfrm>
            <a:off y="1184672" x="854948"/>
            <a:ext cy="3741299" cx="7831799"/>
          </a:xfrm>
          <a:prstGeom prst="rect">
            <a:avLst/>
          </a:prstGeom>
        </p:spPr>
        <p:txBody>
          <a:bodyPr bIns="91425" rIns="91425" lIns="91425" tIns="91425" anchor="ctr" anchorCtr="0">
            <a:noAutofit/>
          </a:bodyPr>
          <a:lstStyle/>
          <a:p>
            <a:pPr rtl="0" lvl="0" indent="-279400" marL="457200">
              <a:spcBef>
                <a:spcPts val="0"/>
              </a:spcBef>
              <a:buClr>
                <a:schemeClr val="lt2"/>
              </a:buClr>
              <a:buSzPct val="100000"/>
              <a:buFont typeface="Arial"/>
              <a:buChar char="●"/>
            </a:pPr>
            <a:r>
              <a:rPr sz="800" lang="en"/>
              <a:t>Slide 22:</a:t>
            </a:r>
          </a:p>
          <a:p>
            <a:pPr rtl="0" lvl="1" indent="-279400" marL="914400">
              <a:spcBef>
                <a:spcPts val="0"/>
              </a:spcBef>
              <a:buClr>
                <a:schemeClr val="lt2"/>
              </a:buClr>
              <a:buSzPct val="100000"/>
              <a:buFont typeface="Arial"/>
              <a:buChar char="○"/>
            </a:pPr>
            <a:r>
              <a:rPr sz="800" lang="en"/>
              <a:t>Middle: </a:t>
            </a:r>
            <a:r>
              <a:rPr u="sng" sz="800" lang="en">
                <a:solidFill>
                  <a:schemeClr val="accent1"/>
                </a:solidFill>
                <a:hlinkClick r:id="rId3"/>
              </a:rPr>
              <a:t>http://www.jonolivermusic.com/category/music-appreciation/vinyl-recordings/page/2/</a:t>
            </a:r>
          </a:p>
          <a:p>
            <a:pPr rtl="0" lvl="1" indent="-279400" marL="914400">
              <a:spcBef>
                <a:spcPts val="0"/>
              </a:spcBef>
              <a:buClr>
                <a:schemeClr val="lt2"/>
              </a:buClr>
              <a:buSzPct val="100000"/>
              <a:buFont typeface="Arial"/>
              <a:buChar char="○"/>
            </a:pPr>
            <a:r>
              <a:rPr sz="800" lang="en"/>
              <a:t>Right: </a:t>
            </a:r>
            <a:r>
              <a:rPr u="sng" sz="800" lang="en">
                <a:solidFill>
                  <a:schemeClr val="accent1"/>
                </a:solidFill>
                <a:hlinkClick r:id="rId4"/>
              </a:rPr>
              <a:t>http://emilydarlinginla.blogspot.com/2011/11/bob-dylan-album-covers.html</a:t>
            </a:r>
          </a:p>
          <a:p>
            <a:pPr rtl="0" lvl="0" indent="-279400" marL="457200">
              <a:spcBef>
                <a:spcPts val="0"/>
              </a:spcBef>
              <a:buClr>
                <a:schemeClr val="lt2"/>
              </a:buClr>
              <a:buSzPct val="100000"/>
              <a:buFont typeface="Arial"/>
              <a:buChar char="●"/>
            </a:pPr>
            <a:r>
              <a:rPr sz="800" lang="en"/>
              <a:t>Slide 23:</a:t>
            </a:r>
          </a:p>
          <a:p>
            <a:pPr rtl="0" lvl="1" indent="-279400" marL="914400">
              <a:spcBef>
                <a:spcPts val="0"/>
              </a:spcBef>
              <a:buClr>
                <a:schemeClr val="lt2"/>
              </a:buClr>
              <a:buSzPct val="100000"/>
              <a:buFont typeface="Arial"/>
              <a:buChar char="○"/>
            </a:pPr>
            <a:r>
              <a:rPr sz="800" lang="en"/>
              <a:t>Left: </a:t>
            </a:r>
            <a:r>
              <a:rPr u="sng" sz="800" lang="en">
                <a:solidFill>
                  <a:schemeClr val="accent1"/>
                </a:solidFill>
                <a:hlinkClick r:id="rId5"/>
              </a:rPr>
              <a:t>http://chicksinthehuddle.com/2013/02/06/espn-turns-athletes-into-music-superstars/</a:t>
            </a:r>
          </a:p>
          <a:p>
            <a:pPr rtl="0" lvl="1" indent="-279400" marL="914400">
              <a:spcBef>
                <a:spcPts val="0"/>
              </a:spcBef>
              <a:buClr>
                <a:schemeClr val="lt2"/>
              </a:buClr>
              <a:buSzPct val="100000"/>
              <a:buFont typeface="Arial"/>
              <a:buChar char="○"/>
            </a:pPr>
            <a:r>
              <a:rPr sz="800" lang="en"/>
              <a:t>Right: </a:t>
            </a:r>
            <a:r>
              <a:rPr u="sng" sz="800" lang="en">
                <a:solidFill>
                  <a:schemeClr val="accent1"/>
                </a:solidFill>
                <a:hlinkClick r:id="rId6"/>
              </a:rPr>
              <a:t>http://www.ladazehollywoodnights.com/legends-pioneers-and-trail-blazers/album-beastie-boys-check-your-head/</a:t>
            </a:r>
          </a:p>
          <a:p>
            <a:pPr rtl="0" lvl="0" indent="-279400" marL="457200">
              <a:lnSpc>
                <a:spcPct val="100000"/>
              </a:lnSpc>
              <a:spcBef>
                <a:spcPts val="0"/>
              </a:spcBef>
              <a:buClr>
                <a:schemeClr val="lt2"/>
              </a:buClr>
              <a:buSzPct val="100000"/>
              <a:buFont typeface="Arial"/>
              <a:buChar char="●"/>
            </a:pPr>
            <a:r>
              <a:rPr sz="800" lang="en"/>
              <a:t>Slide 24: </a:t>
            </a:r>
            <a:r>
              <a:rPr u="sng" sz="800" lang="en">
                <a:solidFill>
                  <a:schemeClr val="hlink"/>
                </a:solidFill>
                <a:hlinkClick r:id="rId7"/>
              </a:rPr>
              <a:t>http://cdn2-b.examiner.com/sites/default/files/styles/image_content_width/hash/56/b6/56b635cbb8aff8d3f8fa2eb81d6b0f27.jpg?itok=ereEzsn8</a:t>
            </a:r>
          </a:p>
          <a:p>
            <a:pPr rtl="0" lvl="0" indent="-279400" marL="457200">
              <a:lnSpc>
                <a:spcPct val="100000"/>
              </a:lnSpc>
              <a:spcBef>
                <a:spcPts val="0"/>
              </a:spcBef>
              <a:buClr>
                <a:schemeClr val="lt2"/>
              </a:buClr>
              <a:buSzPct val="100000"/>
              <a:buFont typeface="Arial"/>
              <a:buChar char="●"/>
            </a:pPr>
            <a:r>
              <a:rPr sz="800" lang="en"/>
              <a:t>Slide 25: </a:t>
            </a:r>
          </a:p>
          <a:p>
            <a:pPr rtl="0" lvl="1" indent="-279400" marL="914400">
              <a:lnSpc>
                <a:spcPct val="100000"/>
              </a:lnSpc>
              <a:spcBef>
                <a:spcPts val="0"/>
              </a:spcBef>
              <a:buClr>
                <a:schemeClr val="lt2"/>
              </a:buClr>
              <a:buSzPct val="100000"/>
              <a:buFont typeface="Courier New"/>
              <a:buChar char="o"/>
            </a:pPr>
            <a:r>
              <a:rPr sz="800" lang="en"/>
              <a:t>album picture </a:t>
            </a:r>
          </a:p>
          <a:p>
            <a:pPr rtl="0" lvl="2" indent="-279400" marL="1371600">
              <a:lnSpc>
                <a:spcPct val="100000"/>
              </a:lnSpc>
              <a:spcBef>
                <a:spcPts val="0"/>
              </a:spcBef>
              <a:buClr>
                <a:schemeClr val="lt2"/>
              </a:buClr>
              <a:buSzPct val="100000"/>
              <a:buFont typeface="Wingdings"/>
              <a:buChar char="§"/>
            </a:pPr>
            <a:r>
              <a:rPr sz="800" lang="en"/>
              <a:t>1 and 2 </a:t>
            </a:r>
            <a:r>
              <a:rPr u="sng" sz="800" lang="en">
                <a:solidFill>
                  <a:schemeClr val="hlink"/>
                </a:solidFill>
                <a:hlinkClick r:id="rId8"/>
              </a:rPr>
              <a:t>http://callmeredtelephone.blogspot.com/2011/01/psychedelic-album-cover-art.html</a:t>
            </a:r>
            <a:r>
              <a:rPr sz="800" lang="en"/>
              <a:t>, </a:t>
            </a:r>
          </a:p>
          <a:p>
            <a:pPr rtl="0" lvl="2" indent="-279400" marL="1371600">
              <a:lnSpc>
                <a:spcPct val="100000"/>
              </a:lnSpc>
              <a:spcBef>
                <a:spcPts val="0"/>
              </a:spcBef>
              <a:buClr>
                <a:schemeClr val="lt2"/>
              </a:buClr>
              <a:buSzPct val="100000"/>
              <a:buFont typeface="Wingdings"/>
              <a:buChar char="§"/>
            </a:pPr>
            <a:r>
              <a:rPr sz="800" lang="en"/>
              <a:t> 3 </a:t>
            </a:r>
            <a:r>
              <a:rPr u="sng" sz="800" lang="en">
                <a:solidFill>
                  <a:schemeClr val="hlink"/>
                </a:solidFill>
                <a:hlinkClick r:id="rId9"/>
              </a:rPr>
              <a:t>http://quoteko.com/jimi-hendrix-electric-ladyland-peru-vinyl-album-record.html</a:t>
            </a:r>
            <a:r>
              <a:rPr sz="800" lang="en"/>
              <a:t> </a:t>
            </a:r>
          </a:p>
          <a:p>
            <a:pPr rtl="0" lvl="1" indent="-279400" marL="914400">
              <a:spcBef>
                <a:spcPts val="0"/>
              </a:spcBef>
              <a:buClr>
                <a:schemeClr val="lt2"/>
              </a:buClr>
              <a:buSzPct val="100000"/>
              <a:buFont typeface="Courier New"/>
              <a:buChar char="o"/>
            </a:pPr>
            <a:r>
              <a:rPr sz="800" lang="en"/>
              <a:t>video link: </a:t>
            </a:r>
          </a:p>
          <a:p>
            <a:pPr rtl="0" lvl="2" indent="-279400" marL="1371600">
              <a:spcBef>
                <a:spcPts val="0"/>
              </a:spcBef>
              <a:buClr>
                <a:schemeClr val="lt2"/>
              </a:buClr>
              <a:buSzPct val="100000"/>
              <a:buFont typeface="Wingdings"/>
              <a:buChar char="§"/>
            </a:pPr>
            <a:r>
              <a:rPr sz="800" lang="en"/>
              <a:t>Are you experienced? </a:t>
            </a:r>
            <a:r>
              <a:rPr u="sng" sz="800" lang="en">
                <a:solidFill>
                  <a:schemeClr val="hlink"/>
                </a:solidFill>
                <a:hlinkClick r:id="rId10"/>
              </a:rPr>
              <a:t>http://www.youtube.com/watch?v=RK8N6DjJccc</a:t>
            </a:r>
          </a:p>
          <a:p>
            <a:pPr rtl="0" lvl="2" indent="-279400" marL="1371600">
              <a:spcBef>
                <a:spcPts val="0"/>
              </a:spcBef>
              <a:buClr>
                <a:schemeClr val="lt2"/>
              </a:buClr>
              <a:buSzPct val="100000"/>
              <a:buFont typeface="Wingdings"/>
              <a:buChar char="§"/>
            </a:pPr>
            <a:r>
              <a:rPr sz="800" lang="en"/>
              <a:t>Bold As Love </a:t>
            </a:r>
            <a:r>
              <a:rPr u="sng" sz="800" lang="en">
                <a:solidFill>
                  <a:schemeClr val="hlink"/>
                </a:solidFill>
                <a:hlinkClick r:id="rId11"/>
              </a:rPr>
              <a:t>http://www.youtube.com/watch?v=vQY26kcbDDc</a:t>
            </a:r>
          </a:p>
          <a:p>
            <a:pPr rtl="0" lvl="2" indent="-279400" marL="1371600">
              <a:spcBef>
                <a:spcPts val="0"/>
              </a:spcBef>
              <a:buClr>
                <a:schemeClr val="lt2"/>
              </a:buClr>
              <a:buSzPct val="100000"/>
              <a:buFont typeface="Wingdings"/>
              <a:buChar char="§"/>
            </a:pPr>
            <a:r>
              <a:rPr sz="800" lang="en"/>
              <a:t>Electric LadyLand </a:t>
            </a:r>
            <a:r>
              <a:rPr u="sng" sz="800" lang="en">
                <a:solidFill>
                  <a:schemeClr val="hlink"/>
                </a:solidFill>
                <a:hlinkClick r:id="rId12"/>
              </a:rPr>
              <a:t>http://www.youtube.com/watch?v=CbS6M5rcemo</a:t>
            </a:r>
          </a:p>
          <a:p>
            <a:pPr rtl="0" lvl="0" indent="-279400" marL="457200">
              <a:spcBef>
                <a:spcPts val="0"/>
              </a:spcBef>
              <a:buClr>
                <a:schemeClr val="lt2"/>
              </a:buClr>
              <a:buSzPct val="100000"/>
              <a:buFont typeface="Arial"/>
              <a:buChar char="●"/>
            </a:pPr>
            <a:r>
              <a:rPr sz="800" lang="en"/>
              <a:t>Slide 26: </a:t>
            </a:r>
            <a:r>
              <a:rPr u="sng" sz="800" lang="en">
                <a:solidFill>
                  <a:schemeClr val="hlink"/>
                </a:solidFill>
                <a:hlinkClick r:id="rId13"/>
              </a:rPr>
              <a:t>http://rockhall.com/media/assets/images/originals/2c9/595/6a626c.jpg</a:t>
            </a:r>
          </a:p>
          <a:p>
            <a:pPr rtl="0" lvl="0" indent="-279400" marL="457200">
              <a:spcBef>
                <a:spcPts val="0"/>
              </a:spcBef>
              <a:buClr>
                <a:schemeClr val="lt2"/>
              </a:buClr>
              <a:buSzPct val="100000"/>
              <a:buFont typeface="Arial"/>
              <a:buChar char="●"/>
            </a:pPr>
            <a:r>
              <a:rPr sz="800" lang="en"/>
              <a:t>Slide 27: </a:t>
            </a:r>
            <a:r>
              <a:rPr u="sng" sz="800" lang="en">
                <a:solidFill>
                  <a:schemeClr val="hlink"/>
                </a:solidFill>
                <a:hlinkClick r:id="rId14"/>
              </a:rPr>
              <a:t>http://www.chachaandspoons.com/wp-content/uploads/2013/06/zep.jpg</a:t>
            </a:r>
          </a:p>
          <a:p>
            <a:pPr rtl="0" lvl="0" indent="-279400" marL="457200">
              <a:spcBef>
                <a:spcPts val="0"/>
              </a:spcBef>
              <a:buClr>
                <a:schemeClr val="lt2"/>
              </a:buClr>
              <a:buSzPct val="100000"/>
              <a:buFont typeface="Arial"/>
              <a:buChar char="●"/>
            </a:pPr>
            <a:r>
              <a:rPr sz="800" lang="en"/>
              <a:t>Slide 28 (from left to right) </a:t>
            </a:r>
            <a:r>
              <a:rPr u="sng" sz="800" lang="en">
                <a:solidFill>
                  <a:schemeClr val="hlink"/>
                </a:solidFill>
                <a:hlinkClick r:id="rId15"/>
              </a:rPr>
              <a:t>http://jewishcurrents.org/wp-content/uploads/2010/10/anti-war_vietnam_war_protest_rally.jpg</a:t>
            </a:r>
          </a:p>
          <a:p>
            <a:pPr rtl="0" lvl="1" indent="-279400" marL="914400">
              <a:spcBef>
                <a:spcPts val="0"/>
              </a:spcBef>
              <a:buClr>
                <a:schemeClr val="lt2"/>
              </a:buClr>
              <a:buSzPct val="100000"/>
              <a:buFont typeface="Courier New"/>
              <a:buChar char="o"/>
            </a:pPr>
            <a:r>
              <a:rPr u="sng" sz="800" lang="en">
                <a:solidFill>
                  <a:schemeClr val="hlink"/>
                </a:solidFill>
                <a:hlinkClick r:id="rId16"/>
              </a:rPr>
              <a:t>http://firstconvention.org/wp-content/uploads/2013/11/9043907-standard.jpg</a:t>
            </a:r>
          </a:p>
          <a:p>
            <a:pPr rtl="0" lvl="1" indent="-279400" marL="914400">
              <a:spcBef>
                <a:spcPts val="0"/>
              </a:spcBef>
              <a:buClr>
                <a:schemeClr val="lt2"/>
              </a:buClr>
              <a:buSzPct val="100000"/>
              <a:buFont typeface="Courier New"/>
              <a:buChar char="o"/>
            </a:pPr>
            <a:r>
              <a:rPr u="sng" sz="800" lang="en">
                <a:solidFill>
                  <a:schemeClr val="hlink"/>
                </a:solidFill>
                <a:hlinkClick r:id="rId17"/>
              </a:rPr>
              <a:t>http://images.nationalgeographic.com/wpf/media-live/photos/000/140/cache/05-martin-king-010909_14089_600x450.jpg</a:t>
            </a:r>
          </a:p>
          <a:p>
            <a:pPr rtl="0" lvl="1" indent="-279400" marL="914400">
              <a:spcBef>
                <a:spcPts val="0"/>
              </a:spcBef>
              <a:buClr>
                <a:schemeClr val="lt2"/>
              </a:buClr>
              <a:buSzPct val="100000"/>
              <a:buFont typeface="Courier New"/>
              <a:buChar char="o"/>
            </a:pPr>
            <a:r>
              <a:rPr u="sng" sz="800" lang="en">
                <a:solidFill>
                  <a:schemeClr val="hlink"/>
                </a:solidFill>
                <a:hlinkClick r:id="rId18"/>
              </a:rPr>
              <a:t>http://cdn.ph.upi.com/sv/b/upi/UPI-41021384680600/2013/1/835a5d06b0ec684a3c26cca76a51143e/The-Issue-The-Kennedy-assassination-did-the-mob-do-it.jpg</a:t>
            </a:r>
          </a:p>
          <a:p>
            <a:pPr rtl="0" lvl="0" indent="0" marL="0">
              <a:spcBef>
                <a:spcPts val="0"/>
              </a:spcBef>
              <a:buNone/>
            </a:pPr>
            <a:r>
              <a:t/>
            </a:r>
            <a:endParaRPr sz="800"/>
          </a:p>
        </p:txBody>
      </p:sp>
      <p:sp>
        <p:nvSpPr>
          <p:cNvPr id="305" name="Shape 305"/>
          <p:cNvSpPr txBox="1"/>
          <p:nvPr>
            <p:ph type="title"/>
          </p:nvPr>
        </p:nvSpPr>
        <p:spPr>
          <a:xfrm>
            <a:off y="162403" x="854948"/>
            <a:ext cy="857400" cx="7831799"/>
          </a:xfrm>
          <a:prstGeom prst="rect">
            <a:avLst/>
          </a:prstGeom>
        </p:spPr>
        <p:txBody>
          <a:bodyPr bIns="91425" rIns="91425" lIns="91425" tIns="91425" anchor="b" anchorCtr="0">
            <a:noAutofit/>
          </a:bodyPr>
          <a:lstStyle/>
          <a:p>
            <a:pPr>
              <a:spcBef>
                <a:spcPts val="0"/>
              </a:spcBef>
              <a:buNone/>
            </a:pPr>
            <a:r>
              <a:rPr lang="en"/>
              <a:t>Photograph/Video URLs Cont.</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y="0" x="0"/>
          <a:ext cy="0" cx="0"/>
          <a:chOff y="0" x="0"/>
          <a:chExt cy="0" cx="0"/>
        </a:xfrm>
      </p:grpSpPr>
      <p:sp>
        <p:nvSpPr>
          <p:cNvPr id="310" name="Shape 310"/>
          <p:cNvSpPr txBox="1"/>
          <p:nvPr>
            <p:ph type="title"/>
          </p:nvPr>
        </p:nvSpPr>
        <p:spPr>
          <a:xfrm>
            <a:off y="3" x="457200"/>
            <a:ext cy="857400" cx="6879600"/>
          </a:xfrm>
          <a:prstGeom prst="rect">
            <a:avLst/>
          </a:prstGeom>
        </p:spPr>
        <p:txBody>
          <a:bodyPr bIns="91425" rIns="91425" lIns="91425" tIns="91425" anchor="b" anchorCtr="0">
            <a:noAutofit/>
          </a:bodyPr>
          <a:lstStyle/>
          <a:p>
            <a:pPr>
              <a:spcBef>
                <a:spcPts val="0"/>
              </a:spcBef>
              <a:buNone/>
            </a:pPr>
            <a:r>
              <a:rPr lang="en"/>
              <a:t>References</a:t>
            </a:r>
          </a:p>
        </p:txBody>
      </p:sp>
      <p:sp>
        <p:nvSpPr>
          <p:cNvPr id="311" name="Shape 311"/>
          <p:cNvSpPr txBox="1"/>
          <p:nvPr>
            <p:ph idx="1" type="body"/>
          </p:nvPr>
        </p:nvSpPr>
        <p:spPr>
          <a:xfrm>
            <a:off y="790375" x="457200"/>
            <a:ext cy="4040099" cx="8229600"/>
          </a:xfrm>
          <a:prstGeom prst="rect">
            <a:avLst/>
          </a:prstGeom>
        </p:spPr>
        <p:txBody>
          <a:bodyPr bIns="91425" rIns="91425" lIns="91425" tIns="91425" anchor="t" anchorCtr="0">
            <a:noAutofit/>
          </a:bodyPr>
          <a:lstStyle/>
          <a:p>
            <a:pPr rtl="0" lvl="0" indent="-317500" marL="457200">
              <a:spcBef>
                <a:spcPts val="0"/>
              </a:spcBef>
              <a:buClr>
                <a:schemeClr val="lt2"/>
              </a:buClr>
              <a:buSzPct val="100000"/>
              <a:buFont typeface="Arial"/>
              <a:buChar char="●"/>
            </a:pPr>
            <a:r>
              <a:rPr sz="1400" lang="en"/>
              <a:t>Cross, Charles R.  (2005).  </a:t>
            </a:r>
            <a:r>
              <a:rPr sz="1400" lang="en" i="1"/>
              <a:t>A Room Full of Mirrors: A Biography of Jimi Hendrix. </a:t>
            </a:r>
            <a:r>
              <a:rPr sz="1400" lang="en"/>
              <a:t> New York, NY: Hyperion.  </a:t>
            </a:r>
          </a:p>
          <a:p>
            <a:pPr rtl="0" lvl="0" indent="-317500" marL="457200">
              <a:spcBef>
                <a:spcPts val="0"/>
              </a:spcBef>
              <a:buClr>
                <a:schemeClr val="lt2"/>
              </a:buClr>
              <a:buSzPct val="100000"/>
              <a:buFont typeface="Arial"/>
              <a:buChar char="●"/>
            </a:pPr>
            <a:r>
              <a:rPr sz="1400" lang="en"/>
              <a:t>Experience Hendrix.  (2013).  Jimi Hendrix Biography. </a:t>
            </a:r>
            <a:r>
              <a:rPr sz="1400" lang="en" i="1"/>
              <a:t>The Official Jimi Hendrix Website.  </a:t>
            </a:r>
            <a:r>
              <a:rPr sz="1400" lang="en"/>
              <a:t>Retrieved June 26, 2014, from</a:t>
            </a:r>
            <a:r>
              <a:rPr sz="1400" lang="en" i="1"/>
              <a:t> </a:t>
            </a:r>
            <a:r>
              <a:rPr u="sng" sz="1400" lang="en">
                <a:solidFill>
                  <a:schemeClr val="hlink"/>
                </a:solidFill>
                <a:hlinkClick r:id="rId3"/>
              </a:rPr>
              <a:t>http://www.jimihendrix.com/us/jimi</a:t>
            </a:r>
          </a:p>
          <a:p>
            <a:pPr rtl="0" lvl="0" indent="-317500" marL="457200">
              <a:spcBef>
                <a:spcPts val="0"/>
              </a:spcBef>
              <a:buClr>
                <a:schemeClr val="lt2"/>
              </a:buClr>
              <a:buSzPct val="100000"/>
              <a:buFont typeface="Arial"/>
              <a:buChar char="●"/>
            </a:pPr>
            <a:r>
              <a:rPr sz="1400" lang="en">
                <a:solidFill>
                  <a:srgbClr val="FFE599"/>
                </a:solidFill>
              </a:rPr>
              <a:t>Goodwin, S. (2011, January 1). American Cultural History. </a:t>
            </a:r>
            <a:r>
              <a:rPr sz="1400" lang="en" i="1">
                <a:solidFill>
                  <a:srgbClr val="FFE599"/>
                </a:solidFill>
              </a:rPr>
              <a:t>- 1960</a:t>
            </a:r>
            <a:r>
              <a:rPr sz="1400" lang="en">
                <a:solidFill>
                  <a:srgbClr val="FFE599"/>
                </a:solidFill>
              </a:rPr>
              <a:t>. Retrieved July 2, 2014, from </a:t>
            </a:r>
            <a:r>
              <a:rPr u="sng" sz="1400" lang="en">
                <a:solidFill>
                  <a:schemeClr val="hlink"/>
                </a:solidFill>
                <a:hlinkClick r:id="rId4"/>
              </a:rPr>
              <a:t>http://kclibrary.lonestar.edu/decade60.html</a:t>
            </a:r>
          </a:p>
          <a:p>
            <a:pPr rtl="0" lvl="0" indent="-317500" marL="457200">
              <a:spcBef>
                <a:spcPts val="0"/>
              </a:spcBef>
              <a:buClr>
                <a:schemeClr val="lt2"/>
              </a:buClr>
              <a:buSzPct val="100000"/>
              <a:buFont typeface="Arial"/>
              <a:buChar char="●"/>
            </a:pPr>
            <a:r>
              <a:rPr sz="1400" lang="en"/>
              <a:t>Herb, B. (2001, January 1). Jimi Hendrix. </a:t>
            </a:r>
            <a:r>
              <a:rPr sz="1400" lang="en" i="1"/>
              <a:t>Home</a:t>
            </a:r>
            <a:r>
              <a:rPr sz="1400" lang="en"/>
              <a:t>. Retrieved July 1, 2014, from </a:t>
            </a:r>
            <a:r>
              <a:rPr u="sng" sz="1400" lang="en">
                <a:solidFill>
                  <a:schemeClr val="hlink"/>
                </a:solidFill>
                <a:hlinkClick r:id="rId5"/>
              </a:rPr>
              <a:t>http://www.reasontorock.com/artists/jimi_hendrix.html</a:t>
            </a:r>
          </a:p>
          <a:p>
            <a:pPr rtl="0" lvl="0" indent="-317500" marL="457200">
              <a:spcBef>
                <a:spcPts val="0"/>
              </a:spcBef>
              <a:buClr>
                <a:schemeClr val="lt2"/>
              </a:buClr>
              <a:buSzPct val="100000"/>
              <a:buFont typeface="Arial"/>
              <a:buChar char="●"/>
            </a:pPr>
            <a:r>
              <a:rPr sz="1400" lang="en"/>
              <a:t>Hicks, M. (2000). </a:t>
            </a:r>
            <a:r>
              <a:rPr sz="1400" lang="en" i="1"/>
              <a:t>Sixties Rock: Garage, Psychedelic, and Other Satisfactions </a:t>
            </a:r>
            <a:r>
              <a:rPr sz="1400" lang="en"/>
              <a:t>(p. 51)</a:t>
            </a:r>
            <a:r>
              <a:rPr sz="1400" lang="en" i="1"/>
              <a:t>. </a:t>
            </a:r>
            <a:r>
              <a:rPr sz="1400" lang="en"/>
              <a:t>University of Illinois Press.</a:t>
            </a:r>
          </a:p>
          <a:p>
            <a:pPr rtl="0" lvl="0" indent="-317500" marL="457200">
              <a:spcBef>
                <a:spcPts val="0"/>
              </a:spcBef>
              <a:buClr>
                <a:schemeClr val="lt2"/>
              </a:buClr>
              <a:buSzPct val="100000"/>
              <a:buFont typeface="Arial"/>
              <a:buChar char="●"/>
            </a:pPr>
            <a:r>
              <a:rPr sz="1400" lang="en">
                <a:solidFill>
                  <a:srgbClr val="FFE599"/>
                </a:solidFill>
              </a:rPr>
              <a:t>Jimi Hendrix Biography. (2013). </a:t>
            </a:r>
            <a:r>
              <a:rPr sz="1400" lang="en" i="1">
                <a:solidFill>
                  <a:srgbClr val="FFE599"/>
                </a:solidFill>
              </a:rPr>
              <a:t>PBS</a:t>
            </a:r>
            <a:r>
              <a:rPr sz="1400" lang="en">
                <a:solidFill>
                  <a:srgbClr val="FFE599"/>
                </a:solidFill>
              </a:rPr>
              <a:t>. Retrieved June 30th, 2014, from </a:t>
            </a:r>
            <a:r>
              <a:rPr u="sng" sz="1400" lang="en">
                <a:solidFill>
                  <a:schemeClr val="accent1"/>
                </a:solidFill>
                <a:hlinkClick r:id="rId6"/>
              </a:rPr>
              <a:t>http://www.pbs.org/wnet/americanmasters/episodes/jimi-hendrix/jimi-hendrix-biography/2743/</a:t>
            </a:r>
          </a:p>
          <a:p>
            <a:pPr rtl="0" lvl="0" indent="-317500" marL="457200">
              <a:spcBef>
                <a:spcPts val="0"/>
              </a:spcBef>
              <a:buClr>
                <a:schemeClr val="lt2"/>
              </a:buClr>
              <a:buSzPct val="100000"/>
              <a:buFont typeface="Arial"/>
              <a:buChar char="●"/>
            </a:pPr>
            <a:r>
              <a:rPr sz="1400" lang="en"/>
              <a:t>Kemp, Mark.  (2014).  Jimi Hendrix Biography.  </a:t>
            </a:r>
            <a:r>
              <a:rPr sz="1400" lang="en" i="1"/>
              <a:t>Rolling Stone.  </a:t>
            </a:r>
            <a:r>
              <a:rPr sz="1400" lang="en"/>
              <a:t>Retrieved June 26, 2014 from </a:t>
            </a:r>
            <a:r>
              <a:rPr u="sng" sz="1400" lang="en">
                <a:solidFill>
                  <a:schemeClr val="hlink"/>
                </a:solidFill>
                <a:hlinkClick r:id="rId7"/>
              </a:rPr>
              <a:t>http://www.rollingstone.com/music/artists/jimi-hendrix/biography</a:t>
            </a:r>
          </a:p>
          <a:p>
            <a:pPr rtl="0" lvl="0" indent="-317500" marL="457200">
              <a:spcBef>
                <a:spcPts val="0"/>
              </a:spcBef>
              <a:buClr>
                <a:schemeClr val="lt2"/>
              </a:buClr>
              <a:buSzPct val="100000"/>
              <a:buFont typeface="Arial"/>
              <a:buChar char="●"/>
            </a:pPr>
            <a:r>
              <a:rPr sz="1400" lang="en">
                <a:solidFill>
                  <a:srgbClr val="FFE599"/>
                </a:solidFill>
              </a:rPr>
              <a:t>Led Zeppelin Biography | Rolling Stone. (2001, January 1). </a:t>
            </a:r>
            <a:r>
              <a:rPr sz="1400" lang="en" i="1">
                <a:solidFill>
                  <a:srgbClr val="FFE599"/>
                </a:solidFill>
              </a:rPr>
              <a:t>Rolling Stone</a:t>
            </a:r>
            <a:r>
              <a:rPr sz="1400" lang="en">
                <a:solidFill>
                  <a:srgbClr val="FFE599"/>
                </a:solidFill>
              </a:rPr>
              <a:t>. Retrieved June 29, 2014, from </a:t>
            </a:r>
            <a:r>
              <a:rPr u="sng" sz="1400" lang="en">
                <a:solidFill>
                  <a:schemeClr val="accent1"/>
                </a:solidFill>
                <a:hlinkClick r:id="rId8"/>
              </a:rPr>
              <a:t>http://www.rollingstone.com/music/artists/led-zeppelin/biography</a:t>
            </a:r>
          </a:p>
          <a:p>
            <a:pPr rtl="0" lvl="0" indent="-317500" marL="457200">
              <a:spcBef>
                <a:spcPts val="0"/>
              </a:spcBef>
              <a:buClr>
                <a:schemeClr val="lt2"/>
              </a:buClr>
              <a:buSzPct val="100000"/>
              <a:buFont typeface="Arial"/>
              <a:buChar char="●"/>
            </a:pPr>
            <a:r>
              <a:rPr sz="1400" lang="en"/>
              <a:t>Light, A. (2007). LONDON. </a:t>
            </a:r>
            <a:r>
              <a:rPr sz="1400" lang="en" i="1"/>
              <a:t>Rolling Stone</a:t>
            </a:r>
            <a:r>
              <a:rPr sz="1400" lang="en"/>
              <a:t>, (1030/1031), 64-137.Periodical.</a:t>
            </a:r>
          </a:p>
          <a:p>
            <a:pPr rtl="0" lvl="0">
              <a:spcBef>
                <a:spcPts val="0"/>
              </a:spcBef>
              <a:buNone/>
            </a:pPr>
            <a:r>
              <a:t/>
            </a:r>
            <a:endParaRPr sz="1400"/>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y="0" x="0"/>
          <a:ext cy="0" cx="0"/>
          <a:chOff y="0" x="0"/>
          <a:chExt cy="0" cx="0"/>
        </a:xfrm>
      </p:grpSpPr>
      <p:sp>
        <p:nvSpPr>
          <p:cNvPr id="316" name="Shape 316"/>
          <p:cNvSpPr txBox="1"/>
          <p:nvPr>
            <p:ph type="title"/>
          </p:nvPr>
        </p:nvSpPr>
        <p:spPr>
          <a:xfrm>
            <a:off y="3" x="457200"/>
            <a:ext cy="857400" cx="6879600"/>
          </a:xfrm>
          <a:prstGeom prst="rect">
            <a:avLst/>
          </a:prstGeom>
        </p:spPr>
        <p:txBody>
          <a:bodyPr bIns="91425" rIns="91425" lIns="91425" tIns="91425" anchor="b" anchorCtr="0">
            <a:noAutofit/>
          </a:bodyPr>
          <a:lstStyle/>
          <a:p>
            <a:pPr rtl="0" lvl="0">
              <a:spcBef>
                <a:spcPts val="0"/>
              </a:spcBef>
              <a:buNone/>
            </a:pPr>
            <a:r>
              <a:rPr lang="en"/>
              <a:t>References Cont.</a:t>
            </a:r>
          </a:p>
        </p:txBody>
      </p:sp>
      <p:sp>
        <p:nvSpPr>
          <p:cNvPr id="317" name="Shape 317"/>
          <p:cNvSpPr txBox="1"/>
          <p:nvPr>
            <p:ph idx="1" type="body"/>
          </p:nvPr>
        </p:nvSpPr>
        <p:spPr>
          <a:xfrm>
            <a:off y="790375" x="457200"/>
            <a:ext cy="4040099" cx="8229600"/>
          </a:xfrm>
          <a:prstGeom prst="rect">
            <a:avLst/>
          </a:prstGeom>
        </p:spPr>
        <p:txBody>
          <a:bodyPr bIns="91425" rIns="91425" lIns="91425" tIns="91425" anchor="ctr" anchorCtr="0">
            <a:noAutofit/>
          </a:bodyPr>
          <a:lstStyle/>
          <a:p>
            <a:pPr rtl="0" lvl="0" indent="-317500" marL="457200">
              <a:spcBef>
                <a:spcPts val="0"/>
              </a:spcBef>
              <a:buClr>
                <a:schemeClr val="lt2"/>
              </a:buClr>
              <a:buSzPct val="100000"/>
              <a:buFont typeface="Arial"/>
              <a:buChar char="●"/>
            </a:pPr>
            <a:r>
              <a:rPr sz="1400" lang="en"/>
              <a:t>Murray, Charles Shaar.  (1989).  </a:t>
            </a:r>
            <a:r>
              <a:rPr sz="1400" lang="en" i="1"/>
              <a:t>Crosstown Traffic: Jimi Hendrix &amp; the Post-War Rock ‘N’ Roll Revolution.  </a:t>
            </a:r>
            <a:r>
              <a:rPr sz="1400" lang="en"/>
              <a:t>New York, NY: St. Martin’s Press. </a:t>
            </a:r>
            <a:r>
              <a:rPr sz="1400" lang="en" i="1"/>
              <a:t> </a:t>
            </a:r>
          </a:p>
          <a:p>
            <a:pPr rtl="0" lvl="0" indent="-317500" marL="457200">
              <a:spcBef>
                <a:spcPts val="0"/>
              </a:spcBef>
              <a:buClr>
                <a:schemeClr val="lt2"/>
              </a:buClr>
              <a:buSzPct val="100000"/>
              <a:buFont typeface="Arial"/>
              <a:buChar char="●"/>
            </a:pPr>
            <a:r>
              <a:rPr sz="1400" lang="en"/>
              <a:t>Murray, C. (2013, December 17). Jimi Hendrix (American musician). </a:t>
            </a:r>
            <a:r>
              <a:rPr sz="1400" lang="en" i="1"/>
              <a:t>Encyclopedia Britannica Online</a:t>
            </a:r>
            <a:r>
              <a:rPr sz="1400" lang="en"/>
              <a:t>. Retrieved July 1, 2014, from </a:t>
            </a:r>
            <a:r>
              <a:rPr u="sng" sz="1400" lang="en">
                <a:solidFill>
                  <a:schemeClr val="accent1"/>
                </a:solidFill>
                <a:hlinkClick r:id="rId3"/>
              </a:rPr>
              <a:t>http://www.britannica.com/EBchecked/topic/261208/Jimi-Hendrix</a:t>
            </a:r>
          </a:p>
          <a:p>
            <a:pPr rtl="0" lvl="0" indent="-317500" marL="457200">
              <a:spcBef>
                <a:spcPts val="0"/>
              </a:spcBef>
              <a:buClr>
                <a:schemeClr val="lt2"/>
              </a:buClr>
              <a:buSzPct val="100000"/>
              <a:buFont typeface="Arial"/>
              <a:buChar char="●"/>
            </a:pPr>
            <a:r>
              <a:rPr sz="1400" lang="en"/>
              <a:t>Reyes, D. (2004, February 19). 'Jimi Hendrix: The Lyrics'. </a:t>
            </a:r>
            <a:r>
              <a:rPr sz="1400" lang="en" i="1"/>
              <a:t>New York Amsterdam News</a:t>
            </a:r>
            <a:r>
              <a:rPr sz="1400" lang="en"/>
              <a:t>. (p. 33).</a:t>
            </a:r>
          </a:p>
          <a:p>
            <a:pPr rtl="0" lvl="0" indent="-317500" marL="457200">
              <a:spcBef>
                <a:spcPts val="0"/>
              </a:spcBef>
              <a:buClr>
                <a:srgbClr val="FFE599"/>
              </a:buClr>
              <a:buSzPct val="100000"/>
              <a:buFont typeface="Arial"/>
              <a:buChar char="●"/>
            </a:pPr>
            <a:r>
              <a:rPr sz="1400" lang="en">
                <a:solidFill>
                  <a:srgbClr val="FFE599"/>
                </a:solidFill>
              </a:rPr>
              <a:t>Sister Rosetta Tharpe. (2014). The Biography.com website. Retrieved 09:31, Jun 28, 2014, from </a:t>
            </a:r>
            <a:r>
              <a:rPr u="sng" sz="1400" lang="en">
                <a:solidFill>
                  <a:schemeClr val="accent1"/>
                </a:solidFill>
                <a:hlinkClick r:id="rId4"/>
              </a:rPr>
              <a:t>http://www.biography.com/people/sister-rosetta-tharpe-17172332</a:t>
            </a:r>
            <a:r>
              <a:rPr sz="1400" lang="en">
                <a:solidFill>
                  <a:srgbClr val="FFE599"/>
                </a:solidFill>
              </a:rPr>
              <a:t>.</a:t>
            </a:r>
          </a:p>
          <a:p>
            <a:pPr rtl="0" lvl="0" indent="-317500" marL="457200">
              <a:spcBef>
                <a:spcPts val="0"/>
              </a:spcBef>
              <a:buClr>
                <a:schemeClr val="lt2"/>
              </a:buClr>
              <a:buSzPct val="100000"/>
              <a:buFont typeface="Arial"/>
              <a:buChar char="●"/>
            </a:pPr>
            <a:r>
              <a:rPr sz="1400" lang="en"/>
              <a:t>The Rock and Roll Hall of Fame + Museum. (2014, January 1). </a:t>
            </a:r>
            <a:r>
              <a:rPr sz="1400" lang="en" i="1"/>
              <a:t>Jimi Hendrix</a:t>
            </a:r>
            <a:r>
              <a:rPr sz="1400" lang="en"/>
              <a:t>. Retrieved July 1, 2014, from </a:t>
            </a:r>
            <a:r>
              <a:rPr u="sng" sz="1400" lang="en">
                <a:solidFill>
                  <a:schemeClr val="accent1"/>
                </a:solidFill>
                <a:hlinkClick r:id="rId5"/>
              </a:rPr>
              <a:t>https://rockhall.com/exhibits/featured-collections/jimi-hendrix/</a:t>
            </a:r>
          </a:p>
          <a:p>
            <a:pPr rtl="0" lvl="0" indent="-317500" marL="457200">
              <a:spcBef>
                <a:spcPts val="0"/>
              </a:spcBef>
              <a:buClr>
                <a:srgbClr val="FFE599"/>
              </a:buClr>
              <a:buSzPct val="100000"/>
              <a:buFont typeface="Arial"/>
              <a:buChar char="●"/>
            </a:pPr>
            <a:r>
              <a:rPr sz="1400" lang="en">
                <a:solidFill>
                  <a:srgbClr val="FFE599"/>
                </a:solidFill>
              </a:rPr>
              <a:t>Wald, G. F. Shout, Sister, Shout!: The Untold Story of Rock-and-Roll Trailblazer Sister Rosetta Tharpe. </a:t>
            </a:r>
            <a:r>
              <a:rPr sz="1400" lang="en" i="1">
                <a:solidFill>
                  <a:srgbClr val="FFE599"/>
                </a:solidFill>
              </a:rPr>
              <a:t>Journal Article</a:t>
            </a:r>
            <a:r>
              <a:rPr sz="1400" lang="en">
                <a:solidFill>
                  <a:srgbClr val="FFE599"/>
                </a:solidFill>
              </a:rPr>
              <a:t>.</a:t>
            </a:r>
          </a:p>
          <a:p>
            <a:pPr rtl="0" lvl="0" indent="-317500" marL="457200">
              <a:spcBef>
                <a:spcPts val="0"/>
              </a:spcBef>
              <a:buClr>
                <a:srgbClr val="FFE599"/>
              </a:buClr>
              <a:buSzPct val="100000"/>
              <a:buFont typeface="Arial"/>
              <a:buChar char="●"/>
            </a:pPr>
            <a:r>
              <a:rPr sz="1400" lang="en">
                <a:solidFill>
                  <a:srgbClr val="FFE599"/>
                </a:solidFill>
              </a:rPr>
              <a:t>Owen, Frank, and Simon Reynolds. "Why Hendrix Still Matters." </a:t>
            </a:r>
            <a:r>
              <a:rPr sz="1400" lang="en" i="1">
                <a:solidFill>
                  <a:srgbClr val="FFE599"/>
                </a:solidFill>
              </a:rPr>
              <a:t>SPIN</a:t>
            </a:r>
            <a:r>
              <a:rPr sz="1400" lang="en">
                <a:solidFill>
                  <a:srgbClr val="FFE599"/>
                </a:solidFill>
              </a:rPr>
              <a:t> Apr. 1991: 28+. Web.</a:t>
            </a:r>
          </a:p>
          <a:p>
            <a:pPr rtl="0" lvl="0" indent="-317500" marL="457200">
              <a:spcBef>
                <a:spcPts val="0"/>
              </a:spcBef>
              <a:buClr>
                <a:srgbClr val="FFE599"/>
              </a:buClr>
              <a:buSzPct val="100000"/>
              <a:buFont typeface="Arial"/>
              <a:buChar char="●"/>
            </a:pPr>
            <a:r>
              <a:rPr sz="1400" lang="en">
                <a:solidFill>
                  <a:srgbClr val="FFE599"/>
                </a:solidFill>
              </a:rPr>
              <a:t>Unterberger, Richie. (2009). </a:t>
            </a:r>
            <a:r>
              <a:rPr sz="1400" lang="en" i="1">
                <a:solidFill>
                  <a:srgbClr val="FFE599"/>
                </a:solidFill>
              </a:rPr>
              <a:t>The Rough Guide to Jimi Hendrix</a:t>
            </a:r>
            <a:r>
              <a:rPr sz="1400" lang="en">
                <a:solidFill>
                  <a:srgbClr val="FFE599"/>
                </a:solidFill>
              </a:rPr>
              <a:t>. London: Rough Guides.</a:t>
            </a:r>
          </a:p>
          <a:p>
            <a:pPr rtl="0" lvl="0">
              <a:spcBef>
                <a:spcPts val="0"/>
              </a:spcBef>
              <a:buNone/>
            </a:pPr>
            <a:r>
              <a:t/>
            </a:r>
            <a:endParaRPr sz="140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type="title"/>
          </p:nvPr>
        </p:nvSpPr>
        <p:spPr>
          <a:xfrm>
            <a:off y="3" x="457200"/>
            <a:ext cy="857400" cx="6879600"/>
          </a:xfrm>
          <a:prstGeom prst="rect">
            <a:avLst/>
          </a:prstGeom>
        </p:spPr>
        <p:txBody>
          <a:bodyPr bIns="91425" rIns="91425" lIns="91425" tIns="91425" anchor="b" anchorCtr="0">
            <a:noAutofit/>
          </a:bodyPr>
          <a:lstStyle/>
          <a:p>
            <a:pPr>
              <a:spcBef>
                <a:spcPts val="0"/>
              </a:spcBef>
              <a:buNone/>
            </a:pPr>
            <a:r>
              <a:rPr lang="en"/>
              <a:t>Early life</a:t>
            </a:r>
          </a:p>
        </p:txBody>
      </p:sp>
      <p:sp>
        <p:nvSpPr>
          <p:cNvPr id="78" name="Shape 78"/>
          <p:cNvSpPr txBox="1"/>
          <p:nvPr>
            <p:ph idx="1" type="body"/>
          </p:nvPr>
        </p:nvSpPr>
        <p:spPr>
          <a:xfrm>
            <a:off y="1283400" x="714375"/>
            <a:ext cy="3860100" cx="8032500"/>
          </a:xfrm>
          <a:prstGeom prst="rect">
            <a:avLst/>
          </a:prstGeom>
        </p:spPr>
        <p:txBody>
          <a:bodyPr bIns="91425" rIns="91425" lIns="91425" tIns="91425" anchor="t" anchorCtr="0">
            <a:noAutofit/>
          </a:bodyPr>
          <a:lstStyle/>
          <a:p>
            <a:pPr rtl="0" lvl="0" indent="-361950" marL="457200">
              <a:spcBef>
                <a:spcPts val="0"/>
              </a:spcBef>
              <a:buClr>
                <a:schemeClr val="lt2"/>
              </a:buClr>
              <a:buSzPct val="100000"/>
              <a:buFont typeface="Arial"/>
              <a:buChar char="●"/>
            </a:pPr>
            <a:r>
              <a:rPr sz="2100" lang="en"/>
              <a:t>Developed an interest in music at a young age.</a:t>
            </a:r>
          </a:p>
          <a:p>
            <a:pPr rtl="0" lvl="0" indent="-361950" marL="457200">
              <a:spcBef>
                <a:spcPts val="0"/>
              </a:spcBef>
              <a:buClr>
                <a:schemeClr val="lt2"/>
              </a:buClr>
              <a:buSzPct val="100000"/>
              <a:buFont typeface="Arial"/>
              <a:buChar char="●"/>
            </a:pPr>
            <a:r>
              <a:rPr sz="2100" lang="en"/>
              <a:t>Completely self-taught</a:t>
            </a:r>
          </a:p>
          <a:p>
            <a:pPr rtl="0" lvl="1" indent="-361950" marL="914400">
              <a:spcBef>
                <a:spcPts val="0"/>
              </a:spcBef>
              <a:buClr>
                <a:schemeClr val="lt2"/>
              </a:buClr>
              <a:buSzPct val="100000"/>
              <a:buFont typeface="Arial"/>
              <a:buChar char="○"/>
            </a:pPr>
            <a:r>
              <a:rPr sz="2100" lang="en"/>
              <a:t>Unable to read music, which forced him to learn by ear</a:t>
            </a:r>
          </a:p>
          <a:p>
            <a:pPr algn="l" rtl="0" lvl="0" marR="0" indent="-361950" marL="457200">
              <a:lnSpc>
                <a:spcPct val="100000"/>
              </a:lnSpc>
              <a:spcBef>
                <a:spcPts val="0"/>
              </a:spcBef>
              <a:spcAft>
                <a:spcPts val="0"/>
              </a:spcAft>
              <a:buClr>
                <a:schemeClr val="lt2"/>
              </a:buClr>
              <a:buSzPct val="100000"/>
              <a:buFont typeface="Arial"/>
              <a:buChar char="●"/>
            </a:pPr>
            <a:r>
              <a:rPr sz="2100" lang="en"/>
              <a:t>In 1958, his father bought him his first guitar - a five dollar acoustic from one of his friends.</a:t>
            </a:r>
          </a:p>
          <a:p>
            <a:pPr rtl="0" lvl="1" indent="-361950" marL="914400">
              <a:spcBef>
                <a:spcPts val="0"/>
              </a:spcBef>
              <a:buClr>
                <a:schemeClr val="lt2"/>
              </a:buClr>
              <a:buSzPct val="100000"/>
              <a:buFont typeface="Arial"/>
              <a:buChar char="○"/>
            </a:pPr>
            <a:r>
              <a:rPr sz="2100" lang="en"/>
              <a:t>Afterwards, he joined his first band, “The Velvetones,” which only lasted for a few months.</a:t>
            </a:r>
          </a:p>
          <a:p>
            <a:pPr rtl="0" lvl="0" indent="-361950" marL="457200">
              <a:spcBef>
                <a:spcPts val="0"/>
              </a:spcBef>
              <a:buClr>
                <a:schemeClr val="lt2"/>
              </a:buClr>
              <a:buSzPct val="100000"/>
              <a:buFont typeface="Arial"/>
              <a:buChar char="●"/>
            </a:pPr>
            <a:r>
              <a:rPr sz="2100" lang="en"/>
              <a:t> In 1961, Jimi joined the Army</a:t>
            </a:r>
          </a:p>
          <a:p>
            <a:pPr rtl="0" lvl="1" indent="-361950" marL="914400">
              <a:spcBef>
                <a:spcPts val="0"/>
              </a:spcBef>
              <a:buClr>
                <a:schemeClr val="lt2"/>
              </a:buClr>
              <a:buSzPct val="100000"/>
              <a:buFont typeface="Arial"/>
              <a:buChar char="○"/>
            </a:pPr>
            <a:r>
              <a:rPr sz="2100" lang="en"/>
              <a:t>Was later discharged, and began to pursue music once again</a:t>
            </a:r>
          </a:p>
        </p:txBody>
      </p:sp>
      <p:sp>
        <p:nvSpPr>
          <p:cNvPr id="79" name="Shape 79"/>
          <p:cNvSpPr txBox="1"/>
          <p:nvPr/>
        </p:nvSpPr>
        <p:spPr>
          <a:xfrm>
            <a:off y="4707900" x="813675"/>
            <a:ext cy="435599" cx="2481000"/>
          </a:xfrm>
          <a:prstGeom prst="rect">
            <a:avLst/>
          </a:prstGeom>
        </p:spPr>
        <p:txBody>
          <a:bodyPr bIns="91425" rIns="91425" lIns="91425" tIns="91425" anchor="t" anchorCtr="0">
            <a:noAutofit/>
          </a:bodyPr>
          <a:lstStyle/>
          <a:p>
            <a:pPr>
              <a:spcBef>
                <a:spcPts val="0"/>
              </a:spcBef>
              <a:buNone/>
            </a:pPr>
            <a:r>
              <a:rPr sz="1200" lang="en">
                <a:solidFill>
                  <a:schemeClr val="lt1"/>
                </a:solidFill>
              </a:rPr>
              <a:t>(Experience Hendrix, 2013)</a:t>
            </a: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y="0" x="0"/>
          <a:ext cy="0" cx="0"/>
          <a:chOff y="0" x="0"/>
          <a:chExt cy="0" cx="0"/>
        </a:xfrm>
      </p:grpSpPr>
      <p:sp>
        <p:nvSpPr>
          <p:cNvPr id="84" name="Shape 84"/>
          <p:cNvSpPr txBox="1"/>
          <p:nvPr>
            <p:ph type="title"/>
          </p:nvPr>
        </p:nvSpPr>
        <p:spPr>
          <a:xfrm>
            <a:off y="154525" x="221600"/>
            <a:ext cy="725999" cx="8786999"/>
          </a:xfrm>
          <a:prstGeom prst="rect">
            <a:avLst/>
          </a:prstGeom>
        </p:spPr>
        <p:txBody>
          <a:bodyPr bIns="91425" rIns="91425" lIns="91425" tIns="91425" anchor="b" anchorCtr="0">
            <a:noAutofit/>
          </a:bodyPr>
          <a:lstStyle/>
          <a:p>
            <a:pPr>
              <a:spcBef>
                <a:spcPts val="0"/>
              </a:spcBef>
              <a:buNone/>
            </a:pPr>
            <a:r>
              <a:rPr sz="3400" lang="en"/>
              <a:t>The start of Jimi Hendrix’s musical career</a:t>
            </a:r>
          </a:p>
        </p:txBody>
      </p:sp>
      <p:sp>
        <p:nvSpPr>
          <p:cNvPr id="85" name="Shape 85"/>
          <p:cNvSpPr txBox="1"/>
          <p:nvPr>
            <p:ph idx="1" type="body"/>
          </p:nvPr>
        </p:nvSpPr>
        <p:spPr>
          <a:xfrm>
            <a:off y="1311550" x="688850"/>
            <a:ext cy="3754800" cx="7852500"/>
          </a:xfrm>
          <a:prstGeom prst="rect">
            <a:avLst/>
          </a:prstGeom>
        </p:spPr>
        <p:txBody>
          <a:bodyPr bIns="91425" rIns="91425" lIns="91425" tIns="91425" anchor="t" anchorCtr="0">
            <a:noAutofit/>
          </a:bodyPr>
          <a:lstStyle/>
          <a:p>
            <a:pPr rtl="0" lvl="0" indent="-361950" marL="457200">
              <a:spcBef>
                <a:spcPts val="0"/>
              </a:spcBef>
              <a:buClr>
                <a:schemeClr val="lt2"/>
              </a:buClr>
              <a:buSzPct val="100000"/>
              <a:buFont typeface="Arial"/>
              <a:buChar char="●"/>
            </a:pPr>
            <a:r>
              <a:rPr sz="2100" lang="en"/>
              <a:t>After being discharged from the Army, Hendrix worked as a pickup guitarist.</a:t>
            </a:r>
          </a:p>
          <a:p>
            <a:pPr rtl="0" lvl="0" indent="-361950" marL="457200">
              <a:spcBef>
                <a:spcPts val="0"/>
              </a:spcBef>
              <a:buClr>
                <a:schemeClr val="lt2"/>
              </a:buClr>
              <a:buSzPct val="100000"/>
              <a:buFont typeface="Arial"/>
              <a:buChar char="●"/>
            </a:pPr>
            <a:r>
              <a:rPr sz="2100" lang="en"/>
              <a:t>Chas Chandler (former bassist of The Animals) was impressed and became Hendrix’s manager in 1966.</a:t>
            </a:r>
          </a:p>
          <a:p>
            <a:pPr rtl="0" lvl="0" indent="-361950" marL="457200">
              <a:spcBef>
                <a:spcPts val="0"/>
              </a:spcBef>
              <a:buClr>
                <a:schemeClr val="lt2"/>
              </a:buClr>
              <a:buSzPct val="100000"/>
              <a:buFont typeface="Arial"/>
              <a:buChar char="●"/>
            </a:pPr>
            <a:r>
              <a:rPr sz="2100" lang="en"/>
              <a:t>Chandler flew Hendrix to London to join a new band, which was to be named “The Jimi Hendrix Experience.”</a:t>
            </a:r>
          </a:p>
          <a:p>
            <a:pPr rtl="0" lvl="1" indent="-361950" marL="914400">
              <a:spcBef>
                <a:spcPts val="0"/>
              </a:spcBef>
              <a:buClr>
                <a:schemeClr val="lt2"/>
              </a:buClr>
              <a:buSzPct val="100000"/>
              <a:buFont typeface="Arial"/>
              <a:buChar char="○"/>
            </a:pPr>
            <a:r>
              <a:rPr sz="2100" lang="en"/>
              <a:t>The band quickly gained popularity in London</a:t>
            </a:r>
          </a:p>
          <a:p>
            <a:pPr rtl="0" lvl="2" indent="-361950" marL="1371600">
              <a:spcBef>
                <a:spcPts val="0"/>
              </a:spcBef>
              <a:buClr>
                <a:schemeClr val="lt2"/>
              </a:buClr>
              <a:buSzPct val="100000"/>
              <a:buFont typeface="Arial"/>
              <a:buChar char="■"/>
            </a:pPr>
            <a:r>
              <a:rPr sz="2100" lang="en"/>
              <a:t>First single: “Hey Joe”</a:t>
            </a:r>
          </a:p>
          <a:p>
            <a:pPr rtl="0" lvl="2" indent="-361950" marL="1371600">
              <a:spcBef>
                <a:spcPts val="0"/>
              </a:spcBef>
              <a:buClr>
                <a:schemeClr val="lt2"/>
              </a:buClr>
              <a:buSzPct val="100000"/>
              <a:buFont typeface="Arial"/>
              <a:buChar char="■"/>
            </a:pPr>
            <a:r>
              <a:rPr sz="2100" lang="en"/>
              <a:t>First album: </a:t>
            </a:r>
            <a:r>
              <a:rPr sz="2100" lang="en" i="1"/>
              <a:t>Are You Experienced</a:t>
            </a:r>
          </a:p>
          <a:p>
            <a:pPr lvl="0">
              <a:spcBef>
                <a:spcPts val="0"/>
              </a:spcBef>
              <a:buNone/>
            </a:pPr>
            <a:r>
              <a:t/>
            </a:r>
            <a:endParaRPr sz="2100"/>
          </a:p>
        </p:txBody>
      </p:sp>
      <p:pic>
        <p:nvPicPr>
          <p:cNvPr id="86" name="Shape 86"/>
          <p:cNvPicPr preferRelativeResize="0"/>
          <p:nvPr/>
        </p:nvPicPr>
        <p:blipFill>
          <a:blip r:embed="rId3"/>
          <a:stretch>
            <a:fillRect/>
          </a:stretch>
        </p:blipFill>
        <p:spPr>
          <a:xfrm>
            <a:off y="3192425" x="7911150"/>
            <a:ext cy="1796774" cx="891775"/>
          </a:xfrm>
          <a:prstGeom prst="rect">
            <a:avLst/>
          </a:prstGeom>
        </p:spPr>
      </p:pic>
      <p:sp>
        <p:nvSpPr>
          <p:cNvPr id="87" name="Shape 87"/>
          <p:cNvSpPr txBox="1"/>
          <p:nvPr/>
        </p:nvSpPr>
        <p:spPr>
          <a:xfrm>
            <a:off y="4525125" x="862100"/>
            <a:ext cy="278399" cx="3897000"/>
          </a:xfrm>
          <a:prstGeom prst="rect">
            <a:avLst/>
          </a:prstGeom>
        </p:spPr>
        <p:txBody>
          <a:bodyPr bIns="91425" rIns="91425" lIns="91425" tIns="91425" anchor="t" anchorCtr="0">
            <a:noAutofit/>
          </a:bodyPr>
          <a:lstStyle/>
          <a:p>
            <a:pPr>
              <a:spcBef>
                <a:spcPts val="0"/>
              </a:spcBef>
              <a:buNone/>
            </a:pPr>
            <a:r>
              <a:rPr sz="1200" lang="en">
                <a:solidFill>
                  <a:schemeClr val="lt1"/>
                </a:solidFill>
              </a:rPr>
              <a:t>(Experience Hendrix, 2013)</a:t>
            </a:r>
          </a:p>
        </p:txBody>
      </p:sp>
    </p:spTree>
  </p:cSld>
  <p:clrMapOvr>
    <a:masterClrMapping/>
  </p:clrMapOvr>
  <p:transition spd="slow">
    <p:push dir="r"/>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3" fill="hold" presetSubtype="16" presetClass="entr" nodeType="afterEffect">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ppt_w</p:attrName>
                                        </p:attrNameLst>
                                      </p:cBhvr>
                                      <p:tavLst>
                                        <p:tav tm="0" fmla="">
                                          <p:val>
                                            <p:strVal val="0"/>
                                          </p:val>
                                        </p:tav>
                                        <p:tav tm="100000" fmla="">
                                          <p:val>
                                            <p:strVal val="#ppt_w"/>
                                          </p:val>
                                        </p:tav>
                                      </p:tavLst>
                                    </p:anim>
                                    <p:anim calcmode="lin" valueType="num">
                                      <p:cBhvr additive="base">
                                        <p:cTn dur="1000"/>
                                        <p:tgtEl>
                                          <p:spTgt spid="86"/>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y="0" x="0"/>
          <a:ext cy="0" cx="0"/>
          <a:chOff y="0" x="0"/>
          <a:chExt cy="0" cx="0"/>
        </a:xfrm>
      </p:grpSpPr>
      <p:sp>
        <p:nvSpPr>
          <p:cNvPr id="92" name="Shape 92"/>
          <p:cNvSpPr txBox="1"/>
          <p:nvPr>
            <p:ph type="title"/>
          </p:nvPr>
        </p:nvSpPr>
        <p:spPr>
          <a:xfrm>
            <a:off y="98075" x="465875"/>
            <a:ext cy="857400" cx="8028000"/>
          </a:xfrm>
          <a:prstGeom prst="rect">
            <a:avLst/>
          </a:prstGeom>
        </p:spPr>
        <p:txBody>
          <a:bodyPr bIns="91425" rIns="91425" lIns="91425" tIns="91425" anchor="b" anchorCtr="0">
            <a:noAutofit/>
          </a:bodyPr>
          <a:lstStyle/>
          <a:p>
            <a:pPr>
              <a:spcBef>
                <a:spcPts val="0"/>
              </a:spcBef>
              <a:buNone/>
            </a:pPr>
            <a:r>
              <a:rPr lang="en"/>
              <a:t>Mid-career fame</a:t>
            </a:r>
          </a:p>
        </p:txBody>
      </p:sp>
      <p:sp>
        <p:nvSpPr>
          <p:cNvPr id="93" name="Shape 93"/>
          <p:cNvSpPr txBox="1"/>
          <p:nvPr>
            <p:ph idx="1" type="body"/>
          </p:nvPr>
        </p:nvSpPr>
        <p:spPr>
          <a:xfrm>
            <a:off y="1184672" x="854948"/>
            <a:ext cy="3741299" cx="7831799"/>
          </a:xfrm>
          <a:prstGeom prst="rect">
            <a:avLst/>
          </a:prstGeom>
        </p:spPr>
        <p:txBody>
          <a:bodyPr bIns="91425" rIns="91425" lIns="91425" tIns="91425" anchor="t" anchorCtr="0">
            <a:noAutofit/>
          </a:bodyPr>
          <a:lstStyle/>
          <a:p>
            <a:pPr rtl="0" lvl="0" indent="-368300" marL="457200">
              <a:spcBef>
                <a:spcPts val="0"/>
              </a:spcBef>
              <a:buClr>
                <a:schemeClr val="lt2"/>
              </a:buClr>
              <a:buSzPct val="100000"/>
              <a:buFont typeface="Arial"/>
              <a:buChar char="●"/>
            </a:pPr>
            <a:r>
              <a:rPr sz="2200" lang="en"/>
              <a:t>First appearance in U.S. was his performance at the Monterey Pop Festival in 1967</a:t>
            </a:r>
          </a:p>
          <a:p>
            <a:pPr rtl="0" lvl="1" indent="-368300" marL="914400">
              <a:spcBef>
                <a:spcPts val="0"/>
              </a:spcBef>
              <a:buClr>
                <a:schemeClr val="lt2"/>
              </a:buClr>
              <a:buSzPct val="100000"/>
              <a:buFont typeface="Arial"/>
              <a:buChar char="○"/>
            </a:pPr>
            <a:r>
              <a:rPr sz="2200" lang="en"/>
              <a:t>Hendrix burned his guitar as the climax of the show</a:t>
            </a:r>
          </a:p>
          <a:p>
            <a:pPr rtl="0" lvl="0" indent="-368300" marL="457200">
              <a:spcBef>
                <a:spcPts val="0"/>
              </a:spcBef>
              <a:buClr>
                <a:schemeClr val="lt2"/>
              </a:buClr>
              <a:buSzPct val="100000"/>
              <a:buFont typeface="Arial"/>
              <a:buChar char="●"/>
            </a:pPr>
            <a:r>
              <a:rPr sz="2200" lang="en"/>
              <a:t>He quickly rose to fame between 1967 and 1968</a:t>
            </a:r>
          </a:p>
          <a:p>
            <a:pPr rtl="0" lvl="1" indent="-368300" marL="914400">
              <a:spcBef>
                <a:spcPts val="0"/>
              </a:spcBef>
              <a:buClr>
                <a:schemeClr val="lt2"/>
              </a:buClr>
              <a:buSzPct val="100000"/>
              <a:buFont typeface="Arial"/>
              <a:buChar char="○"/>
            </a:pPr>
            <a:r>
              <a:rPr sz="2200" lang="en"/>
              <a:t>Released the albums </a:t>
            </a:r>
            <a:r>
              <a:rPr sz="2200" lang="en" i="1"/>
              <a:t>Axis: Bold as Love </a:t>
            </a:r>
            <a:r>
              <a:rPr sz="2200" lang="en"/>
              <a:t>and </a:t>
            </a:r>
            <a:r>
              <a:rPr sz="2200" lang="en" i="1"/>
              <a:t>Electric Ladyland</a:t>
            </a:r>
          </a:p>
          <a:p>
            <a:pPr rtl="0" lvl="1" indent="-368300" marL="914400">
              <a:spcBef>
                <a:spcPts val="0"/>
              </a:spcBef>
              <a:buClr>
                <a:schemeClr val="lt2"/>
              </a:buClr>
              <a:buSzPct val="100000"/>
              <a:buFont typeface="Arial"/>
              <a:buChar char="○"/>
            </a:pPr>
            <a:r>
              <a:rPr sz="2200" lang="en"/>
              <a:t>Toured in America twice during this time</a:t>
            </a:r>
          </a:p>
          <a:p>
            <a:pPr lvl="0" indent="-368300" marL="457200">
              <a:spcBef>
                <a:spcPts val="0"/>
              </a:spcBef>
              <a:buClr>
                <a:schemeClr val="lt2"/>
              </a:buClr>
              <a:buSzPct val="100000"/>
              <a:buFont typeface="Arial"/>
              <a:buChar char="●"/>
            </a:pPr>
            <a:r>
              <a:rPr sz="2200" lang="en"/>
              <a:t>Tensions among band members and managers rose and eventually The Jimi Hendrix Experience was disbanded.</a:t>
            </a:r>
          </a:p>
        </p:txBody>
      </p:sp>
      <p:pic>
        <p:nvPicPr>
          <p:cNvPr id="94" name="Shape 94"/>
          <p:cNvPicPr preferRelativeResize="0"/>
          <p:nvPr/>
        </p:nvPicPr>
        <p:blipFill>
          <a:blip r:embed="rId3"/>
          <a:stretch>
            <a:fillRect/>
          </a:stretch>
        </p:blipFill>
        <p:spPr>
          <a:xfrm>
            <a:off y="175225" x="4903791"/>
            <a:ext cy="1114025" cx="1977559"/>
          </a:xfrm>
          <a:prstGeom prst="rect">
            <a:avLst/>
          </a:prstGeom>
        </p:spPr>
      </p:pic>
      <p:sp>
        <p:nvSpPr>
          <p:cNvPr id="95" name="Shape 95"/>
          <p:cNvSpPr txBox="1"/>
          <p:nvPr/>
        </p:nvSpPr>
        <p:spPr>
          <a:xfrm>
            <a:off y="4492125" x="1017475"/>
            <a:ext cy="321300" cx="3195000"/>
          </a:xfrm>
          <a:prstGeom prst="rect">
            <a:avLst/>
          </a:prstGeom>
        </p:spPr>
        <p:txBody>
          <a:bodyPr bIns="91425" rIns="91425" lIns="91425" tIns="91425" anchor="t" anchorCtr="0">
            <a:noAutofit/>
          </a:bodyPr>
          <a:lstStyle/>
          <a:p>
            <a:pPr>
              <a:spcBef>
                <a:spcPts val="0"/>
              </a:spcBef>
              <a:buNone/>
            </a:pPr>
            <a:r>
              <a:rPr sz="1200" lang="en">
                <a:solidFill>
                  <a:schemeClr val="lt1"/>
                </a:solidFill>
              </a:rPr>
              <a:t>(Kemp, 2014)</a:t>
            </a:r>
          </a:p>
        </p:txBody>
      </p:sp>
    </p:spTree>
  </p:cSld>
  <p:clrMapOvr>
    <a:masterClrMapping/>
  </p:clrMapOvr>
  <p:transition spd="slow">
    <p:push dir="r"/>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after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fade">
                                      <p:cBhvr>
                                        <p:cTn dur="1000"/>
                                        <p:tgtEl>
                                          <p:spTgt spid="94"/>
                                        </p:tgtEl>
                                      </p:cBhvr>
                                    </p:animEffect>
                                  </p:childTnLst>
                                </p:cTn>
                              </p:par>
                              <p:par>
                                <p:cTn presetID="2" fill="hold" presetSubtype="8" presetClass="entr" nodeType="withEffect">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txBox="1"/>
          <p:nvPr>
            <p:ph type="title"/>
          </p:nvPr>
        </p:nvSpPr>
        <p:spPr>
          <a:xfrm>
            <a:off y="3" x="341450"/>
            <a:ext cy="857400" cx="6879600"/>
          </a:xfrm>
          <a:prstGeom prst="rect">
            <a:avLst/>
          </a:prstGeom>
        </p:spPr>
        <p:txBody>
          <a:bodyPr bIns="91425" rIns="91425" lIns="91425" tIns="91425" anchor="b" anchorCtr="0">
            <a:noAutofit/>
          </a:bodyPr>
          <a:lstStyle/>
          <a:p>
            <a:pPr>
              <a:spcBef>
                <a:spcPts val="0"/>
              </a:spcBef>
              <a:buNone/>
            </a:pPr>
            <a:r>
              <a:rPr lang="en"/>
              <a:t>Late-career</a:t>
            </a:r>
          </a:p>
        </p:txBody>
      </p:sp>
      <p:sp>
        <p:nvSpPr>
          <p:cNvPr id="101" name="Shape 101"/>
          <p:cNvSpPr txBox="1"/>
          <p:nvPr>
            <p:ph idx="1" type="body"/>
          </p:nvPr>
        </p:nvSpPr>
        <p:spPr>
          <a:xfrm>
            <a:off y="1094725" x="727250"/>
            <a:ext cy="3437099" cx="5943899"/>
          </a:xfrm>
          <a:prstGeom prst="rect">
            <a:avLst/>
          </a:prstGeom>
        </p:spPr>
        <p:txBody>
          <a:bodyPr bIns="91425" rIns="91425" lIns="91425" tIns="91425" anchor="t" anchorCtr="0">
            <a:noAutofit/>
          </a:bodyPr>
          <a:lstStyle/>
          <a:p>
            <a:pPr rtl="0" lvl="0" indent="-349250" marL="457200">
              <a:spcBef>
                <a:spcPts val="0"/>
              </a:spcBef>
              <a:buClr>
                <a:schemeClr val="lt2"/>
              </a:buClr>
              <a:buSzPct val="100000"/>
              <a:buFont typeface="Arial"/>
              <a:buChar char="●"/>
            </a:pPr>
            <a:r>
              <a:rPr sz="1900" lang="en"/>
              <a:t>In 1969, Hendrix performed at the Woodstock Festival</a:t>
            </a:r>
          </a:p>
          <a:p>
            <a:pPr rtl="0" lvl="0" indent="-349250" marL="457200">
              <a:spcBef>
                <a:spcPts val="0"/>
              </a:spcBef>
              <a:buClr>
                <a:schemeClr val="lt2"/>
              </a:buClr>
              <a:buSzPct val="100000"/>
              <a:buFont typeface="Arial"/>
              <a:buChar char="●"/>
            </a:pPr>
            <a:r>
              <a:rPr sz="1900" lang="en"/>
              <a:t>Hendrix was under pressure by black power groups to form an all black group.</a:t>
            </a:r>
          </a:p>
          <a:p>
            <a:pPr rtl="0" lvl="1" indent="-349250" marL="914400">
              <a:spcBef>
                <a:spcPts val="0"/>
              </a:spcBef>
              <a:buClr>
                <a:schemeClr val="lt2"/>
              </a:buClr>
              <a:buSzPct val="100000"/>
              <a:buFont typeface="Arial"/>
              <a:buChar char="○"/>
            </a:pPr>
            <a:r>
              <a:rPr sz="1900" lang="en"/>
              <a:t>Later in 1969 he formed an all-black band called “Band of Gypsys”</a:t>
            </a:r>
          </a:p>
          <a:p>
            <a:pPr rtl="0" lvl="2" indent="-349250" marL="1371600">
              <a:spcBef>
                <a:spcPts val="0"/>
              </a:spcBef>
              <a:buClr>
                <a:schemeClr val="lt2"/>
              </a:buClr>
              <a:buSzPct val="100000"/>
              <a:buFont typeface="Arial"/>
              <a:buChar char="■"/>
            </a:pPr>
            <a:r>
              <a:rPr sz="1900" lang="en"/>
              <a:t>Produced only one album, titled </a:t>
            </a:r>
            <a:r>
              <a:rPr sz="1900" lang="en" i="1"/>
              <a:t>Band of Gypsys</a:t>
            </a:r>
          </a:p>
          <a:p>
            <a:pPr lvl="0" indent="-349250" marL="457200">
              <a:spcBef>
                <a:spcPts val="0"/>
              </a:spcBef>
              <a:buClr>
                <a:schemeClr val="lt2"/>
              </a:buClr>
              <a:buSzPct val="100000"/>
              <a:buFont typeface="Arial"/>
              <a:buChar char="●"/>
            </a:pPr>
            <a:r>
              <a:rPr sz="1900" lang="en"/>
              <a:t>He later performed with previous band members to produce his last album, </a:t>
            </a:r>
            <a:r>
              <a:rPr sz="1900" lang="en" i="1"/>
              <a:t>The Cry of Love, </a:t>
            </a:r>
            <a:r>
              <a:rPr sz="1900" lang="en"/>
              <a:t>and held his last performance at the Isle of Wight Festival.</a:t>
            </a:r>
          </a:p>
        </p:txBody>
      </p:sp>
      <p:pic>
        <p:nvPicPr>
          <p:cNvPr id="102" name="Shape 102"/>
          <p:cNvPicPr preferRelativeResize="0"/>
          <p:nvPr/>
        </p:nvPicPr>
        <p:blipFill>
          <a:blip r:embed="rId3"/>
          <a:stretch>
            <a:fillRect/>
          </a:stretch>
        </p:blipFill>
        <p:spPr>
          <a:xfrm>
            <a:off y="1963537" x="7101050"/>
            <a:ext cy="2322275" cx="1792925"/>
          </a:xfrm>
          <a:prstGeom prst="rect">
            <a:avLst/>
          </a:prstGeom>
        </p:spPr>
      </p:pic>
      <p:sp>
        <p:nvSpPr>
          <p:cNvPr id="103" name="Shape 103"/>
          <p:cNvSpPr txBox="1"/>
          <p:nvPr/>
        </p:nvSpPr>
        <p:spPr>
          <a:xfrm>
            <a:off y="4691975" x="1036825"/>
            <a:ext cy="193499" cx="3049800"/>
          </a:xfrm>
          <a:prstGeom prst="rect">
            <a:avLst/>
          </a:prstGeom>
        </p:spPr>
        <p:txBody>
          <a:bodyPr bIns="91425" rIns="91425" lIns="91425" tIns="91425" anchor="t" anchorCtr="0">
            <a:noAutofit/>
          </a:bodyPr>
          <a:lstStyle/>
          <a:p>
            <a:pPr>
              <a:spcBef>
                <a:spcPts val="0"/>
              </a:spcBef>
              <a:buNone/>
            </a:pPr>
            <a:r>
              <a:rPr sz="1200" lang="en">
                <a:solidFill>
                  <a:schemeClr val="lt1"/>
                </a:solidFill>
              </a:rPr>
              <a:t>(Kemp, 2014)</a:t>
            </a:r>
          </a:p>
        </p:txBody>
      </p:sp>
    </p:spTree>
  </p:cSld>
  <p:clrMapOvr>
    <a:masterClrMapping/>
  </p:clrMapOvr>
  <p:transition spd="slow">
    <p:push dir="r"/>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 fill="hold" presetSubtype="8" presetClass="entr" nodeType="afterEffect">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y="0" x="0"/>
          <a:ext cy="0" cx="0"/>
          <a:chOff y="0" x="0"/>
          <a:chExt cy="0" cx="0"/>
        </a:xfrm>
      </p:grpSpPr>
      <p:sp>
        <p:nvSpPr>
          <p:cNvPr id="108" name="Shape 108"/>
          <p:cNvSpPr txBox="1"/>
          <p:nvPr>
            <p:ph type="title"/>
          </p:nvPr>
        </p:nvSpPr>
        <p:spPr>
          <a:xfrm>
            <a:off y="205975" x="457200"/>
            <a:ext cy="713100" cx="6879600"/>
          </a:xfrm>
          <a:prstGeom prst="rect">
            <a:avLst/>
          </a:prstGeom>
        </p:spPr>
        <p:txBody>
          <a:bodyPr bIns="91425" rIns="91425" lIns="91425" tIns="91425" anchor="b" anchorCtr="0">
            <a:noAutofit/>
          </a:bodyPr>
          <a:lstStyle/>
          <a:p>
            <a:pPr>
              <a:spcBef>
                <a:spcPts val="0"/>
              </a:spcBef>
              <a:buNone/>
            </a:pPr>
            <a:r>
              <a:rPr lang="en"/>
              <a:t>Death</a:t>
            </a:r>
          </a:p>
        </p:txBody>
      </p:sp>
      <p:sp>
        <p:nvSpPr>
          <p:cNvPr id="109" name="Shape 109"/>
          <p:cNvSpPr txBox="1"/>
          <p:nvPr>
            <p:ph idx="1" type="body"/>
          </p:nvPr>
        </p:nvSpPr>
        <p:spPr>
          <a:xfrm>
            <a:off y="1201875" x="774525"/>
            <a:ext cy="3500100" cx="7907999"/>
          </a:xfrm>
          <a:prstGeom prst="rect">
            <a:avLst/>
          </a:prstGeom>
        </p:spPr>
        <p:txBody>
          <a:bodyPr bIns="91425" rIns="91425" lIns="91425" tIns="91425" anchor="t" anchorCtr="0">
            <a:noAutofit/>
          </a:bodyPr>
          <a:lstStyle/>
          <a:p>
            <a:pPr rtl="0" lvl="0" indent="-368300" marL="457200">
              <a:spcBef>
                <a:spcPts val="0"/>
              </a:spcBef>
              <a:buClr>
                <a:schemeClr val="lt2"/>
              </a:buClr>
              <a:buSzPct val="100000"/>
              <a:buFont typeface="Arial"/>
              <a:buChar char="●"/>
            </a:pPr>
            <a:r>
              <a:rPr sz="2200" lang="en"/>
              <a:t>Died of a drug overdose in 1970 (at the age of 27) in London</a:t>
            </a:r>
          </a:p>
          <a:p>
            <a:pPr rtl="0" lvl="1" indent="-368300" marL="914400">
              <a:spcBef>
                <a:spcPts val="0"/>
              </a:spcBef>
              <a:buClr>
                <a:schemeClr val="lt2"/>
              </a:buClr>
              <a:buSzPct val="100000"/>
              <a:buFont typeface="Arial"/>
              <a:buChar char="○"/>
            </a:pPr>
            <a:r>
              <a:rPr sz="2200" lang="en"/>
              <a:t>Asphyxiated after overdosing on barbiturates</a:t>
            </a:r>
          </a:p>
          <a:p>
            <a:pPr lvl="1" indent="-368300" marL="914400">
              <a:spcBef>
                <a:spcPts val="0"/>
              </a:spcBef>
              <a:buClr>
                <a:schemeClr val="lt2"/>
              </a:buClr>
              <a:buSzPct val="100000"/>
              <a:buFont typeface="Arial"/>
              <a:buChar char="○"/>
            </a:pPr>
            <a:r>
              <a:rPr sz="2200" lang="en"/>
              <a:t>Metaphorically died of an “overdose of rock ‘n’ roll”</a:t>
            </a:r>
          </a:p>
        </p:txBody>
      </p:sp>
      <p:pic>
        <p:nvPicPr>
          <p:cNvPr id="110" name="Shape 110"/>
          <p:cNvPicPr preferRelativeResize="0"/>
          <p:nvPr/>
        </p:nvPicPr>
        <p:blipFill>
          <a:blip r:embed="rId3"/>
          <a:stretch>
            <a:fillRect/>
          </a:stretch>
        </p:blipFill>
        <p:spPr>
          <a:xfrm>
            <a:off y="2888375" x="3268525"/>
            <a:ext cy="1736525" cx="2606950"/>
          </a:xfrm>
          <a:prstGeom prst="rect">
            <a:avLst/>
          </a:prstGeom>
        </p:spPr>
      </p:pic>
      <p:sp>
        <p:nvSpPr>
          <p:cNvPr id="111" name="Shape 111"/>
          <p:cNvSpPr txBox="1"/>
          <p:nvPr/>
        </p:nvSpPr>
        <p:spPr>
          <a:xfrm>
            <a:off y="4624900" x="1263150"/>
            <a:ext cy="244199" cx="2121599"/>
          </a:xfrm>
          <a:prstGeom prst="rect">
            <a:avLst/>
          </a:prstGeom>
        </p:spPr>
        <p:txBody>
          <a:bodyPr bIns="91425" rIns="91425" lIns="91425" tIns="91425" anchor="t" anchorCtr="0">
            <a:noAutofit/>
          </a:bodyPr>
          <a:lstStyle/>
          <a:p>
            <a:pPr>
              <a:spcBef>
                <a:spcPts val="0"/>
              </a:spcBef>
              <a:buNone/>
            </a:pPr>
            <a:r>
              <a:rPr sz="1200" lang="en">
                <a:solidFill>
                  <a:schemeClr val="lt1"/>
                </a:solidFill>
              </a:rPr>
              <a:t>(Murray, 1989)</a:t>
            </a:r>
          </a:p>
        </p:txBody>
      </p:sp>
    </p:spTree>
  </p:cSld>
  <p:clrMapOvr>
    <a:masterClrMapping/>
  </p:clrMapOvr>
  <p:transition spd="slow">
    <p:push dir="r"/>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3" fill="hold" presetSubtype="16" presetClass="entr" nodeType="after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ppt_w</p:attrName>
                                        </p:attrNameLst>
                                      </p:cBhvr>
                                      <p:tavLst>
                                        <p:tav tm="0" fmla="">
                                          <p:val>
                                            <p:strVal val="0"/>
                                          </p:val>
                                        </p:tav>
                                        <p:tav tm="100000" fmla="">
                                          <p:val>
                                            <p:strVal val="#ppt_w"/>
                                          </p:val>
                                        </p:tav>
                                      </p:tavLst>
                                    </p:anim>
                                    <p:anim calcmode="lin" valueType="num">
                                      <p:cBhvr additive="base">
                                        <p:cTn dur="1000"/>
                                        <p:tgtEl>
                                          <p:spTgt spid="110"/>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pic>
        <p:nvPicPr>
          <p:cNvPr id="116" name="Shape 116"/>
          <p:cNvPicPr preferRelativeResize="0"/>
          <p:nvPr/>
        </p:nvPicPr>
        <p:blipFill>
          <a:blip r:embed="rId3"/>
          <a:stretch>
            <a:fillRect/>
          </a:stretch>
        </p:blipFill>
        <p:spPr>
          <a:xfrm>
            <a:off y="400825" x="5816725"/>
            <a:ext cy="3027599" cx="2598724"/>
          </a:xfrm>
          <a:prstGeom prst="rect">
            <a:avLst/>
          </a:prstGeom>
        </p:spPr>
      </p:pic>
      <p:pic>
        <p:nvPicPr>
          <p:cNvPr id="117" name="Shape 117"/>
          <p:cNvPicPr preferRelativeResize="0"/>
          <p:nvPr/>
        </p:nvPicPr>
        <p:blipFill>
          <a:blip r:embed="rId4"/>
          <a:stretch>
            <a:fillRect/>
          </a:stretch>
        </p:blipFill>
        <p:spPr>
          <a:xfrm>
            <a:off y="400825" x="691025"/>
            <a:ext cy="2335074" cx="2802099"/>
          </a:xfrm>
          <a:prstGeom prst="rect">
            <a:avLst/>
          </a:prstGeom>
        </p:spPr>
      </p:pic>
      <p:pic>
        <p:nvPicPr>
          <p:cNvPr id="118" name="Shape 118"/>
          <p:cNvPicPr preferRelativeResize="0"/>
          <p:nvPr/>
        </p:nvPicPr>
        <p:blipFill>
          <a:blip r:embed="rId5"/>
          <a:stretch>
            <a:fillRect/>
          </a:stretch>
        </p:blipFill>
        <p:spPr>
          <a:xfrm>
            <a:off y="2007600" x="3280198"/>
            <a:ext cy="2682949" cx="2771751"/>
          </a:xfrm>
          <a:prstGeom prst="rect">
            <a:avLst/>
          </a:prstGeom>
        </p:spPr>
      </p:pic>
    </p:spTree>
  </p:cSld>
  <p:clrMapOvr>
    <a:masterClrMapping/>
  </p:clrMapOvr>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 fill="hold" presetSubtype="8" presetClass="entr" nodeType="afterEffect">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ppt_x</p:attrName>
                                        </p:attrNameLst>
                                      </p:cBhvr>
                                      <p:tavLst>
                                        <p:tav tm="0" fmla="">
                                          <p:val>
                                            <p:strVal val="#ppt_x-1"/>
                                          </p:val>
                                        </p:tav>
                                        <p:tav tm="100000" fmla="">
                                          <p:val>
                                            <p:strVal val="#ppt_x"/>
                                          </p:val>
                                        </p:tav>
                                      </p:tavLst>
                                    </p:anim>
                                  </p:childTnLst>
                                </p:cTn>
                              </p:par>
                            </p:childTnLst>
                          </p:cTn>
                        </p:par>
                        <p:par>
                          <p:cTn fill="hold">
                            <p:stCondLst>
                              <p:cond delay="1000"/>
                            </p:stCondLst>
                            <p:childTnLst>
                              <p:par>
                                <p:cTn presetID="2" fill="hold" presetSubtype="8" presetClass="entr" nodeType="afterEffect">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ppt_x</p:attrName>
                                        </p:attrNameLst>
                                      </p:cBhvr>
                                      <p:tavLst>
                                        <p:tav tm="0" fmla="">
                                          <p:val>
                                            <p:strVal val="#ppt_x-1"/>
                                          </p:val>
                                        </p:tav>
                                        <p:tav tm="100000" fmla="">
                                          <p:val>
                                            <p:strVal val="#ppt_x"/>
                                          </p:val>
                                        </p:tav>
                                      </p:tavLst>
                                    </p:anim>
                                  </p:childTnLst>
                                </p:cTn>
                              </p:par>
                            </p:childTnLst>
                          </p:cTn>
                        </p:par>
                        <p:par>
                          <p:cTn fill="hold">
                            <p:stCondLst>
                              <p:cond delay="2000"/>
                            </p:stCondLst>
                            <p:childTnLst>
                              <p:par>
                                <p:cTn presetID="2" fill="hold" presetSubtype="8" presetClass="entr" nodeType="afterEffect">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mc:AlternateContent>
    <mc:Choice Requires="p14">
      <p:transition spd="slow">
        <p14:gallery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trek">
  <a:themeElements>
    <a:clrScheme name="Custom 129">
      <a:dk1>
        <a:srgbClr val="000000"/>
      </a:dk1>
      <a:lt1>
        <a:srgbClr val="FFFFFF"/>
      </a:lt1>
      <a:dk2>
        <a:srgbClr val="5956A7"/>
      </a:dk2>
      <a:lt2>
        <a:srgbClr val="FED47D"/>
      </a:lt2>
      <a:accent1>
        <a:srgbClr val="FF7500"/>
      </a:accent1>
      <a:accent2>
        <a:srgbClr val="8B87FF"/>
      </a:accent2>
      <a:accent3>
        <a:srgbClr val="BF8AC9"/>
      </a:accent3>
      <a:accent4>
        <a:srgbClr val="A14141"/>
      </a:accent4>
      <a:accent5>
        <a:srgbClr val="E06163"/>
      </a:accent5>
      <a:accent6>
        <a:srgbClr val="BB8107"/>
      </a:accent6>
      <a:hlink>
        <a:srgbClr val="FF7500"/>
      </a:hlink>
      <a:folHlink>
        <a:srgbClr val="A7A7A7"/>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