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31"/>
  </p:normalViewPr>
  <p:slideViewPr>
    <p:cSldViewPr snapToGrid="0" snapToObjects="1">
      <p:cViewPr varScale="1">
        <p:scale>
          <a:sx n="129" d="100"/>
          <a:sy n="129" d="100"/>
        </p:scale>
        <p:origin x="6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780102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551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55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4228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616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575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368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7510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7492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264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8440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0353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4664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5792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629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74735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6761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5976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74088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414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609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888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118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86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824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4116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63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381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970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hyperlink" Target="http://youtube.com/v/xL5spALs-eA" TargetMode="External"/><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musicbloodline.info/artist/MN0000492275/spotify"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www.biography.com/news/joan-jett-rock-and-roll-hall-of-fame-interview"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rockhall.com/inductees/led-zeppelin/bio/"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s://upload.wikimedia.org/wikipedia/commons/4/42/Sabs.jpg"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rockhall.com/inductees/sex-pistols/bio/"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hyperlink" Target="http://cdn0.dailydot.com/cache/ad/6b/ad6bfc5312bb0a5876086b9463f7cbee.jpg" TargetMode="External"/><Relationship Id="rId6" Type="http://schemas.openxmlformats.org/officeDocument/2006/relationships/hyperlink" Target="http://cultureaddicts.com/wp-content/uploads/2016/03/1280x720.jpg" TargetMode="External"/><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0" y="-184375"/>
            <a:ext cx="8520600" cy="1345500"/>
          </a:xfrm>
          <a:prstGeom prst="rect">
            <a:avLst/>
          </a:prstGeom>
        </p:spPr>
        <p:txBody>
          <a:bodyPr lIns="91425" tIns="91425" rIns="91425" bIns="91425" anchor="b" anchorCtr="0">
            <a:noAutofit/>
          </a:bodyPr>
          <a:lstStyle/>
          <a:p>
            <a:pPr lvl="0">
              <a:spcBef>
                <a:spcPts val="0"/>
              </a:spcBef>
              <a:buNone/>
            </a:pPr>
            <a:r>
              <a:rPr lang="en"/>
              <a:t>Joan Jett</a:t>
            </a:r>
          </a:p>
        </p:txBody>
      </p:sp>
      <p:sp>
        <p:nvSpPr>
          <p:cNvPr id="67" name="Shape 67"/>
          <p:cNvSpPr txBox="1">
            <a:spLocks noGrp="1"/>
          </p:cNvSpPr>
          <p:nvPr>
            <p:ph type="subTitle" idx="1"/>
          </p:nvPr>
        </p:nvSpPr>
        <p:spPr>
          <a:xfrm>
            <a:off x="347700" y="4082700"/>
            <a:ext cx="8448600" cy="1060800"/>
          </a:xfrm>
          <a:prstGeom prst="rect">
            <a:avLst/>
          </a:prstGeom>
        </p:spPr>
        <p:txBody>
          <a:bodyPr lIns="91425" tIns="91425" rIns="91425" bIns="91425" anchor="t" anchorCtr="0">
            <a:noAutofit/>
          </a:bodyPr>
          <a:lstStyle/>
          <a:p>
            <a:pPr lvl="0" algn="ctr">
              <a:spcBef>
                <a:spcPts val="0"/>
              </a:spcBef>
              <a:buClr>
                <a:schemeClr val="dk1"/>
              </a:buClr>
              <a:buSzPct val="52380"/>
              <a:buFont typeface="Arial"/>
              <a:buNone/>
            </a:pPr>
            <a:r>
              <a:rPr lang="en" sz="2100">
                <a:solidFill>
                  <a:srgbClr val="000000"/>
                </a:solidFill>
                <a:latin typeface="Playfair Display"/>
                <a:ea typeface="Playfair Display"/>
                <a:cs typeface="Playfair Display"/>
                <a:sym typeface="Playfair Display"/>
              </a:rPr>
              <a:t>Group 1</a:t>
            </a:r>
          </a:p>
          <a:p>
            <a:pPr lvl="0" algn="ctr">
              <a:spcBef>
                <a:spcPts val="0"/>
              </a:spcBef>
              <a:buClr>
                <a:schemeClr val="dk1"/>
              </a:buClr>
              <a:buSzPct val="52380"/>
              <a:buFont typeface="Arial"/>
              <a:buNone/>
            </a:pPr>
            <a:r>
              <a:rPr lang="en" sz="2100">
                <a:solidFill>
                  <a:srgbClr val="000000"/>
                </a:solidFill>
                <a:latin typeface="Playfair Display"/>
                <a:ea typeface="Playfair Display"/>
                <a:cs typeface="Playfair Display"/>
                <a:sym typeface="Playfair Display"/>
              </a:rPr>
              <a:t>Sara Larson, Olivia Rezac, Hannah Weber, Brittney Whited</a:t>
            </a:r>
          </a:p>
          <a:p>
            <a:pPr lvl="0">
              <a:spcBef>
                <a:spcPts val="0"/>
              </a:spcBef>
              <a:buNone/>
            </a:pPr>
            <a:endParaRPr/>
          </a:p>
        </p:txBody>
      </p:sp>
      <p:pic>
        <p:nvPicPr>
          <p:cNvPr id="68" name="Shape 68"/>
          <p:cNvPicPr preferRelativeResize="0"/>
          <p:nvPr/>
        </p:nvPicPr>
        <p:blipFill>
          <a:blip r:embed="rId3">
            <a:alphaModFix/>
          </a:blip>
          <a:stretch>
            <a:fillRect/>
          </a:stretch>
        </p:blipFill>
        <p:spPr>
          <a:xfrm>
            <a:off x="3458550" y="1242562"/>
            <a:ext cx="2082749" cy="2658374"/>
          </a:xfrm>
          <a:prstGeom prst="rect">
            <a:avLst/>
          </a:prstGeom>
          <a:noFill/>
          <a:ln>
            <a:noFill/>
          </a:ln>
        </p:spPr>
      </p:pic>
      <p:sp>
        <p:nvSpPr>
          <p:cNvPr id="69" name="Shape 69"/>
          <p:cNvSpPr txBox="1"/>
          <p:nvPr/>
        </p:nvSpPr>
        <p:spPr>
          <a:xfrm>
            <a:off x="0" y="4936500"/>
            <a:ext cx="4715400" cy="167700"/>
          </a:xfrm>
          <a:prstGeom prst="rect">
            <a:avLst/>
          </a:prstGeom>
          <a:noFill/>
          <a:ln>
            <a:noFill/>
          </a:ln>
        </p:spPr>
        <p:txBody>
          <a:bodyPr lIns="91425" tIns="91425" rIns="91425" bIns="91425" anchor="t" anchorCtr="0">
            <a:noAutofit/>
          </a:bodyPr>
          <a:lstStyle/>
          <a:p>
            <a:pPr lvl="0">
              <a:spcBef>
                <a:spcPts val="0"/>
              </a:spcBef>
              <a:buNone/>
            </a:pPr>
            <a:r>
              <a:rPr lang="en" sz="600"/>
              <a:t>Picture: http://www.ticketmaster.com/Joan-Jett-tickets/artist/735389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62700"/>
            <a:ext cx="8520600" cy="707400"/>
          </a:xfrm>
          <a:prstGeom prst="rect">
            <a:avLst/>
          </a:prstGeom>
        </p:spPr>
        <p:txBody>
          <a:bodyPr lIns="91425" tIns="91425" rIns="91425" bIns="91425" anchor="t" anchorCtr="0">
            <a:noAutofit/>
          </a:bodyPr>
          <a:lstStyle/>
          <a:p>
            <a:pPr lvl="0">
              <a:spcBef>
                <a:spcPts val="0"/>
              </a:spcBef>
              <a:buNone/>
            </a:pPr>
            <a:r>
              <a:rPr lang="en"/>
              <a:t>Appearance</a:t>
            </a:r>
          </a:p>
        </p:txBody>
      </p:sp>
      <p:pic>
        <p:nvPicPr>
          <p:cNvPr id="138" name="Shape 138"/>
          <p:cNvPicPr preferRelativeResize="0"/>
          <p:nvPr/>
        </p:nvPicPr>
        <p:blipFill>
          <a:blip r:embed="rId3">
            <a:alphaModFix/>
          </a:blip>
          <a:stretch>
            <a:fillRect/>
          </a:stretch>
        </p:blipFill>
        <p:spPr>
          <a:xfrm>
            <a:off x="3010606" y="633025"/>
            <a:ext cx="3122792" cy="3991074"/>
          </a:xfrm>
          <a:prstGeom prst="rect">
            <a:avLst/>
          </a:prstGeom>
          <a:noFill/>
          <a:ln>
            <a:noFill/>
          </a:ln>
        </p:spPr>
      </p:pic>
      <p:cxnSp>
        <p:nvCxnSpPr>
          <p:cNvPr id="139" name="Shape 139"/>
          <p:cNvCxnSpPr/>
          <p:nvPr/>
        </p:nvCxnSpPr>
        <p:spPr>
          <a:xfrm flipH="1">
            <a:off x="5236200" y="748625"/>
            <a:ext cx="2136300" cy="507900"/>
          </a:xfrm>
          <a:prstGeom prst="straightConnector1">
            <a:avLst/>
          </a:prstGeom>
          <a:noFill/>
          <a:ln w="9525" cap="flat" cmpd="sng">
            <a:solidFill>
              <a:schemeClr val="dk2"/>
            </a:solidFill>
            <a:prstDash val="solid"/>
            <a:round/>
            <a:headEnd type="none" w="lg" len="lg"/>
            <a:tailEnd type="triangle" w="lg" len="lg"/>
          </a:ln>
        </p:spPr>
      </p:cxnSp>
      <p:cxnSp>
        <p:nvCxnSpPr>
          <p:cNvPr id="140" name="Shape 140"/>
          <p:cNvCxnSpPr/>
          <p:nvPr/>
        </p:nvCxnSpPr>
        <p:spPr>
          <a:xfrm rot="10800000">
            <a:off x="5705200" y="4428725"/>
            <a:ext cx="1615200" cy="0"/>
          </a:xfrm>
          <a:prstGeom prst="straightConnector1">
            <a:avLst/>
          </a:prstGeom>
          <a:noFill/>
          <a:ln w="9525" cap="flat" cmpd="sng">
            <a:solidFill>
              <a:schemeClr val="dk2"/>
            </a:solidFill>
            <a:prstDash val="solid"/>
            <a:round/>
            <a:headEnd type="none" w="lg" len="lg"/>
            <a:tailEnd type="triangle" w="lg" len="lg"/>
          </a:ln>
        </p:spPr>
      </p:cxnSp>
      <p:cxnSp>
        <p:nvCxnSpPr>
          <p:cNvPr id="141" name="Shape 141"/>
          <p:cNvCxnSpPr/>
          <p:nvPr/>
        </p:nvCxnSpPr>
        <p:spPr>
          <a:xfrm rot="10800000" flipH="1">
            <a:off x="2227400" y="1563175"/>
            <a:ext cx="1784400" cy="104100"/>
          </a:xfrm>
          <a:prstGeom prst="straightConnector1">
            <a:avLst/>
          </a:prstGeom>
          <a:noFill/>
          <a:ln w="9525" cap="flat" cmpd="sng">
            <a:solidFill>
              <a:schemeClr val="dk2"/>
            </a:solidFill>
            <a:prstDash val="solid"/>
            <a:round/>
            <a:headEnd type="none" w="lg" len="lg"/>
            <a:tailEnd type="triangle" w="lg" len="lg"/>
          </a:ln>
        </p:spPr>
      </p:cxnSp>
      <p:sp>
        <p:nvSpPr>
          <p:cNvPr id="142" name="Shape 142"/>
          <p:cNvSpPr txBox="1"/>
          <p:nvPr/>
        </p:nvSpPr>
        <p:spPr>
          <a:xfrm>
            <a:off x="833625" y="1510975"/>
            <a:ext cx="1784400" cy="351600"/>
          </a:xfrm>
          <a:prstGeom prst="rect">
            <a:avLst/>
          </a:prstGeom>
          <a:noFill/>
          <a:ln>
            <a:noFill/>
          </a:ln>
        </p:spPr>
        <p:txBody>
          <a:bodyPr lIns="91425" tIns="91425" rIns="91425" bIns="91425" anchor="t" anchorCtr="0">
            <a:noAutofit/>
          </a:bodyPr>
          <a:lstStyle/>
          <a:p>
            <a:pPr lvl="0">
              <a:spcBef>
                <a:spcPts val="0"/>
              </a:spcBef>
              <a:buNone/>
            </a:pPr>
            <a:r>
              <a:rPr lang="en"/>
              <a:t>Heavy Mascara</a:t>
            </a:r>
          </a:p>
        </p:txBody>
      </p:sp>
      <p:sp>
        <p:nvSpPr>
          <p:cNvPr id="143" name="Shape 143"/>
          <p:cNvSpPr txBox="1"/>
          <p:nvPr/>
        </p:nvSpPr>
        <p:spPr>
          <a:xfrm>
            <a:off x="7424625" y="416825"/>
            <a:ext cx="1641300" cy="507900"/>
          </a:xfrm>
          <a:prstGeom prst="rect">
            <a:avLst/>
          </a:prstGeom>
          <a:noFill/>
          <a:ln>
            <a:noFill/>
          </a:ln>
        </p:spPr>
        <p:txBody>
          <a:bodyPr lIns="91425" tIns="91425" rIns="91425" bIns="91425" anchor="t" anchorCtr="0">
            <a:noAutofit/>
          </a:bodyPr>
          <a:lstStyle/>
          <a:p>
            <a:pPr lvl="0">
              <a:spcBef>
                <a:spcPts val="0"/>
              </a:spcBef>
              <a:buNone/>
            </a:pPr>
            <a:r>
              <a:rPr lang="en"/>
              <a:t>Short Black Hair</a:t>
            </a:r>
          </a:p>
        </p:txBody>
      </p:sp>
      <p:sp>
        <p:nvSpPr>
          <p:cNvPr id="144" name="Shape 144"/>
          <p:cNvSpPr txBox="1"/>
          <p:nvPr/>
        </p:nvSpPr>
        <p:spPr>
          <a:xfrm>
            <a:off x="7320400" y="4220300"/>
            <a:ext cx="1745400" cy="403800"/>
          </a:xfrm>
          <a:prstGeom prst="rect">
            <a:avLst/>
          </a:prstGeom>
          <a:noFill/>
          <a:ln>
            <a:noFill/>
          </a:ln>
        </p:spPr>
        <p:txBody>
          <a:bodyPr lIns="91425" tIns="91425" rIns="91425" bIns="91425" anchor="t" anchorCtr="0">
            <a:noAutofit/>
          </a:bodyPr>
          <a:lstStyle/>
          <a:p>
            <a:pPr lvl="0">
              <a:spcBef>
                <a:spcPts val="0"/>
              </a:spcBef>
              <a:buNone/>
            </a:pPr>
            <a:r>
              <a:rPr lang="en"/>
              <a:t>Tight Leather Pants</a:t>
            </a:r>
          </a:p>
        </p:txBody>
      </p:sp>
      <p:cxnSp>
        <p:nvCxnSpPr>
          <p:cNvPr id="145" name="Shape 145"/>
          <p:cNvCxnSpPr/>
          <p:nvPr/>
        </p:nvCxnSpPr>
        <p:spPr>
          <a:xfrm rot="10800000" flipH="1">
            <a:off x="1302575" y="3204250"/>
            <a:ext cx="2396700" cy="117300"/>
          </a:xfrm>
          <a:prstGeom prst="straightConnector1">
            <a:avLst/>
          </a:prstGeom>
          <a:noFill/>
          <a:ln w="9525" cap="flat" cmpd="sng">
            <a:solidFill>
              <a:schemeClr val="dk2"/>
            </a:solidFill>
            <a:prstDash val="solid"/>
            <a:round/>
            <a:headEnd type="none" w="lg" len="lg"/>
            <a:tailEnd type="triangle" w="lg" len="lg"/>
          </a:ln>
        </p:spPr>
      </p:cxnSp>
      <p:sp>
        <p:nvSpPr>
          <p:cNvPr id="146" name="Shape 146"/>
          <p:cNvSpPr txBox="1"/>
          <p:nvPr/>
        </p:nvSpPr>
        <p:spPr>
          <a:xfrm>
            <a:off x="104200" y="3126150"/>
            <a:ext cx="1315800" cy="638100"/>
          </a:xfrm>
          <a:prstGeom prst="rect">
            <a:avLst/>
          </a:prstGeom>
          <a:noFill/>
          <a:ln>
            <a:noFill/>
          </a:ln>
        </p:spPr>
        <p:txBody>
          <a:bodyPr lIns="91425" tIns="91425" rIns="91425" bIns="91425" anchor="t" anchorCtr="0">
            <a:noAutofit/>
          </a:bodyPr>
          <a:lstStyle/>
          <a:p>
            <a:pPr lvl="0">
              <a:spcBef>
                <a:spcPts val="0"/>
              </a:spcBef>
              <a:buNone/>
            </a:pPr>
            <a:r>
              <a:rPr lang="en"/>
              <a:t>Dark Clothes</a:t>
            </a:r>
          </a:p>
        </p:txBody>
      </p:sp>
      <p:sp>
        <p:nvSpPr>
          <p:cNvPr id="147" name="Shape 147"/>
          <p:cNvSpPr txBox="1"/>
          <p:nvPr/>
        </p:nvSpPr>
        <p:spPr>
          <a:xfrm>
            <a:off x="104200" y="4762775"/>
            <a:ext cx="7496100" cy="183000"/>
          </a:xfrm>
          <a:prstGeom prst="rect">
            <a:avLst/>
          </a:prstGeom>
          <a:noFill/>
          <a:ln>
            <a:noFill/>
          </a:ln>
        </p:spPr>
        <p:txBody>
          <a:bodyPr lIns="91425" tIns="91425" rIns="91425" bIns="91425" anchor="t" anchorCtr="0">
            <a:noAutofit/>
          </a:bodyPr>
          <a:lstStyle/>
          <a:p>
            <a:pPr lvl="0">
              <a:spcBef>
                <a:spcPts val="0"/>
              </a:spcBef>
              <a:buNone/>
            </a:pPr>
            <a:r>
              <a:rPr lang="en" sz="600"/>
              <a:t>Photo Credit: https://www.samvilla.com/pro/blog/jett-channeling-side-sweeping-fringes-crowns-that-pop/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Joan Jett-Finally Fame</a:t>
            </a:r>
          </a:p>
        </p:txBody>
      </p:sp>
      <p:sp>
        <p:nvSpPr>
          <p:cNvPr id="153" name="Shape 153"/>
          <p:cNvSpPr txBox="1">
            <a:spLocks noGrp="1"/>
          </p:cNvSpPr>
          <p:nvPr>
            <p:ph type="body" idx="1"/>
          </p:nvPr>
        </p:nvSpPr>
        <p:spPr>
          <a:xfrm>
            <a:off x="4094150" y="445025"/>
            <a:ext cx="4920000" cy="4123800"/>
          </a:xfrm>
          <a:prstGeom prst="rect">
            <a:avLst/>
          </a:prstGeom>
        </p:spPr>
        <p:txBody>
          <a:bodyPr lIns="91425" tIns="91425" rIns="91425" bIns="91425" anchor="t" anchorCtr="0">
            <a:noAutofit/>
          </a:bodyPr>
          <a:lstStyle/>
          <a:p>
            <a:pPr lvl="0">
              <a:spcBef>
                <a:spcPts val="0"/>
              </a:spcBef>
              <a:buNone/>
            </a:pPr>
            <a:r>
              <a:rPr lang="en"/>
              <a:t>Despite her first solo record being a flop, she pushed forward with another album titled “I Love Rock ‘n’ Roll”, and finally her edgy pop-rock sound caught on. She soared up the pop charts making it into the top 40’s in 1982. </a:t>
            </a:r>
          </a:p>
          <a:p>
            <a:pPr lvl="0">
              <a:spcBef>
                <a:spcPts val="0"/>
              </a:spcBef>
              <a:buNone/>
            </a:pPr>
            <a:r>
              <a:rPr lang="en"/>
              <a:t>Two more of her songs “Crimson and Clover” and “Do You Wanna Touch Me” were also big hits during 1982. </a:t>
            </a:r>
          </a:p>
          <a:p>
            <a:pPr lvl="0">
              <a:spcBef>
                <a:spcPts val="0"/>
              </a:spcBef>
              <a:buNone/>
            </a:pPr>
            <a:r>
              <a:rPr lang="en"/>
              <a:t>Beyond this album came a couple more album releases, but alas, did not do well. Making her one album a big hit. </a:t>
            </a:r>
          </a:p>
        </p:txBody>
      </p:sp>
      <p:pic>
        <p:nvPicPr>
          <p:cNvPr id="154" name="Shape 154" descr="I love rock n roll .jpg"/>
          <p:cNvPicPr preferRelativeResize="0"/>
          <p:nvPr/>
        </p:nvPicPr>
        <p:blipFill>
          <a:blip r:embed="rId3">
            <a:alphaModFix/>
          </a:blip>
          <a:stretch>
            <a:fillRect/>
          </a:stretch>
        </p:blipFill>
        <p:spPr>
          <a:xfrm>
            <a:off x="412850" y="1152424"/>
            <a:ext cx="3380250" cy="3380250"/>
          </a:xfrm>
          <a:prstGeom prst="rect">
            <a:avLst/>
          </a:prstGeom>
          <a:noFill/>
          <a:ln>
            <a:noFill/>
          </a:ln>
        </p:spPr>
      </p:pic>
      <p:sp>
        <p:nvSpPr>
          <p:cNvPr id="155" name="Shape 155"/>
          <p:cNvSpPr txBox="1"/>
          <p:nvPr/>
        </p:nvSpPr>
        <p:spPr>
          <a:xfrm>
            <a:off x="412850" y="4568825"/>
            <a:ext cx="3702000" cy="350100"/>
          </a:xfrm>
          <a:prstGeom prst="rect">
            <a:avLst/>
          </a:prstGeom>
          <a:noFill/>
          <a:ln>
            <a:noFill/>
          </a:ln>
        </p:spPr>
        <p:txBody>
          <a:bodyPr lIns="91425" tIns="91425" rIns="91425" bIns="91425" anchor="t" anchorCtr="0">
            <a:noAutofit/>
          </a:bodyPr>
          <a:lstStyle/>
          <a:p>
            <a:pPr lvl="0">
              <a:spcBef>
                <a:spcPts val="0"/>
              </a:spcBef>
              <a:buNone/>
            </a:pPr>
            <a:r>
              <a:rPr lang="en" sz="600"/>
              <a:t>http://thegiant.org/wiki/index.php/Joan_Jett_Pop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I Love Rock and Roll</a:t>
            </a:r>
          </a:p>
        </p:txBody>
      </p:sp>
      <p:sp>
        <p:nvSpPr>
          <p:cNvPr id="161" name="Shape 161" descr="Rock and Roll" title="I love Rock n roll - Joan jett The Blackhearts">
            <a:hlinkClick r:id="rId3"/>
          </p:cNvPr>
          <p:cNvSpPr/>
          <p:nvPr/>
        </p:nvSpPr>
        <p:spPr>
          <a:xfrm>
            <a:off x="2286000" y="1387975"/>
            <a:ext cx="4572000" cy="3429000"/>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“I Love Rock and Roll” Lyrics</a:t>
            </a:r>
          </a:p>
        </p:txBody>
      </p:sp>
      <p:sp>
        <p:nvSpPr>
          <p:cNvPr id="167" name="Shape 167"/>
          <p:cNvSpPr txBox="1">
            <a:spLocks noGrp="1"/>
          </p:cNvSpPr>
          <p:nvPr>
            <p:ph type="body" idx="1"/>
          </p:nvPr>
        </p:nvSpPr>
        <p:spPr>
          <a:xfrm>
            <a:off x="311700" y="1266325"/>
            <a:ext cx="3174000" cy="3302700"/>
          </a:xfrm>
          <a:prstGeom prst="rect">
            <a:avLst/>
          </a:prstGeom>
        </p:spPr>
        <p:txBody>
          <a:bodyPr lIns="91425" tIns="91425" rIns="91425" bIns="91425" anchor="t" anchorCtr="0">
            <a:noAutofit/>
          </a:bodyPr>
          <a:lstStyle/>
          <a:p>
            <a:pPr lvl="0">
              <a:lnSpc>
                <a:spcPct val="163043"/>
              </a:lnSpc>
              <a:spcBef>
                <a:spcPts val="0"/>
              </a:spcBef>
              <a:spcAft>
                <a:spcPts val="0"/>
              </a:spcAft>
              <a:buNone/>
            </a:pPr>
            <a:r>
              <a:rPr lang="en" sz="700">
                <a:solidFill>
                  <a:srgbClr val="707070"/>
                </a:solidFill>
                <a:latin typeface="Arial"/>
                <a:ea typeface="Arial"/>
                <a:cs typeface="Arial"/>
                <a:sym typeface="Arial"/>
              </a:rPr>
              <a:t>I saw him dancin' there by the record machine</a:t>
            </a:r>
          </a:p>
          <a:p>
            <a:pPr lvl="0">
              <a:lnSpc>
                <a:spcPct val="163043"/>
              </a:lnSpc>
              <a:spcBef>
                <a:spcPts val="0"/>
              </a:spcBef>
              <a:spcAft>
                <a:spcPts val="0"/>
              </a:spcAft>
              <a:buNone/>
            </a:pPr>
            <a:r>
              <a:rPr lang="en" sz="700">
                <a:solidFill>
                  <a:srgbClr val="707070"/>
                </a:solidFill>
                <a:latin typeface="Arial"/>
                <a:ea typeface="Arial"/>
                <a:cs typeface="Arial"/>
                <a:sym typeface="Arial"/>
              </a:rPr>
              <a:t>I knew he must a been about seventeen</a:t>
            </a:r>
          </a:p>
          <a:p>
            <a:pPr lvl="0">
              <a:lnSpc>
                <a:spcPct val="163043"/>
              </a:lnSpc>
              <a:spcBef>
                <a:spcPts val="0"/>
              </a:spcBef>
              <a:spcAft>
                <a:spcPts val="0"/>
              </a:spcAft>
              <a:buNone/>
            </a:pPr>
            <a:r>
              <a:rPr lang="en" sz="700">
                <a:solidFill>
                  <a:srgbClr val="707070"/>
                </a:solidFill>
                <a:latin typeface="Arial"/>
                <a:ea typeface="Arial"/>
                <a:cs typeface="Arial"/>
                <a:sym typeface="Arial"/>
              </a:rPr>
              <a:t>The beat was goin' strong</a:t>
            </a:r>
          </a:p>
          <a:p>
            <a:pPr lvl="0">
              <a:lnSpc>
                <a:spcPct val="163043"/>
              </a:lnSpc>
              <a:spcBef>
                <a:spcPts val="0"/>
              </a:spcBef>
              <a:spcAft>
                <a:spcPts val="0"/>
              </a:spcAft>
              <a:buNone/>
            </a:pPr>
            <a:r>
              <a:rPr lang="en" sz="700">
                <a:solidFill>
                  <a:srgbClr val="707070"/>
                </a:solidFill>
                <a:latin typeface="Arial"/>
                <a:ea typeface="Arial"/>
                <a:cs typeface="Arial"/>
                <a:sym typeface="Arial"/>
              </a:rPr>
              <a:t>Playin' my favorite song</a:t>
            </a:r>
          </a:p>
          <a:p>
            <a:pPr lvl="0">
              <a:lnSpc>
                <a:spcPct val="163043"/>
              </a:lnSpc>
              <a:spcBef>
                <a:spcPts val="0"/>
              </a:spcBef>
              <a:spcAft>
                <a:spcPts val="0"/>
              </a:spcAft>
              <a:buNone/>
            </a:pPr>
            <a:r>
              <a:rPr lang="en" sz="700">
                <a:solidFill>
                  <a:srgbClr val="707070"/>
                </a:solidFill>
                <a:latin typeface="Arial"/>
                <a:ea typeface="Arial"/>
                <a:cs typeface="Arial"/>
                <a:sym typeface="Arial"/>
              </a:rPr>
              <a:t>An' I could tell it wouldn't be long</a:t>
            </a:r>
          </a:p>
          <a:p>
            <a:pPr lvl="0">
              <a:lnSpc>
                <a:spcPct val="163043"/>
              </a:lnSpc>
              <a:spcBef>
                <a:spcPts val="0"/>
              </a:spcBef>
              <a:spcAft>
                <a:spcPts val="0"/>
              </a:spcAft>
              <a:buNone/>
            </a:pPr>
            <a:r>
              <a:rPr lang="en" sz="700">
                <a:solidFill>
                  <a:srgbClr val="707070"/>
                </a:solidFill>
                <a:latin typeface="Arial"/>
                <a:ea typeface="Arial"/>
                <a:cs typeface="Arial"/>
                <a:sym typeface="Arial"/>
              </a:rPr>
              <a:t>Till he was with me, yeah me,</a:t>
            </a:r>
          </a:p>
          <a:p>
            <a:pPr lvl="0">
              <a:lnSpc>
                <a:spcPct val="163043"/>
              </a:lnSpc>
              <a:spcBef>
                <a:spcPts val="0"/>
              </a:spcBef>
              <a:spcAft>
                <a:spcPts val="0"/>
              </a:spcAft>
              <a:buNone/>
            </a:pPr>
            <a:r>
              <a:rPr lang="en" sz="700">
                <a:solidFill>
                  <a:srgbClr val="707070"/>
                </a:solidFill>
                <a:latin typeface="Arial"/>
                <a:ea typeface="Arial"/>
                <a:cs typeface="Arial"/>
                <a:sym typeface="Arial"/>
              </a:rPr>
              <a:t>An' I could tell it wouldn't be long</a:t>
            </a:r>
          </a:p>
          <a:p>
            <a:pPr lvl="0">
              <a:lnSpc>
                <a:spcPct val="163043"/>
              </a:lnSpc>
              <a:spcBef>
                <a:spcPts val="0"/>
              </a:spcBef>
              <a:spcAft>
                <a:spcPts val="0"/>
              </a:spcAft>
              <a:buNone/>
            </a:pPr>
            <a:r>
              <a:rPr lang="en" sz="700">
                <a:solidFill>
                  <a:srgbClr val="707070"/>
                </a:solidFill>
                <a:latin typeface="Arial"/>
                <a:ea typeface="Arial"/>
                <a:cs typeface="Arial"/>
                <a:sym typeface="Arial"/>
              </a:rPr>
              <a:t>Till he was with me, yeah me, singin'</a:t>
            </a:r>
          </a:p>
          <a:p>
            <a:pPr lvl="0">
              <a:lnSpc>
                <a:spcPct val="163043"/>
              </a:lnSpc>
              <a:spcBef>
                <a:spcPts val="0"/>
              </a:spcBef>
              <a:spcAft>
                <a:spcPts val="0"/>
              </a:spcAft>
              <a:buNone/>
            </a:pPr>
            <a:r>
              <a:rPr lang="en" sz="700">
                <a:solidFill>
                  <a:srgbClr val="707070"/>
                </a:solidFill>
                <a:latin typeface="Arial"/>
                <a:ea typeface="Arial"/>
                <a:cs typeface="Arial"/>
                <a:sym typeface="Arial"/>
              </a:rPr>
              <a:t>I love rock n' roll</a:t>
            </a:r>
          </a:p>
          <a:p>
            <a:pPr lvl="0">
              <a:lnSpc>
                <a:spcPct val="163043"/>
              </a:lnSpc>
              <a:spcBef>
                <a:spcPts val="0"/>
              </a:spcBef>
              <a:spcAft>
                <a:spcPts val="0"/>
              </a:spcAft>
              <a:buNone/>
            </a:pPr>
            <a:r>
              <a:rPr lang="en" sz="700">
                <a:solidFill>
                  <a:srgbClr val="707070"/>
                </a:solidFill>
                <a:latin typeface="Arial"/>
                <a:ea typeface="Arial"/>
                <a:cs typeface="Arial"/>
                <a:sym typeface="Arial"/>
              </a:rPr>
              <a:t>So put another dime in the jukebox, baby</a:t>
            </a:r>
          </a:p>
          <a:p>
            <a:pPr lvl="0">
              <a:lnSpc>
                <a:spcPct val="163043"/>
              </a:lnSpc>
              <a:spcBef>
                <a:spcPts val="0"/>
              </a:spcBef>
              <a:spcAft>
                <a:spcPts val="0"/>
              </a:spcAft>
              <a:buNone/>
            </a:pPr>
            <a:r>
              <a:rPr lang="en" sz="700">
                <a:solidFill>
                  <a:srgbClr val="707070"/>
                </a:solidFill>
                <a:latin typeface="Arial"/>
                <a:ea typeface="Arial"/>
                <a:cs typeface="Arial"/>
                <a:sym typeface="Arial"/>
              </a:rPr>
              <a:t>I love rock n' roll</a:t>
            </a:r>
          </a:p>
          <a:p>
            <a:pPr lvl="0">
              <a:lnSpc>
                <a:spcPct val="163043"/>
              </a:lnSpc>
              <a:spcBef>
                <a:spcPts val="0"/>
              </a:spcBef>
              <a:spcAft>
                <a:spcPts val="0"/>
              </a:spcAft>
              <a:buNone/>
            </a:pPr>
            <a:r>
              <a:rPr lang="en" sz="700">
                <a:solidFill>
                  <a:srgbClr val="707070"/>
                </a:solidFill>
                <a:latin typeface="Arial"/>
                <a:ea typeface="Arial"/>
                <a:cs typeface="Arial"/>
                <a:sym typeface="Arial"/>
              </a:rPr>
              <a:t>So come an' take your time an' dance with me</a:t>
            </a:r>
          </a:p>
          <a:p>
            <a:pPr lvl="0">
              <a:lnSpc>
                <a:spcPct val="163043"/>
              </a:lnSpc>
              <a:spcBef>
                <a:spcPts val="0"/>
              </a:spcBef>
              <a:spcAft>
                <a:spcPts val="0"/>
              </a:spcAft>
              <a:buNone/>
            </a:pPr>
            <a:r>
              <a:rPr lang="en" sz="700">
                <a:solidFill>
                  <a:srgbClr val="707070"/>
                </a:solidFill>
                <a:latin typeface="Arial"/>
                <a:ea typeface="Arial"/>
                <a:cs typeface="Arial"/>
                <a:sym typeface="Arial"/>
              </a:rPr>
              <a:t>He smiled so I got up and' asked for his name</a:t>
            </a:r>
          </a:p>
          <a:p>
            <a:pPr lvl="0">
              <a:lnSpc>
                <a:spcPct val="163043"/>
              </a:lnSpc>
              <a:spcBef>
                <a:spcPts val="0"/>
              </a:spcBef>
              <a:spcAft>
                <a:spcPts val="0"/>
              </a:spcAft>
              <a:buNone/>
            </a:pPr>
            <a:r>
              <a:rPr lang="en" sz="700">
                <a:solidFill>
                  <a:srgbClr val="707070"/>
                </a:solidFill>
                <a:latin typeface="Arial"/>
                <a:ea typeface="Arial"/>
                <a:cs typeface="Arial"/>
                <a:sym typeface="Arial"/>
              </a:rPr>
              <a:t>That don't matter, he said,</a:t>
            </a:r>
          </a:p>
          <a:p>
            <a:pPr lvl="0">
              <a:lnSpc>
                <a:spcPct val="163043"/>
              </a:lnSpc>
              <a:spcBef>
                <a:spcPts val="0"/>
              </a:spcBef>
              <a:spcAft>
                <a:spcPts val="0"/>
              </a:spcAft>
              <a:buNone/>
            </a:pPr>
            <a:r>
              <a:rPr lang="en" sz="700">
                <a:solidFill>
                  <a:srgbClr val="707070"/>
                </a:solidFill>
                <a:latin typeface="Arial"/>
                <a:ea typeface="Arial"/>
                <a:cs typeface="Arial"/>
                <a:sym typeface="Arial"/>
              </a:rPr>
              <a:t>'Cause it's all the same</a:t>
            </a:r>
          </a:p>
          <a:p>
            <a:pPr lvl="0">
              <a:lnSpc>
                <a:spcPct val="163043"/>
              </a:lnSpc>
              <a:spcBef>
                <a:spcPts val="0"/>
              </a:spcBef>
              <a:spcAft>
                <a:spcPts val="0"/>
              </a:spcAft>
              <a:buNone/>
            </a:pPr>
            <a:r>
              <a:rPr lang="en" sz="700">
                <a:solidFill>
                  <a:srgbClr val="707070"/>
                </a:solidFill>
                <a:latin typeface="Arial"/>
                <a:ea typeface="Arial"/>
                <a:cs typeface="Arial"/>
                <a:sym typeface="Arial"/>
              </a:rPr>
              <a:t>Said can I take you home where we can be alone</a:t>
            </a:r>
          </a:p>
          <a:p>
            <a:pPr lvl="0">
              <a:lnSpc>
                <a:spcPct val="163043"/>
              </a:lnSpc>
              <a:spcBef>
                <a:spcPts val="0"/>
              </a:spcBef>
              <a:spcAft>
                <a:spcPts val="0"/>
              </a:spcAft>
              <a:buNone/>
            </a:pPr>
            <a:r>
              <a:rPr lang="en" sz="700">
                <a:solidFill>
                  <a:srgbClr val="707070"/>
                </a:solidFill>
                <a:latin typeface="Arial"/>
                <a:ea typeface="Arial"/>
                <a:cs typeface="Arial"/>
                <a:sym typeface="Arial"/>
              </a:rPr>
              <a:t>An' next we were movin' on</a:t>
            </a:r>
          </a:p>
          <a:p>
            <a:pPr lvl="0">
              <a:lnSpc>
                <a:spcPct val="163043"/>
              </a:lnSpc>
              <a:spcBef>
                <a:spcPts val="0"/>
              </a:spcBef>
              <a:spcAft>
                <a:spcPts val="0"/>
              </a:spcAft>
              <a:buNone/>
            </a:pPr>
            <a:r>
              <a:rPr lang="en" sz="700">
                <a:solidFill>
                  <a:srgbClr val="707070"/>
                </a:solidFill>
                <a:latin typeface="Arial"/>
                <a:ea typeface="Arial"/>
                <a:cs typeface="Arial"/>
                <a:sym typeface="Arial"/>
              </a:rPr>
              <a:t>He was with me, yeah me</a:t>
            </a:r>
          </a:p>
          <a:p>
            <a:pPr lvl="0">
              <a:lnSpc>
                <a:spcPct val="163043"/>
              </a:lnSpc>
              <a:spcBef>
                <a:spcPts val="0"/>
              </a:spcBef>
              <a:spcAft>
                <a:spcPts val="0"/>
              </a:spcAft>
              <a:buNone/>
            </a:pPr>
            <a:r>
              <a:rPr lang="en" sz="700">
                <a:solidFill>
                  <a:srgbClr val="707070"/>
                </a:solidFill>
                <a:latin typeface="Arial"/>
                <a:ea typeface="Arial"/>
                <a:cs typeface="Arial"/>
                <a:sym typeface="Arial"/>
              </a:rPr>
              <a:t>Next we were movin' on</a:t>
            </a:r>
          </a:p>
          <a:p>
            <a:pPr lvl="0">
              <a:lnSpc>
                <a:spcPct val="163043"/>
              </a:lnSpc>
              <a:spcBef>
                <a:spcPts val="0"/>
              </a:spcBef>
              <a:spcAft>
                <a:spcPts val="0"/>
              </a:spcAft>
              <a:buNone/>
            </a:pPr>
            <a:r>
              <a:rPr lang="en" sz="700">
                <a:solidFill>
                  <a:srgbClr val="707070"/>
                </a:solidFill>
                <a:latin typeface="Arial"/>
                <a:ea typeface="Arial"/>
                <a:cs typeface="Arial"/>
                <a:sym typeface="Arial"/>
              </a:rPr>
              <a:t>He was with me, yeah me singin'</a:t>
            </a:r>
          </a:p>
          <a:p>
            <a:pPr lvl="0">
              <a:spcBef>
                <a:spcPts val="0"/>
              </a:spcBef>
              <a:buNone/>
            </a:pPr>
            <a:endParaRPr sz="700"/>
          </a:p>
        </p:txBody>
      </p:sp>
      <p:sp>
        <p:nvSpPr>
          <p:cNvPr id="168" name="Shape 168"/>
          <p:cNvSpPr txBox="1"/>
          <p:nvPr/>
        </p:nvSpPr>
        <p:spPr>
          <a:xfrm>
            <a:off x="3304200" y="1266325"/>
            <a:ext cx="2535600" cy="3374400"/>
          </a:xfrm>
          <a:prstGeom prst="rect">
            <a:avLst/>
          </a:prstGeom>
          <a:noFill/>
          <a:ln>
            <a:noFill/>
          </a:ln>
        </p:spPr>
        <p:txBody>
          <a:bodyPr lIns="91425" tIns="91425" rIns="91425" bIns="91425" anchor="t" anchorCtr="0">
            <a:noAutofit/>
          </a:bodyPr>
          <a:lstStyle/>
          <a:p>
            <a:pPr lvl="0" rtl="0">
              <a:lnSpc>
                <a:spcPct val="163043"/>
              </a:lnSpc>
              <a:spcBef>
                <a:spcPts val="0"/>
              </a:spcBef>
              <a:buNone/>
            </a:pPr>
            <a:r>
              <a:rPr lang="en" sz="700">
                <a:solidFill>
                  <a:srgbClr val="707070"/>
                </a:solidFill>
              </a:rPr>
              <a:t>I love rock n' roll</a:t>
            </a:r>
          </a:p>
          <a:p>
            <a:pPr lvl="0" rtl="0">
              <a:lnSpc>
                <a:spcPct val="163043"/>
              </a:lnSpc>
              <a:spcBef>
                <a:spcPts val="0"/>
              </a:spcBef>
              <a:buNone/>
            </a:pPr>
            <a:r>
              <a:rPr lang="en" sz="700">
                <a:solidFill>
                  <a:srgbClr val="707070"/>
                </a:solidFill>
              </a:rPr>
              <a:t>So put another dime in the jukebox, baby</a:t>
            </a:r>
          </a:p>
          <a:p>
            <a:pPr lvl="0" rtl="0">
              <a:lnSpc>
                <a:spcPct val="163043"/>
              </a:lnSpc>
              <a:spcBef>
                <a:spcPts val="0"/>
              </a:spcBef>
              <a:buNone/>
            </a:pPr>
            <a:r>
              <a:rPr lang="en" sz="700">
                <a:solidFill>
                  <a:srgbClr val="707070"/>
                </a:solidFill>
              </a:rPr>
              <a:t>I love rock n' roll</a:t>
            </a:r>
          </a:p>
          <a:p>
            <a:pPr lvl="0" rtl="0">
              <a:lnSpc>
                <a:spcPct val="163043"/>
              </a:lnSpc>
              <a:spcBef>
                <a:spcPts val="0"/>
              </a:spcBef>
              <a:buNone/>
            </a:pPr>
            <a:r>
              <a:rPr lang="en" sz="700">
                <a:solidFill>
                  <a:srgbClr val="707070"/>
                </a:solidFill>
              </a:rPr>
              <a:t>So come an' take your time an' dance with me</a:t>
            </a:r>
          </a:p>
          <a:p>
            <a:pPr lvl="0" rtl="0">
              <a:lnSpc>
                <a:spcPct val="163043"/>
              </a:lnSpc>
              <a:spcBef>
                <a:spcPts val="0"/>
              </a:spcBef>
              <a:buNone/>
            </a:pPr>
            <a:r>
              <a:rPr lang="en" sz="700">
                <a:solidFill>
                  <a:srgbClr val="707070"/>
                </a:solidFill>
              </a:rPr>
              <a:t>Said can I take you home where we can be alone</a:t>
            </a:r>
          </a:p>
          <a:p>
            <a:pPr lvl="0" rtl="0">
              <a:lnSpc>
                <a:spcPct val="163043"/>
              </a:lnSpc>
              <a:spcBef>
                <a:spcPts val="0"/>
              </a:spcBef>
              <a:buNone/>
            </a:pPr>
            <a:r>
              <a:rPr lang="en" sz="700">
                <a:solidFill>
                  <a:srgbClr val="707070"/>
                </a:solidFill>
              </a:rPr>
              <a:t>Next we're movin' on</a:t>
            </a:r>
          </a:p>
          <a:p>
            <a:pPr lvl="0" rtl="0">
              <a:lnSpc>
                <a:spcPct val="163043"/>
              </a:lnSpc>
              <a:spcBef>
                <a:spcPts val="0"/>
              </a:spcBef>
              <a:buNone/>
            </a:pPr>
            <a:r>
              <a:rPr lang="en" sz="700">
                <a:solidFill>
                  <a:srgbClr val="707070"/>
                </a:solidFill>
              </a:rPr>
              <a:t>He was with me, yeah me</a:t>
            </a:r>
          </a:p>
          <a:p>
            <a:pPr lvl="0" rtl="0">
              <a:lnSpc>
                <a:spcPct val="163043"/>
              </a:lnSpc>
              <a:spcBef>
                <a:spcPts val="0"/>
              </a:spcBef>
              <a:buNone/>
            </a:pPr>
            <a:r>
              <a:rPr lang="en" sz="700">
                <a:solidFill>
                  <a:srgbClr val="707070"/>
                </a:solidFill>
              </a:rPr>
              <a:t>And we'll be movin' on</a:t>
            </a:r>
          </a:p>
          <a:p>
            <a:pPr lvl="0" rtl="0">
              <a:lnSpc>
                <a:spcPct val="163043"/>
              </a:lnSpc>
              <a:spcBef>
                <a:spcPts val="0"/>
              </a:spcBef>
              <a:buNone/>
            </a:pPr>
            <a:r>
              <a:rPr lang="en" sz="700">
                <a:solidFill>
                  <a:srgbClr val="707070"/>
                </a:solidFill>
              </a:rPr>
              <a:t>An' singin' that same old song</a:t>
            </a:r>
          </a:p>
          <a:p>
            <a:pPr lvl="0" rtl="0">
              <a:lnSpc>
                <a:spcPct val="163043"/>
              </a:lnSpc>
              <a:spcBef>
                <a:spcPts val="0"/>
              </a:spcBef>
              <a:buNone/>
            </a:pPr>
            <a:r>
              <a:rPr lang="en" sz="700">
                <a:solidFill>
                  <a:srgbClr val="707070"/>
                </a:solidFill>
              </a:rPr>
              <a:t>Yeah with me, singin'</a:t>
            </a:r>
          </a:p>
          <a:p>
            <a:pPr lvl="0" rtl="0">
              <a:lnSpc>
                <a:spcPct val="163043"/>
              </a:lnSpc>
              <a:spcBef>
                <a:spcPts val="0"/>
              </a:spcBef>
              <a:buNone/>
            </a:pPr>
            <a:r>
              <a:rPr lang="en" sz="700">
                <a:solidFill>
                  <a:srgbClr val="707070"/>
                </a:solidFill>
              </a:rPr>
              <a:t>I love rock n' roll</a:t>
            </a:r>
          </a:p>
          <a:p>
            <a:pPr lvl="0" rtl="0">
              <a:lnSpc>
                <a:spcPct val="163043"/>
              </a:lnSpc>
              <a:spcBef>
                <a:spcPts val="0"/>
              </a:spcBef>
              <a:buNone/>
            </a:pPr>
            <a:r>
              <a:rPr lang="en" sz="700">
                <a:solidFill>
                  <a:srgbClr val="707070"/>
                </a:solidFill>
              </a:rPr>
              <a:t>So put another dime in the jukebox, baby</a:t>
            </a:r>
          </a:p>
          <a:p>
            <a:pPr lvl="0" rtl="0">
              <a:lnSpc>
                <a:spcPct val="163043"/>
              </a:lnSpc>
              <a:spcBef>
                <a:spcPts val="0"/>
              </a:spcBef>
              <a:buNone/>
            </a:pPr>
            <a:r>
              <a:rPr lang="en" sz="700">
                <a:solidFill>
                  <a:srgbClr val="707070"/>
                </a:solidFill>
              </a:rPr>
              <a:t>I love rock n' roll</a:t>
            </a:r>
          </a:p>
          <a:p>
            <a:pPr lvl="0" rtl="0">
              <a:lnSpc>
                <a:spcPct val="163043"/>
              </a:lnSpc>
              <a:spcBef>
                <a:spcPts val="0"/>
              </a:spcBef>
              <a:buNone/>
            </a:pPr>
            <a:r>
              <a:rPr lang="en" sz="700">
                <a:solidFill>
                  <a:srgbClr val="707070"/>
                </a:solidFill>
              </a:rPr>
              <a:t>So come an' take your time an' dance with me</a:t>
            </a:r>
          </a:p>
          <a:p>
            <a:pPr lvl="0" rtl="0">
              <a:lnSpc>
                <a:spcPct val="163043"/>
              </a:lnSpc>
              <a:spcBef>
                <a:spcPts val="0"/>
              </a:spcBef>
              <a:buNone/>
            </a:pPr>
            <a:r>
              <a:rPr lang="en" sz="700">
                <a:solidFill>
                  <a:srgbClr val="707070"/>
                </a:solidFill>
              </a:rPr>
              <a:t>I love rock n' roll</a:t>
            </a:r>
          </a:p>
          <a:p>
            <a:pPr lvl="0" rtl="0">
              <a:lnSpc>
                <a:spcPct val="163043"/>
              </a:lnSpc>
              <a:spcBef>
                <a:spcPts val="0"/>
              </a:spcBef>
              <a:buNone/>
            </a:pPr>
            <a:r>
              <a:rPr lang="en" sz="700">
                <a:solidFill>
                  <a:srgbClr val="707070"/>
                </a:solidFill>
              </a:rPr>
              <a:t>So put another dime in the jukebox, baby</a:t>
            </a:r>
          </a:p>
          <a:p>
            <a:pPr lvl="0" rtl="0">
              <a:lnSpc>
                <a:spcPct val="163043"/>
              </a:lnSpc>
              <a:spcBef>
                <a:spcPts val="0"/>
              </a:spcBef>
              <a:buNone/>
            </a:pPr>
            <a:r>
              <a:rPr lang="en" sz="700">
                <a:solidFill>
                  <a:srgbClr val="707070"/>
                </a:solidFill>
              </a:rPr>
              <a:t>I love rock n' roll</a:t>
            </a:r>
          </a:p>
          <a:p>
            <a:pPr lvl="0" rtl="0">
              <a:lnSpc>
                <a:spcPct val="163043"/>
              </a:lnSpc>
              <a:spcBef>
                <a:spcPts val="0"/>
              </a:spcBef>
              <a:buNone/>
            </a:pPr>
            <a:r>
              <a:rPr lang="en" sz="700">
                <a:solidFill>
                  <a:srgbClr val="707070"/>
                </a:solidFill>
              </a:rPr>
              <a:t>So come an' take your time an' dance with</a:t>
            </a:r>
          </a:p>
          <a:p>
            <a:pPr lvl="0" rtl="0">
              <a:lnSpc>
                <a:spcPct val="163043"/>
              </a:lnSpc>
              <a:spcBef>
                <a:spcPts val="0"/>
              </a:spcBef>
              <a:buNone/>
            </a:pPr>
            <a:r>
              <a:rPr lang="en" sz="700">
                <a:solidFill>
                  <a:srgbClr val="707070"/>
                </a:solidFill>
              </a:rPr>
              <a:t>I love rock n' roll</a:t>
            </a:r>
          </a:p>
          <a:p>
            <a:pPr lvl="0" rtl="0">
              <a:lnSpc>
                <a:spcPct val="163043"/>
              </a:lnSpc>
              <a:spcBef>
                <a:spcPts val="0"/>
              </a:spcBef>
              <a:buNone/>
            </a:pPr>
            <a:r>
              <a:rPr lang="en" sz="700">
                <a:solidFill>
                  <a:srgbClr val="707070"/>
                </a:solidFill>
              </a:rPr>
              <a:t>So put another dime in the jukebox, baby</a:t>
            </a:r>
          </a:p>
          <a:p>
            <a:pPr lvl="0" rtl="0">
              <a:lnSpc>
                <a:spcPct val="115000"/>
              </a:lnSpc>
              <a:spcBef>
                <a:spcPts val="0"/>
              </a:spcBef>
              <a:spcAft>
                <a:spcPts val="1600"/>
              </a:spcAft>
              <a:buNone/>
            </a:pPr>
            <a:endParaRPr sz="700">
              <a:solidFill>
                <a:schemeClr val="dk2"/>
              </a:solidFill>
              <a:latin typeface="Open Sans"/>
              <a:ea typeface="Open Sans"/>
              <a:cs typeface="Open Sans"/>
              <a:sym typeface="Open Sans"/>
            </a:endParaRPr>
          </a:p>
          <a:p>
            <a:pPr lvl="0">
              <a:spcBef>
                <a:spcPts val="0"/>
              </a:spcBef>
              <a:buNone/>
            </a:pPr>
            <a:endParaRPr/>
          </a:p>
        </p:txBody>
      </p:sp>
      <p:sp>
        <p:nvSpPr>
          <p:cNvPr id="169" name="Shape 169"/>
          <p:cNvSpPr txBox="1"/>
          <p:nvPr/>
        </p:nvSpPr>
        <p:spPr>
          <a:xfrm>
            <a:off x="6034600" y="1266325"/>
            <a:ext cx="2535600" cy="2181900"/>
          </a:xfrm>
          <a:prstGeom prst="rect">
            <a:avLst/>
          </a:prstGeom>
          <a:noFill/>
          <a:ln>
            <a:noFill/>
          </a:ln>
        </p:spPr>
        <p:txBody>
          <a:bodyPr lIns="91425" tIns="91425" rIns="91425" bIns="91425" anchor="t" anchorCtr="0">
            <a:noAutofit/>
          </a:bodyPr>
          <a:lstStyle/>
          <a:p>
            <a:pPr lvl="0" rtl="0">
              <a:lnSpc>
                <a:spcPct val="163043"/>
              </a:lnSpc>
              <a:spcBef>
                <a:spcPts val="0"/>
              </a:spcBef>
              <a:buNone/>
            </a:pPr>
            <a:r>
              <a:rPr lang="en" sz="700" dirty="0">
                <a:solidFill>
                  <a:srgbClr val="707070"/>
                </a:solidFill>
              </a:rPr>
              <a:t>I love rock n' roll</a:t>
            </a:r>
          </a:p>
          <a:p>
            <a:pPr lvl="0" rtl="0">
              <a:lnSpc>
                <a:spcPct val="163043"/>
              </a:lnSpc>
              <a:spcBef>
                <a:spcPts val="0"/>
              </a:spcBef>
              <a:buNone/>
            </a:pPr>
            <a:r>
              <a:rPr lang="en" sz="700" dirty="0">
                <a:solidFill>
                  <a:srgbClr val="707070"/>
                </a:solidFill>
              </a:rPr>
              <a:t>So come an' take your time an' dance with</a:t>
            </a:r>
          </a:p>
          <a:p>
            <a:pPr lvl="0" rtl="0">
              <a:lnSpc>
                <a:spcPct val="163043"/>
              </a:lnSpc>
              <a:spcBef>
                <a:spcPts val="0"/>
              </a:spcBef>
              <a:buNone/>
            </a:pPr>
            <a:r>
              <a:rPr lang="en" sz="700" dirty="0">
                <a:solidFill>
                  <a:srgbClr val="707070"/>
                </a:solidFill>
              </a:rPr>
              <a:t>I love rock n' roll</a:t>
            </a:r>
          </a:p>
          <a:p>
            <a:pPr lvl="0" rtl="0">
              <a:lnSpc>
                <a:spcPct val="163043"/>
              </a:lnSpc>
              <a:spcBef>
                <a:spcPts val="0"/>
              </a:spcBef>
              <a:buNone/>
            </a:pPr>
            <a:r>
              <a:rPr lang="en" sz="700" dirty="0">
                <a:solidFill>
                  <a:srgbClr val="707070"/>
                </a:solidFill>
              </a:rPr>
              <a:t>So put another dime in the jukebox, baby</a:t>
            </a:r>
          </a:p>
          <a:p>
            <a:pPr lvl="0" rtl="0">
              <a:lnSpc>
                <a:spcPct val="163043"/>
              </a:lnSpc>
              <a:spcBef>
                <a:spcPts val="0"/>
              </a:spcBef>
              <a:buNone/>
            </a:pPr>
            <a:r>
              <a:rPr lang="en" sz="700" dirty="0">
                <a:solidFill>
                  <a:srgbClr val="707070"/>
                </a:solidFill>
              </a:rPr>
              <a:t>I love rock n' roll</a:t>
            </a:r>
          </a:p>
          <a:p>
            <a:pPr lvl="0" rtl="0">
              <a:lnSpc>
                <a:spcPct val="163043"/>
              </a:lnSpc>
              <a:spcBef>
                <a:spcPts val="0"/>
              </a:spcBef>
              <a:buNone/>
            </a:pPr>
            <a:r>
              <a:rPr lang="en" sz="700" dirty="0">
                <a:solidFill>
                  <a:srgbClr val="707070"/>
                </a:solidFill>
              </a:rPr>
              <a:t>So come an' take your time an' dance with</a:t>
            </a:r>
          </a:p>
          <a:p>
            <a:pPr lvl="0" rtl="0">
              <a:lnSpc>
                <a:spcPct val="163043"/>
              </a:lnSpc>
              <a:spcBef>
                <a:spcPts val="0"/>
              </a:spcBef>
              <a:buNone/>
            </a:pPr>
            <a:r>
              <a:rPr lang="en" sz="700" dirty="0">
                <a:solidFill>
                  <a:srgbClr val="707070"/>
                </a:solidFill>
              </a:rPr>
              <a:t>I love rock n' roll</a:t>
            </a:r>
          </a:p>
          <a:p>
            <a:pPr lvl="0" rtl="0">
              <a:lnSpc>
                <a:spcPct val="163043"/>
              </a:lnSpc>
              <a:spcBef>
                <a:spcPts val="0"/>
              </a:spcBef>
              <a:buNone/>
            </a:pPr>
            <a:r>
              <a:rPr lang="en" sz="700" dirty="0">
                <a:solidFill>
                  <a:srgbClr val="707070"/>
                </a:solidFill>
              </a:rPr>
              <a:t>So put another dime in the jukebox, baby</a:t>
            </a:r>
          </a:p>
          <a:p>
            <a:pPr lvl="0" rtl="0">
              <a:lnSpc>
                <a:spcPct val="163043"/>
              </a:lnSpc>
              <a:spcBef>
                <a:spcPts val="0"/>
              </a:spcBef>
              <a:buNone/>
            </a:pPr>
            <a:r>
              <a:rPr lang="en" sz="700" dirty="0">
                <a:solidFill>
                  <a:srgbClr val="707070"/>
                </a:solidFill>
              </a:rPr>
              <a:t>I love rock n' roll</a:t>
            </a:r>
          </a:p>
          <a:p>
            <a:pPr lvl="0" rtl="0">
              <a:lnSpc>
                <a:spcPct val="163043"/>
              </a:lnSpc>
              <a:spcBef>
                <a:spcPts val="0"/>
              </a:spcBef>
              <a:buNone/>
            </a:pPr>
            <a:r>
              <a:rPr lang="en" sz="700" dirty="0">
                <a:solidFill>
                  <a:srgbClr val="707070"/>
                </a:solidFill>
              </a:rPr>
              <a:t>So come an' take your time an' dance with me</a:t>
            </a:r>
          </a:p>
          <a:p>
            <a:pPr lvl="0">
              <a:spcBef>
                <a:spcPts val="0"/>
              </a:spcBef>
              <a:buNone/>
            </a:pPr>
            <a:endParaRPr dirty="0"/>
          </a:p>
        </p:txBody>
      </p:sp>
      <p:pic>
        <p:nvPicPr>
          <p:cNvPr id="170" name="Shape 170"/>
          <p:cNvPicPr preferRelativeResize="0"/>
          <p:nvPr/>
        </p:nvPicPr>
        <p:blipFill>
          <a:blip r:embed="rId3">
            <a:alphaModFix/>
          </a:blip>
          <a:stretch>
            <a:fillRect/>
          </a:stretch>
        </p:blipFill>
        <p:spPr>
          <a:xfrm>
            <a:off x="6118787" y="3112324"/>
            <a:ext cx="2367225" cy="1778300"/>
          </a:xfrm>
          <a:prstGeom prst="rect">
            <a:avLst/>
          </a:prstGeom>
          <a:noFill/>
          <a:ln>
            <a:noFill/>
          </a:ln>
        </p:spPr>
      </p:pic>
      <p:sp>
        <p:nvSpPr>
          <p:cNvPr id="171" name="Shape 171"/>
          <p:cNvSpPr txBox="1"/>
          <p:nvPr/>
        </p:nvSpPr>
        <p:spPr>
          <a:xfrm>
            <a:off x="6303225" y="4848650"/>
            <a:ext cx="1880400" cy="131100"/>
          </a:xfrm>
          <a:prstGeom prst="rect">
            <a:avLst/>
          </a:prstGeom>
          <a:noFill/>
          <a:ln>
            <a:noFill/>
          </a:ln>
        </p:spPr>
        <p:txBody>
          <a:bodyPr lIns="91425" tIns="91425" rIns="91425" bIns="91425" anchor="t" anchorCtr="0">
            <a:noAutofit/>
          </a:bodyPr>
          <a:lstStyle/>
          <a:p>
            <a:pPr lvl="0">
              <a:spcBef>
                <a:spcPts val="0"/>
              </a:spcBef>
              <a:buNone/>
            </a:pPr>
            <a:r>
              <a:rPr lang="en" sz="600"/>
              <a:t>Picture from “I Love Rock and Roll” Music Video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Analysis of “I Love Rock and Roll”</a:t>
            </a:r>
          </a:p>
        </p:txBody>
      </p:sp>
      <p:sp>
        <p:nvSpPr>
          <p:cNvPr id="177" name="Shape 17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 sz="1400"/>
              <a:t>Meter</a:t>
            </a:r>
          </a:p>
          <a:p>
            <a:pPr marL="914400" lvl="1" indent="-228600" rtl="0">
              <a:spcBef>
                <a:spcPts val="0"/>
              </a:spcBef>
            </a:pPr>
            <a:r>
              <a:rPr lang="en" sz="1100" dirty="0"/>
              <a:t>The song has beats that are grouped into sets of three</a:t>
            </a:r>
          </a:p>
          <a:p>
            <a:pPr marL="914400" lvl="1" indent="-228600" rtl="0">
              <a:spcBef>
                <a:spcPts val="0"/>
              </a:spcBef>
            </a:pPr>
            <a:r>
              <a:rPr lang="en" sz="1100" dirty="0"/>
              <a:t>This means that the song is triple meter</a:t>
            </a:r>
          </a:p>
          <a:p>
            <a:pPr marL="457200" lvl="0" indent="-228600" rtl="0">
              <a:spcBef>
                <a:spcPts val="0"/>
              </a:spcBef>
            </a:pPr>
            <a:r>
              <a:rPr lang="en" sz="1400" dirty="0"/>
              <a:t>Beat Subdivisions</a:t>
            </a:r>
          </a:p>
          <a:p>
            <a:pPr marL="914400" lvl="1" indent="-228600" rtl="0">
              <a:spcBef>
                <a:spcPts val="0"/>
              </a:spcBef>
            </a:pPr>
            <a:r>
              <a:rPr lang="en" sz="1100" dirty="0"/>
              <a:t>The beats are divided into three equal notes</a:t>
            </a:r>
          </a:p>
          <a:p>
            <a:pPr marL="914400" lvl="1" indent="-228600" rtl="0">
              <a:spcBef>
                <a:spcPts val="0"/>
              </a:spcBef>
            </a:pPr>
            <a:r>
              <a:rPr lang="en" sz="1100" dirty="0"/>
              <a:t>This makes the song’s beat subdivision triple subdivision</a:t>
            </a:r>
          </a:p>
          <a:p>
            <a:pPr marL="457200" lvl="0" indent="-228600" rtl="0">
              <a:spcBef>
                <a:spcPts val="0"/>
              </a:spcBef>
            </a:pPr>
            <a:r>
              <a:rPr lang="en" sz="1400" dirty="0"/>
              <a:t>Musical Texture</a:t>
            </a:r>
          </a:p>
          <a:p>
            <a:pPr marL="914400" lvl="1" indent="-228600" rtl="0">
              <a:spcBef>
                <a:spcPts val="0"/>
              </a:spcBef>
            </a:pPr>
            <a:r>
              <a:rPr lang="en" sz="1100" dirty="0"/>
              <a:t>One melody grabs the listener’s attention more than the others</a:t>
            </a:r>
          </a:p>
          <a:p>
            <a:pPr marL="914400" lvl="1" indent="-228600">
              <a:spcBef>
                <a:spcPts val="0"/>
              </a:spcBef>
            </a:pPr>
            <a:r>
              <a:rPr lang="en" sz="1100" dirty="0"/>
              <a:t>The texture is homophonic, melody and accompaniment</a:t>
            </a:r>
          </a:p>
        </p:txBody>
      </p:sp>
      <p:pic>
        <p:nvPicPr>
          <p:cNvPr id="178" name="Shape 178" descr="Image result for music notes"/>
          <p:cNvPicPr preferRelativeResize="0"/>
          <p:nvPr/>
        </p:nvPicPr>
        <p:blipFill>
          <a:blip r:embed="rId3">
            <a:alphaModFix/>
          </a:blip>
          <a:stretch>
            <a:fillRect/>
          </a:stretch>
        </p:blipFill>
        <p:spPr>
          <a:xfrm>
            <a:off x="6257375" y="1356300"/>
            <a:ext cx="2728175" cy="1815474"/>
          </a:xfrm>
          <a:prstGeom prst="rect">
            <a:avLst/>
          </a:prstGeom>
          <a:noFill/>
          <a:ln>
            <a:noFill/>
          </a:ln>
        </p:spPr>
      </p:pic>
      <p:sp>
        <p:nvSpPr>
          <p:cNvPr id="179" name="Shape 179"/>
          <p:cNvSpPr txBox="1"/>
          <p:nvPr/>
        </p:nvSpPr>
        <p:spPr>
          <a:xfrm>
            <a:off x="6434675" y="4806450"/>
            <a:ext cx="2865600" cy="403800"/>
          </a:xfrm>
          <a:prstGeom prst="rect">
            <a:avLst/>
          </a:prstGeom>
          <a:noFill/>
          <a:ln>
            <a:noFill/>
          </a:ln>
        </p:spPr>
        <p:txBody>
          <a:bodyPr lIns="91425" tIns="91425" rIns="91425" bIns="91425" anchor="t" anchorCtr="0">
            <a:noAutofit/>
          </a:bodyPr>
          <a:lstStyle/>
          <a:p>
            <a:pPr lvl="0">
              <a:spcBef>
                <a:spcPts val="0"/>
              </a:spcBef>
              <a:buNone/>
            </a:pPr>
            <a:r>
              <a:rPr lang="en" sz="600"/>
              <a:t>Picture: http://www.clipartpanda.com/categories/music-note-border-clipart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Joan Jett- After The Fact </a:t>
            </a:r>
          </a:p>
        </p:txBody>
      </p:sp>
      <p:sp>
        <p:nvSpPr>
          <p:cNvPr id="185" name="Shape 18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Moving forward into her adult years, Jett has always kept music in her life. She signs on new musicians to her record label, does some producing, acting, and even comes out with more of her own music, though doesn’t really attract mainstream audiences. </a:t>
            </a:r>
          </a:p>
          <a:p>
            <a:pPr lvl="0">
              <a:spcBef>
                <a:spcPts val="0"/>
              </a:spcBef>
              <a:buNone/>
            </a:pPr>
            <a:r>
              <a:rPr lang="en"/>
              <a:t>Jett’s music career evolved interestingly at a young age, and even though she wasn’t a lasting success, her hits are/will be known by past, present, and future generations.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Musical Style</a:t>
            </a:r>
          </a:p>
        </p:txBody>
      </p:sp>
      <p:sp>
        <p:nvSpPr>
          <p:cNvPr id="191" name="Shape 191"/>
          <p:cNvSpPr txBox="1">
            <a:spLocks noGrp="1"/>
          </p:cNvSpPr>
          <p:nvPr>
            <p:ph type="body" idx="1"/>
          </p:nvPr>
        </p:nvSpPr>
        <p:spPr>
          <a:xfrm>
            <a:off x="311700" y="1426650"/>
            <a:ext cx="4000800" cy="3050400"/>
          </a:xfrm>
          <a:prstGeom prst="rect">
            <a:avLst/>
          </a:prstGeom>
        </p:spPr>
        <p:txBody>
          <a:bodyPr lIns="91425" tIns="91425" rIns="91425" bIns="91425" anchor="t" anchorCtr="0">
            <a:noAutofit/>
          </a:bodyPr>
          <a:lstStyle/>
          <a:p>
            <a:pPr lvl="0">
              <a:spcBef>
                <a:spcPts val="0"/>
              </a:spcBef>
              <a:buNone/>
            </a:pPr>
            <a:r>
              <a:rPr lang="en" sz="1200"/>
              <a:t>The Runaways:</a:t>
            </a:r>
          </a:p>
          <a:p>
            <a:pPr marL="457200" lvl="0" indent="-304800" rtl="0">
              <a:spcBef>
                <a:spcPts val="0"/>
              </a:spcBef>
              <a:buSzPct val="100000"/>
            </a:pPr>
            <a:r>
              <a:rPr lang="en" sz="1200"/>
              <a:t>The all-female group were not taken seriously for a large portion of their existence, but today are credited for inspiring an entire generation of young female rockers</a:t>
            </a:r>
          </a:p>
          <a:p>
            <a:pPr marL="457200" lvl="0" indent="-304800">
              <a:spcBef>
                <a:spcPts val="0"/>
              </a:spcBef>
              <a:buSzPct val="100000"/>
            </a:pPr>
            <a:r>
              <a:rPr lang="en" sz="1200"/>
              <a:t>The band had more success in underground punk circles and in Japan than in the mainstream American market, mostly for their mixed style of heavy metal and punk rock paired with their in-your-face lyrics about sex, alcohol, and life on the streets.</a:t>
            </a:r>
          </a:p>
        </p:txBody>
      </p:sp>
      <p:pic>
        <p:nvPicPr>
          <p:cNvPr id="192" name="Shape 192"/>
          <p:cNvPicPr preferRelativeResize="0"/>
          <p:nvPr/>
        </p:nvPicPr>
        <p:blipFill>
          <a:blip r:embed="rId3">
            <a:alphaModFix/>
          </a:blip>
          <a:stretch>
            <a:fillRect/>
          </a:stretch>
        </p:blipFill>
        <p:spPr>
          <a:xfrm>
            <a:off x="4506124" y="1046549"/>
            <a:ext cx="4480275" cy="3050400"/>
          </a:xfrm>
          <a:prstGeom prst="rect">
            <a:avLst/>
          </a:prstGeom>
          <a:noFill/>
          <a:ln>
            <a:noFill/>
          </a:ln>
        </p:spPr>
      </p:pic>
      <p:sp>
        <p:nvSpPr>
          <p:cNvPr id="193" name="Shape 193"/>
          <p:cNvSpPr txBox="1"/>
          <p:nvPr/>
        </p:nvSpPr>
        <p:spPr>
          <a:xfrm>
            <a:off x="4506125" y="4204500"/>
            <a:ext cx="4237200" cy="364500"/>
          </a:xfrm>
          <a:prstGeom prst="rect">
            <a:avLst/>
          </a:prstGeom>
          <a:noFill/>
          <a:ln>
            <a:noFill/>
          </a:ln>
        </p:spPr>
        <p:txBody>
          <a:bodyPr lIns="91425" tIns="91425" rIns="91425" bIns="91425" anchor="t" anchorCtr="0">
            <a:noAutofit/>
          </a:bodyPr>
          <a:lstStyle/>
          <a:p>
            <a:pPr lvl="0">
              <a:spcBef>
                <a:spcPts val="0"/>
              </a:spcBef>
              <a:buNone/>
            </a:pPr>
            <a:r>
              <a:rPr lang="en" sz="800"/>
              <a:t>Photo credit: </a:t>
            </a:r>
            <a:r>
              <a:rPr lang="en" sz="800" u="sng">
                <a:solidFill>
                  <a:schemeClr val="hlink"/>
                </a:solidFill>
                <a:hlinkClick r:id="rId4"/>
              </a:rPr>
              <a:t>http://musicbloodline.info/artist/MN0000492275/spotify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Musical Style</a:t>
            </a:r>
          </a:p>
        </p:txBody>
      </p:sp>
      <p:sp>
        <p:nvSpPr>
          <p:cNvPr id="199" name="Shape 19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pPr>
            <a:r>
              <a:rPr lang="en"/>
              <a:t>Jett is considered one of the</a:t>
            </a:r>
          </a:p>
          <a:p>
            <a:pPr lvl="0" rtl="0">
              <a:lnSpc>
                <a:spcPct val="100000"/>
              </a:lnSpc>
              <a:spcBef>
                <a:spcPts val="0"/>
              </a:spcBef>
              <a:spcAft>
                <a:spcPts val="0"/>
              </a:spcAft>
              <a:buNone/>
            </a:pPr>
            <a:r>
              <a:rPr lang="en"/>
              <a:t>founders for the feminist-punk rock</a:t>
            </a:r>
          </a:p>
          <a:p>
            <a:pPr lvl="0" rtl="0">
              <a:lnSpc>
                <a:spcPct val="100000"/>
              </a:lnSpc>
              <a:spcBef>
                <a:spcPts val="0"/>
              </a:spcBef>
              <a:spcAft>
                <a:spcPts val="0"/>
              </a:spcAft>
              <a:buNone/>
            </a:pPr>
            <a:r>
              <a:rPr lang="en"/>
              <a:t>movement</a:t>
            </a:r>
          </a:p>
          <a:p>
            <a:pPr marL="457200" lvl="0" indent="-228600" rtl="0">
              <a:lnSpc>
                <a:spcPct val="100000"/>
              </a:lnSpc>
              <a:spcBef>
                <a:spcPts val="0"/>
              </a:spcBef>
              <a:spcAft>
                <a:spcPts val="0"/>
              </a:spcAft>
            </a:pPr>
            <a:r>
              <a:rPr lang="en"/>
              <a:t>“People look at women differently”</a:t>
            </a:r>
          </a:p>
          <a:p>
            <a:pPr lvl="0" rtl="0">
              <a:lnSpc>
                <a:spcPct val="100000"/>
              </a:lnSpc>
              <a:spcBef>
                <a:spcPts val="0"/>
              </a:spcBef>
              <a:spcAft>
                <a:spcPts val="0"/>
              </a:spcAft>
              <a:buNone/>
            </a:pPr>
            <a:r>
              <a:rPr lang="en"/>
              <a:t>she says</a:t>
            </a:r>
          </a:p>
          <a:p>
            <a:pPr marL="457200" lvl="0" indent="-228600" rtl="0">
              <a:lnSpc>
                <a:spcPct val="100000"/>
              </a:lnSpc>
              <a:spcBef>
                <a:spcPts val="0"/>
              </a:spcBef>
              <a:spcAft>
                <a:spcPts val="0"/>
              </a:spcAft>
            </a:pPr>
            <a:r>
              <a:rPr lang="en"/>
              <a:t>She wanted to make women equal</a:t>
            </a:r>
          </a:p>
          <a:p>
            <a:pPr lvl="0" rtl="0">
              <a:lnSpc>
                <a:spcPct val="100000"/>
              </a:lnSpc>
              <a:spcBef>
                <a:spcPts val="0"/>
              </a:spcBef>
              <a:spcAft>
                <a:spcPts val="0"/>
              </a:spcAft>
              <a:buNone/>
            </a:pPr>
            <a:r>
              <a:rPr lang="en"/>
              <a:t>to men in the world of rock and roll</a:t>
            </a:r>
          </a:p>
          <a:p>
            <a:pPr marL="457200" lvl="0" indent="-228600" rtl="0">
              <a:lnSpc>
                <a:spcPct val="100000"/>
              </a:lnSpc>
              <a:spcBef>
                <a:spcPts val="0"/>
              </a:spcBef>
              <a:spcAft>
                <a:spcPts val="0"/>
              </a:spcAft>
            </a:pPr>
            <a:r>
              <a:rPr lang="en"/>
              <a:t>The goal of her music was to express</a:t>
            </a:r>
          </a:p>
          <a:p>
            <a:pPr lvl="0" rtl="0">
              <a:lnSpc>
                <a:spcPct val="100000"/>
              </a:lnSpc>
              <a:spcBef>
                <a:spcPts val="0"/>
              </a:spcBef>
              <a:spcAft>
                <a:spcPts val="0"/>
              </a:spcAft>
              <a:buNone/>
            </a:pPr>
            <a:r>
              <a:rPr lang="en"/>
              <a:t>her emotions and show people that she</a:t>
            </a:r>
          </a:p>
          <a:p>
            <a:pPr lvl="0">
              <a:lnSpc>
                <a:spcPct val="100000"/>
              </a:lnSpc>
              <a:spcBef>
                <a:spcPts val="0"/>
              </a:spcBef>
              <a:spcAft>
                <a:spcPts val="0"/>
              </a:spcAft>
              <a:buNone/>
            </a:pPr>
            <a:r>
              <a:rPr lang="en"/>
              <a:t>was not afraid to be herself as a woman</a:t>
            </a:r>
          </a:p>
        </p:txBody>
      </p:sp>
      <p:pic>
        <p:nvPicPr>
          <p:cNvPr id="200" name="Shape 200"/>
          <p:cNvPicPr preferRelativeResize="0"/>
          <p:nvPr/>
        </p:nvPicPr>
        <p:blipFill>
          <a:blip r:embed="rId3">
            <a:alphaModFix/>
          </a:blip>
          <a:stretch>
            <a:fillRect/>
          </a:stretch>
        </p:blipFill>
        <p:spPr>
          <a:xfrm>
            <a:off x="5242774" y="352900"/>
            <a:ext cx="3439400" cy="4437675"/>
          </a:xfrm>
          <a:prstGeom prst="rect">
            <a:avLst/>
          </a:prstGeom>
          <a:noFill/>
          <a:ln>
            <a:noFill/>
          </a:ln>
        </p:spPr>
      </p:pic>
      <p:sp>
        <p:nvSpPr>
          <p:cNvPr id="201" name="Shape 201"/>
          <p:cNvSpPr txBox="1"/>
          <p:nvPr/>
        </p:nvSpPr>
        <p:spPr>
          <a:xfrm>
            <a:off x="6254325" y="4790575"/>
            <a:ext cx="1416300" cy="260400"/>
          </a:xfrm>
          <a:prstGeom prst="rect">
            <a:avLst/>
          </a:prstGeom>
          <a:noFill/>
          <a:ln>
            <a:noFill/>
          </a:ln>
        </p:spPr>
        <p:txBody>
          <a:bodyPr lIns="91425" tIns="91425" rIns="91425" bIns="91425" anchor="t" anchorCtr="0">
            <a:noAutofit/>
          </a:bodyPr>
          <a:lstStyle/>
          <a:p>
            <a:pPr lvl="0">
              <a:spcBef>
                <a:spcPts val="0"/>
              </a:spcBef>
              <a:buNone/>
            </a:pPr>
            <a:r>
              <a:rPr lang="en" sz="600"/>
              <a:t>https://en.wikipedia.org/wiki/Joan_Jett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Musical Style</a:t>
            </a:r>
          </a:p>
        </p:txBody>
      </p:sp>
      <p:sp>
        <p:nvSpPr>
          <p:cNvPr id="207" name="Shape 207"/>
          <p:cNvSpPr txBox="1">
            <a:spLocks noGrp="1"/>
          </p:cNvSpPr>
          <p:nvPr>
            <p:ph type="body" idx="1"/>
          </p:nvPr>
        </p:nvSpPr>
        <p:spPr>
          <a:xfrm>
            <a:off x="4005125" y="1152200"/>
            <a:ext cx="4827300" cy="3416700"/>
          </a:xfrm>
          <a:prstGeom prst="rect">
            <a:avLst/>
          </a:prstGeom>
        </p:spPr>
        <p:txBody>
          <a:bodyPr lIns="91425" tIns="91425" rIns="91425" bIns="91425" anchor="t" anchorCtr="0">
            <a:noAutofit/>
          </a:bodyPr>
          <a:lstStyle/>
          <a:p>
            <a:pPr lvl="0">
              <a:spcBef>
                <a:spcPts val="0"/>
              </a:spcBef>
              <a:buNone/>
            </a:pPr>
            <a:r>
              <a:rPr lang="en" sz="1400"/>
              <a:t>“The Queen of Rock and Roll”</a:t>
            </a:r>
          </a:p>
          <a:p>
            <a:pPr marL="457200" lvl="0" indent="-317500" rtl="0">
              <a:spcBef>
                <a:spcPts val="0"/>
              </a:spcBef>
              <a:buSzPct val="100000"/>
            </a:pPr>
            <a:r>
              <a:rPr lang="en" sz="1400"/>
              <a:t>Jett’s career has been described as, “a perfect collision of brass-knuckled trouble, punk rock sass, leather-clad sneers, indelible riffs, and perfect melodies” (Jensen 2015).</a:t>
            </a:r>
          </a:p>
          <a:p>
            <a:pPr marL="457200" lvl="0" indent="-317500" rtl="0">
              <a:spcBef>
                <a:spcPts val="0"/>
              </a:spcBef>
              <a:buSzPct val="100000"/>
            </a:pPr>
            <a:r>
              <a:rPr lang="en" sz="1400"/>
              <a:t>Her stripped-down take on hard rock has remained a constant as the market has shifted from punk to glam rock to hair metal to grunge.</a:t>
            </a:r>
          </a:p>
          <a:p>
            <a:pPr marL="457200" lvl="0" indent="-317500">
              <a:spcBef>
                <a:spcPts val="0"/>
              </a:spcBef>
              <a:buSzPct val="100000"/>
            </a:pPr>
            <a:r>
              <a:rPr lang="en" sz="1400"/>
              <a:t>“I just say I’m a rock and roller. And how do I want to be remembered? As one of the first women to really play hard rock and roll” (Uhelszki).  </a:t>
            </a:r>
          </a:p>
        </p:txBody>
      </p:sp>
      <p:pic>
        <p:nvPicPr>
          <p:cNvPr id="208" name="Shape 208"/>
          <p:cNvPicPr preferRelativeResize="0"/>
          <p:nvPr/>
        </p:nvPicPr>
        <p:blipFill>
          <a:blip r:embed="rId3">
            <a:alphaModFix/>
          </a:blip>
          <a:stretch>
            <a:fillRect/>
          </a:stretch>
        </p:blipFill>
        <p:spPr>
          <a:xfrm>
            <a:off x="444650" y="1152412"/>
            <a:ext cx="3336125" cy="3416825"/>
          </a:xfrm>
          <a:prstGeom prst="rect">
            <a:avLst/>
          </a:prstGeom>
          <a:noFill/>
          <a:ln>
            <a:noFill/>
          </a:ln>
        </p:spPr>
      </p:pic>
      <p:sp>
        <p:nvSpPr>
          <p:cNvPr id="209" name="Shape 209"/>
          <p:cNvSpPr txBox="1"/>
          <p:nvPr/>
        </p:nvSpPr>
        <p:spPr>
          <a:xfrm>
            <a:off x="361550" y="4569250"/>
            <a:ext cx="4200300" cy="290700"/>
          </a:xfrm>
          <a:prstGeom prst="rect">
            <a:avLst/>
          </a:prstGeom>
          <a:noFill/>
          <a:ln>
            <a:noFill/>
          </a:ln>
        </p:spPr>
        <p:txBody>
          <a:bodyPr lIns="91425" tIns="91425" rIns="91425" bIns="91425" anchor="t" anchorCtr="0">
            <a:noAutofit/>
          </a:bodyPr>
          <a:lstStyle/>
          <a:p>
            <a:pPr lvl="0">
              <a:spcBef>
                <a:spcPts val="0"/>
              </a:spcBef>
              <a:buNone/>
            </a:pPr>
            <a:r>
              <a:rPr lang="en" sz="800"/>
              <a:t>Photo credit: </a:t>
            </a:r>
            <a:r>
              <a:rPr lang="en" sz="800" u="sng">
                <a:solidFill>
                  <a:schemeClr val="hlink"/>
                </a:solidFill>
                <a:hlinkClick r:id="rId4"/>
              </a:rPr>
              <a:t>http://www.biography.com/news/joan-jett-rock-and-roll-hall-of-fame-interview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Inducted Into Rock and Roll Hall of Fame</a:t>
            </a:r>
          </a:p>
        </p:txBody>
      </p:sp>
      <p:sp>
        <p:nvSpPr>
          <p:cNvPr id="215" name="Shape 215"/>
          <p:cNvSpPr txBox="1">
            <a:spLocks noGrp="1"/>
          </p:cNvSpPr>
          <p:nvPr>
            <p:ph type="body" idx="1"/>
          </p:nvPr>
        </p:nvSpPr>
        <p:spPr>
          <a:xfrm>
            <a:off x="311700" y="1266325"/>
            <a:ext cx="3324900" cy="3302700"/>
          </a:xfrm>
          <a:prstGeom prst="rect">
            <a:avLst/>
          </a:prstGeom>
        </p:spPr>
        <p:txBody>
          <a:bodyPr lIns="91425" tIns="91425" rIns="91425" bIns="91425" anchor="t" anchorCtr="0">
            <a:noAutofit/>
          </a:bodyPr>
          <a:lstStyle/>
          <a:p>
            <a:pPr marL="457200" lvl="0" indent="-228600" rtl="0">
              <a:spcBef>
                <a:spcPts val="0"/>
              </a:spcBef>
            </a:pPr>
            <a:r>
              <a:rPr lang="en"/>
              <a:t>Inducted in spring of 2015</a:t>
            </a:r>
          </a:p>
          <a:p>
            <a:pPr marL="457200" lvl="0" indent="-228600" rtl="0">
              <a:spcBef>
                <a:spcPts val="0"/>
              </a:spcBef>
            </a:pPr>
            <a:r>
              <a:rPr lang="en"/>
              <a:t>Inducted along with Ringo Starr and Green Day</a:t>
            </a:r>
          </a:p>
          <a:p>
            <a:pPr marL="457200" lvl="0" indent="-228600" rtl="0">
              <a:spcBef>
                <a:spcPts val="0"/>
              </a:spcBef>
            </a:pPr>
            <a:r>
              <a:rPr lang="en"/>
              <a:t>Miley Cyrus inducted Jett</a:t>
            </a:r>
          </a:p>
          <a:p>
            <a:pPr marL="914400" lvl="1" indent="-228600">
              <a:spcBef>
                <a:spcPts val="0"/>
              </a:spcBef>
            </a:pPr>
            <a:r>
              <a:rPr lang="en"/>
              <a:t>Cyrus talked about how impressed she was with Joan Jett’s strength, wisdom, and soul</a:t>
            </a:r>
          </a:p>
        </p:txBody>
      </p:sp>
      <p:pic>
        <p:nvPicPr>
          <p:cNvPr id="216" name="Shape 216"/>
          <p:cNvPicPr preferRelativeResize="0"/>
          <p:nvPr/>
        </p:nvPicPr>
        <p:blipFill>
          <a:blip r:embed="rId3">
            <a:alphaModFix/>
          </a:blip>
          <a:stretch>
            <a:fillRect/>
          </a:stretch>
        </p:blipFill>
        <p:spPr>
          <a:xfrm>
            <a:off x="3926725" y="1537424"/>
            <a:ext cx="4905573" cy="2760500"/>
          </a:xfrm>
          <a:prstGeom prst="rect">
            <a:avLst/>
          </a:prstGeom>
          <a:noFill/>
          <a:ln>
            <a:noFill/>
          </a:ln>
        </p:spPr>
      </p:pic>
      <p:sp>
        <p:nvSpPr>
          <p:cNvPr id="217" name="Shape 217"/>
          <p:cNvSpPr txBox="1"/>
          <p:nvPr/>
        </p:nvSpPr>
        <p:spPr>
          <a:xfrm>
            <a:off x="6095400" y="4261875"/>
            <a:ext cx="2736900" cy="327000"/>
          </a:xfrm>
          <a:prstGeom prst="rect">
            <a:avLst/>
          </a:prstGeom>
          <a:noFill/>
          <a:ln>
            <a:noFill/>
          </a:ln>
        </p:spPr>
        <p:txBody>
          <a:bodyPr lIns="91425" tIns="91425" rIns="91425" bIns="91425" anchor="t" anchorCtr="0">
            <a:noAutofit/>
          </a:bodyPr>
          <a:lstStyle/>
          <a:p>
            <a:pPr lvl="0">
              <a:spcBef>
                <a:spcPts val="0"/>
              </a:spcBef>
              <a:buNone/>
            </a:pPr>
            <a:r>
              <a:rPr lang="en" sz="600"/>
              <a:t>http://www.cnn.com/2015/04/19/entertainment/feat-rock-roll-hall-fame-billboard/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Introduction </a:t>
            </a:r>
          </a:p>
        </p:txBody>
      </p:sp>
      <p:sp>
        <p:nvSpPr>
          <p:cNvPr id="75" name="Shape 75"/>
          <p:cNvSpPr txBox="1">
            <a:spLocks noGrp="1"/>
          </p:cNvSpPr>
          <p:nvPr>
            <p:ph type="body" idx="1"/>
          </p:nvPr>
        </p:nvSpPr>
        <p:spPr>
          <a:xfrm>
            <a:off x="311700" y="1266325"/>
            <a:ext cx="4817700" cy="3302700"/>
          </a:xfrm>
          <a:prstGeom prst="rect">
            <a:avLst/>
          </a:prstGeom>
        </p:spPr>
        <p:txBody>
          <a:bodyPr lIns="91425" tIns="91425" rIns="91425" bIns="91425" anchor="t" anchorCtr="0">
            <a:noAutofit/>
          </a:bodyPr>
          <a:lstStyle/>
          <a:p>
            <a:pPr lvl="0" rtl="0">
              <a:spcBef>
                <a:spcPts val="0"/>
              </a:spcBef>
              <a:buNone/>
            </a:pPr>
            <a:r>
              <a:rPr lang="en"/>
              <a:t>Joan Jett was a popular musical icon of the 1980’s. She is widely recognized for her hit “I love Rock n’ Roll” , her punk rock appearance, and attitude. Our group picked Joan Jett as our topic because there has been little female representation in this class, and we wanted to diversify the sample of musicians. </a:t>
            </a:r>
          </a:p>
        </p:txBody>
      </p:sp>
      <p:pic>
        <p:nvPicPr>
          <p:cNvPr id="76" name="Shape 76" descr="Joan jett .png"/>
          <p:cNvPicPr preferRelativeResize="0"/>
          <p:nvPr/>
        </p:nvPicPr>
        <p:blipFill>
          <a:blip r:embed="rId3">
            <a:alphaModFix/>
          </a:blip>
          <a:stretch>
            <a:fillRect/>
          </a:stretch>
        </p:blipFill>
        <p:spPr>
          <a:xfrm>
            <a:off x="5129400" y="1279074"/>
            <a:ext cx="3531900" cy="2585349"/>
          </a:xfrm>
          <a:prstGeom prst="rect">
            <a:avLst/>
          </a:prstGeom>
          <a:noFill/>
          <a:ln>
            <a:noFill/>
          </a:ln>
        </p:spPr>
      </p:pic>
      <p:sp>
        <p:nvSpPr>
          <p:cNvPr id="77" name="Shape 77"/>
          <p:cNvSpPr txBox="1"/>
          <p:nvPr/>
        </p:nvSpPr>
        <p:spPr>
          <a:xfrm>
            <a:off x="5379600" y="3864425"/>
            <a:ext cx="3920700" cy="794400"/>
          </a:xfrm>
          <a:prstGeom prst="rect">
            <a:avLst/>
          </a:prstGeom>
          <a:noFill/>
          <a:ln>
            <a:noFill/>
          </a:ln>
        </p:spPr>
        <p:txBody>
          <a:bodyPr lIns="91425" tIns="91425" rIns="91425" bIns="91425" anchor="t" anchorCtr="0">
            <a:noAutofit/>
          </a:bodyPr>
          <a:lstStyle/>
          <a:p>
            <a:pPr lvl="0">
              <a:spcBef>
                <a:spcPts val="0"/>
              </a:spcBef>
              <a:buNone/>
            </a:pPr>
            <a:r>
              <a:rPr lang="en" sz="600"/>
              <a:t>https://www.reddit.com/r/OldSchoolCool/comments/3zic4d/joan_jett_circa_1980/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Influential Predecessors </a:t>
            </a:r>
          </a:p>
        </p:txBody>
      </p:sp>
      <p:sp>
        <p:nvSpPr>
          <p:cNvPr id="223" name="Shape 223"/>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42900" rtl="0">
              <a:spcBef>
                <a:spcPts val="0"/>
              </a:spcBef>
              <a:buSzPct val="100000"/>
            </a:pPr>
            <a:r>
              <a:rPr lang="en" sz="1800"/>
              <a:t>Joan Jett was influenced by a variety of performers throughout her lifetime</a:t>
            </a:r>
          </a:p>
          <a:p>
            <a:pPr marL="457200" lvl="0" indent="-342900" rtl="0">
              <a:spcBef>
                <a:spcPts val="0"/>
              </a:spcBef>
              <a:buSzPct val="100000"/>
            </a:pPr>
            <a:r>
              <a:rPr lang="en" sz="1800"/>
              <a:t>While Jett claims to like most genres of music, she was heavily influenced by punk rock musicians</a:t>
            </a:r>
          </a:p>
          <a:p>
            <a:pPr marL="457200" lvl="0" indent="-342900" rtl="0">
              <a:spcBef>
                <a:spcPts val="0"/>
              </a:spcBef>
              <a:buSzPct val="100000"/>
            </a:pPr>
            <a:r>
              <a:rPr lang="en" sz="1800"/>
              <a:t>Although these musicians influenced her, Joan Jett had her own distinct sound and dreamed of starting her own band</a:t>
            </a:r>
          </a:p>
          <a:p>
            <a:pPr lvl="0">
              <a:spcBef>
                <a:spcPts val="0"/>
              </a:spcBef>
              <a:buNone/>
            </a:pPr>
            <a:endParaRPr sz="1200" b="1"/>
          </a:p>
        </p:txBody>
      </p:sp>
      <p:sp>
        <p:nvSpPr>
          <p:cNvPr id="224" name="Shape 224"/>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b="1"/>
              <a:t>Led Zeppelin, Black Sabbath, The Sex Pistols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Musical Influences: Led Zeppelin</a:t>
            </a:r>
          </a:p>
        </p:txBody>
      </p:sp>
      <p:sp>
        <p:nvSpPr>
          <p:cNvPr id="230" name="Shape 230"/>
          <p:cNvSpPr txBox="1">
            <a:spLocks noGrp="1"/>
          </p:cNvSpPr>
          <p:nvPr>
            <p:ph type="body" idx="1"/>
          </p:nvPr>
        </p:nvSpPr>
        <p:spPr>
          <a:xfrm>
            <a:off x="311700" y="1266325"/>
            <a:ext cx="5067600" cy="3302700"/>
          </a:xfrm>
          <a:prstGeom prst="rect">
            <a:avLst/>
          </a:prstGeom>
        </p:spPr>
        <p:txBody>
          <a:bodyPr lIns="91425" tIns="91425" rIns="91425" bIns="91425" anchor="t" anchorCtr="0">
            <a:noAutofit/>
          </a:bodyPr>
          <a:lstStyle/>
          <a:p>
            <a:pPr marL="457200" lvl="0" indent="-330200" rtl="0">
              <a:spcBef>
                <a:spcPts val="0"/>
              </a:spcBef>
              <a:buSzPct val="100000"/>
            </a:pPr>
            <a:r>
              <a:rPr lang="en" sz="1600"/>
              <a:t>According to the Rock and Roll Hall of Fame, Led Zeppelin redefined Rock in the 70s and for all time</a:t>
            </a:r>
          </a:p>
          <a:p>
            <a:pPr marL="457200" lvl="0" indent="-228600" rtl="0">
              <a:spcBef>
                <a:spcPts val="0"/>
              </a:spcBef>
            </a:pPr>
            <a:r>
              <a:rPr lang="en" sz="1600"/>
              <a:t>They impacted not only alternative rock musicians with their music, but classic rock as well</a:t>
            </a:r>
          </a:p>
          <a:p>
            <a:pPr marL="457200" lvl="0" indent="-330200" rtl="0">
              <a:spcBef>
                <a:spcPts val="0"/>
              </a:spcBef>
              <a:buSzPct val="100000"/>
            </a:pPr>
            <a:r>
              <a:rPr lang="en" sz="1600"/>
              <a:t>The group experimented with blues-rock form, but added in exotic flavors, with layered guitar work and thunderous drumming</a:t>
            </a:r>
          </a:p>
          <a:p>
            <a:pPr lvl="0" rtl="0">
              <a:spcBef>
                <a:spcPts val="0"/>
              </a:spcBef>
              <a:buNone/>
            </a:pPr>
            <a:endParaRPr sz="1600"/>
          </a:p>
        </p:txBody>
      </p:sp>
      <p:pic>
        <p:nvPicPr>
          <p:cNvPr id="231" name="Shape 231"/>
          <p:cNvPicPr preferRelativeResize="0"/>
          <p:nvPr/>
        </p:nvPicPr>
        <p:blipFill>
          <a:blip r:embed="rId3">
            <a:alphaModFix/>
          </a:blip>
          <a:stretch>
            <a:fillRect/>
          </a:stretch>
        </p:blipFill>
        <p:spPr>
          <a:xfrm>
            <a:off x="5804675" y="1152425"/>
            <a:ext cx="2781300" cy="2686050"/>
          </a:xfrm>
          <a:prstGeom prst="rect">
            <a:avLst/>
          </a:prstGeom>
          <a:noFill/>
          <a:ln>
            <a:noFill/>
          </a:ln>
        </p:spPr>
      </p:pic>
      <p:sp>
        <p:nvSpPr>
          <p:cNvPr id="232" name="Shape 232"/>
          <p:cNvSpPr txBox="1"/>
          <p:nvPr/>
        </p:nvSpPr>
        <p:spPr>
          <a:xfrm>
            <a:off x="6023675" y="3935000"/>
            <a:ext cx="2343300" cy="347100"/>
          </a:xfrm>
          <a:prstGeom prst="rect">
            <a:avLst/>
          </a:prstGeom>
          <a:noFill/>
          <a:ln>
            <a:noFill/>
          </a:ln>
        </p:spPr>
        <p:txBody>
          <a:bodyPr lIns="91425" tIns="91425" rIns="91425" bIns="91425" anchor="ctr" anchorCtr="0">
            <a:noAutofit/>
          </a:bodyPr>
          <a:lstStyle/>
          <a:p>
            <a:pPr lvl="0" rtl="0">
              <a:spcBef>
                <a:spcPts val="0"/>
              </a:spcBef>
              <a:buNone/>
            </a:pPr>
            <a:r>
              <a:rPr lang="en" u="sng">
                <a:solidFill>
                  <a:schemeClr val="hlink"/>
                </a:solidFill>
                <a:hlinkClick r:id="rId4"/>
              </a:rPr>
              <a:t>https://rockhall.com/inductees/led-zeppelin/bio/</a:t>
            </a:r>
            <a:r>
              <a:rPr lang="en"/>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Musical Influences: The Black Sabbath</a:t>
            </a:r>
          </a:p>
        </p:txBody>
      </p:sp>
      <p:pic>
        <p:nvPicPr>
          <p:cNvPr id="238" name="Shape 238"/>
          <p:cNvPicPr preferRelativeResize="0"/>
          <p:nvPr/>
        </p:nvPicPr>
        <p:blipFill>
          <a:blip r:embed="rId3">
            <a:alphaModFix/>
          </a:blip>
          <a:stretch>
            <a:fillRect/>
          </a:stretch>
        </p:blipFill>
        <p:spPr>
          <a:xfrm>
            <a:off x="5581146" y="1517525"/>
            <a:ext cx="3251151" cy="2243977"/>
          </a:xfrm>
          <a:prstGeom prst="rect">
            <a:avLst/>
          </a:prstGeom>
          <a:noFill/>
          <a:ln>
            <a:noFill/>
          </a:ln>
        </p:spPr>
      </p:pic>
      <p:sp>
        <p:nvSpPr>
          <p:cNvPr id="239" name="Shape 239"/>
          <p:cNvSpPr txBox="1"/>
          <p:nvPr/>
        </p:nvSpPr>
        <p:spPr>
          <a:xfrm>
            <a:off x="5581150" y="3831850"/>
            <a:ext cx="3408900" cy="339000"/>
          </a:xfrm>
          <a:prstGeom prst="rect">
            <a:avLst/>
          </a:prstGeom>
          <a:noFill/>
          <a:ln>
            <a:noFill/>
          </a:ln>
        </p:spPr>
        <p:txBody>
          <a:bodyPr lIns="91425" tIns="91425" rIns="91425" bIns="91425" anchor="t" anchorCtr="0">
            <a:noAutofit/>
          </a:bodyPr>
          <a:lstStyle/>
          <a:p>
            <a:pPr lvl="0">
              <a:spcBef>
                <a:spcPts val="0"/>
              </a:spcBef>
              <a:buNone/>
            </a:pPr>
            <a:r>
              <a:rPr lang="en" u="sng">
                <a:solidFill>
                  <a:schemeClr val="hlink"/>
                </a:solidFill>
                <a:hlinkClick r:id="rId4"/>
              </a:rPr>
              <a:t>https://upload.wikimedia.org/wikipedia/commons/4/42/Sabs.jpg</a:t>
            </a:r>
            <a:r>
              <a:rPr lang="en"/>
              <a:t> </a:t>
            </a:r>
          </a:p>
        </p:txBody>
      </p:sp>
      <p:sp>
        <p:nvSpPr>
          <p:cNvPr id="240" name="Shape 240"/>
          <p:cNvSpPr txBox="1"/>
          <p:nvPr/>
        </p:nvSpPr>
        <p:spPr>
          <a:xfrm>
            <a:off x="311700" y="1300575"/>
            <a:ext cx="4612800" cy="2962200"/>
          </a:xfrm>
          <a:prstGeom prst="rect">
            <a:avLst/>
          </a:prstGeom>
          <a:noFill/>
          <a:ln>
            <a:noFill/>
          </a:ln>
        </p:spPr>
        <p:txBody>
          <a:bodyPr lIns="91425" tIns="91425" rIns="91425" bIns="91425" anchor="t" anchorCtr="0">
            <a:noAutofit/>
          </a:bodyPr>
          <a:lstStyle/>
          <a:p>
            <a:pPr marL="457200" lvl="0" indent="-330200" rtl="0">
              <a:lnSpc>
                <a:spcPct val="115000"/>
              </a:lnSpc>
              <a:spcBef>
                <a:spcPts val="0"/>
              </a:spcBef>
              <a:buClr>
                <a:srgbClr val="707070"/>
              </a:buClr>
              <a:buSzPct val="100000"/>
              <a:buFont typeface="Open Sans"/>
              <a:buChar char="●"/>
            </a:pPr>
            <a:r>
              <a:rPr lang="en" sz="1600">
                <a:solidFill>
                  <a:srgbClr val="707070"/>
                </a:solidFill>
                <a:latin typeface="Open Sans"/>
                <a:ea typeface="Open Sans"/>
                <a:cs typeface="Open Sans"/>
                <a:sym typeface="Open Sans"/>
              </a:rPr>
              <a:t>The Black Sabbath, according to The Rock and Roll Hall of Fame, is credited for the creation of heavy metal</a:t>
            </a:r>
          </a:p>
          <a:p>
            <a:pPr marL="457200" lvl="0" indent="-330200" rtl="0">
              <a:lnSpc>
                <a:spcPct val="115000"/>
              </a:lnSpc>
              <a:spcBef>
                <a:spcPts val="0"/>
              </a:spcBef>
              <a:buClr>
                <a:srgbClr val="707070"/>
              </a:buClr>
              <a:buSzPct val="100000"/>
              <a:buFont typeface="Open Sans"/>
              <a:buChar char="●"/>
            </a:pPr>
            <a:r>
              <a:rPr lang="en" sz="1600">
                <a:solidFill>
                  <a:srgbClr val="707070"/>
                </a:solidFill>
                <a:latin typeface="Open Sans"/>
                <a:ea typeface="Open Sans"/>
                <a:cs typeface="Open Sans"/>
                <a:sym typeface="Open Sans"/>
              </a:rPr>
              <a:t>Their extreme volume and dark subject matter embodied a heavy-metal aesthetic</a:t>
            </a:r>
          </a:p>
          <a:p>
            <a:pPr marL="457200" lvl="0" indent="-330200" rtl="0">
              <a:lnSpc>
                <a:spcPct val="115000"/>
              </a:lnSpc>
              <a:spcBef>
                <a:spcPts val="0"/>
              </a:spcBef>
              <a:buClr>
                <a:srgbClr val="707070"/>
              </a:buClr>
              <a:buSzPct val="100000"/>
              <a:buFont typeface="Open Sans"/>
              <a:buChar char="●"/>
            </a:pPr>
            <a:r>
              <a:rPr lang="en" sz="1600">
                <a:solidFill>
                  <a:srgbClr val="707070"/>
                </a:solidFill>
                <a:latin typeface="Open Sans"/>
                <a:ea typeface="Open Sans"/>
                <a:cs typeface="Open Sans"/>
                <a:sym typeface="Open Sans"/>
              </a:rPr>
              <a:t>They possessed an inventiveness and fluency that also made them a progressive-rock band as well</a:t>
            </a:r>
          </a:p>
          <a:p>
            <a:pPr marL="914400" lvl="1" indent="-330200" rtl="0">
              <a:lnSpc>
                <a:spcPct val="115000"/>
              </a:lnSpc>
              <a:spcBef>
                <a:spcPts val="0"/>
              </a:spcBef>
              <a:buClr>
                <a:srgbClr val="707070"/>
              </a:buClr>
              <a:buSzPct val="100000"/>
              <a:buFont typeface="Open Sans"/>
              <a:buChar char="○"/>
            </a:pPr>
            <a:r>
              <a:rPr lang="en" sz="1600">
                <a:solidFill>
                  <a:srgbClr val="707070"/>
                </a:solidFill>
                <a:latin typeface="Open Sans"/>
                <a:ea typeface="Open Sans"/>
                <a:cs typeface="Open Sans"/>
                <a:sym typeface="Open Sans"/>
              </a:rPr>
              <a:t>Their songs were lengthy, with frequent meter changes</a:t>
            </a:r>
          </a:p>
          <a:p>
            <a:pPr lv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Musical Influences: The Sex Pistols</a:t>
            </a:r>
          </a:p>
        </p:txBody>
      </p:sp>
      <p:sp>
        <p:nvSpPr>
          <p:cNvPr id="246" name="Shape 246"/>
          <p:cNvSpPr txBox="1">
            <a:spLocks noGrp="1"/>
          </p:cNvSpPr>
          <p:nvPr>
            <p:ph type="body" idx="1"/>
          </p:nvPr>
        </p:nvSpPr>
        <p:spPr>
          <a:xfrm>
            <a:off x="311700" y="1266325"/>
            <a:ext cx="4492800" cy="3464400"/>
          </a:xfrm>
          <a:prstGeom prst="rect">
            <a:avLst/>
          </a:prstGeom>
        </p:spPr>
        <p:txBody>
          <a:bodyPr lIns="91425" tIns="91425" rIns="91425" bIns="91425" anchor="t" anchorCtr="0">
            <a:noAutofit/>
          </a:bodyPr>
          <a:lstStyle/>
          <a:p>
            <a:pPr marL="457200" lvl="0" indent="-330200" rtl="0">
              <a:spcBef>
                <a:spcPts val="0"/>
              </a:spcBef>
              <a:buSzPct val="100000"/>
            </a:pPr>
            <a:r>
              <a:rPr lang="en" sz="1400" dirty="0"/>
              <a:t>The Sex Pistols “ignited the Punk Revolution” according to the Rock and Roll Hall of Fame</a:t>
            </a:r>
          </a:p>
          <a:p>
            <a:pPr marL="457200" lvl="0" indent="-330200" rtl="0">
              <a:spcBef>
                <a:spcPts val="0"/>
              </a:spcBef>
              <a:buSzPct val="100000"/>
            </a:pPr>
            <a:r>
              <a:rPr lang="en" sz="1400" dirty="0"/>
              <a:t>The band was loud and dangerous, instilling a danger to rock music</a:t>
            </a:r>
          </a:p>
          <a:p>
            <a:pPr marL="914400" lvl="1" indent="-330200" rtl="0">
              <a:spcBef>
                <a:spcPts val="0"/>
              </a:spcBef>
              <a:buSzPct val="100000"/>
            </a:pPr>
            <a:r>
              <a:rPr lang="en" dirty="0"/>
              <a:t>There were often fistfights and flying bodies at their concerts</a:t>
            </a:r>
          </a:p>
          <a:p>
            <a:pPr marL="457200" lvl="0" indent="-330200" rtl="0">
              <a:spcBef>
                <a:spcPts val="0"/>
              </a:spcBef>
              <a:buClr>
                <a:srgbClr val="707070"/>
              </a:buClr>
              <a:buSzPct val="100000"/>
            </a:pPr>
            <a:r>
              <a:rPr lang="en" sz="1400" dirty="0">
                <a:solidFill>
                  <a:srgbClr val="707070"/>
                </a:solidFill>
              </a:rPr>
              <a:t>The group was scandalous and controversial, with taunting chants often added to their songs</a:t>
            </a:r>
          </a:p>
          <a:p>
            <a:pPr marL="457200" lvl="0" indent="-330200" rtl="0">
              <a:spcBef>
                <a:spcPts val="0"/>
              </a:spcBef>
              <a:buClr>
                <a:srgbClr val="707070"/>
              </a:buClr>
              <a:buSzPct val="100000"/>
            </a:pPr>
            <a:r>
              <a:rPr lang="en" sz="1400" dirty="0">
                <a:solidFill>
                  <a:srgbClr val="707070"/>
                </a:solidFill>
              </a:rPr>
              <a:t>“Actually, we’re not into music, we’re into chaos,” said guitarist Jones</a:t>
            </a:r>
          </a:p>
          <a:p>
            <a:pPr lvl="0">
              <a:spcBef>
                <a:spcPts val="0"/>
              </a:spcBef>
              <a:buNone/>
            </a:pPr>
            <a:endParaRPr sz="1400" dirty="0">
              <a:solidFill>
                <a:srgbClr val="000000"/>
              </a:solidFill>
            </a:endParaRPr>
          </a:p>
        </p:txBody>
      </p:sp>
      <p:pic>
        <p:nvPicPr>
          <p:cNvPr id="247" name="Shape 247"/>
          <p:cNvPicPr preferRelativeResize="0"/>
          <p:nvPr/>
        </p:nvPicPr>
        <p:blipFill>
          <a:blip r:embed="rId3">
            <a:alphaModFix/>
          </a:blip>
          <a:stretch>
            <a:fillRect/>
          </a:stretch>
        </p:blipFill>
        <p:spPr>
          <a:xfrm>
            <a:off x="5834150" y="1152425"/>
            <a:ext cx="2781300" cy="2686050"/>
          </a:xfrm>
          <a:prstGeom prst="rect">
            <a:avLst/>
          </a:prstGeom>
          <a:noFill/>
          <a:ln>
            <a:noFill/>
          </a:ln>
        </p:spPr>
      </p:pic>
      <p:sp>
        <p:nvSpPr>
          <p:cNvPr id="248" name="Shape 248"/>
          <p:cNvSpPr txBox="1"/>
          <p:nvPr/>
        </p:nvSpPr>
        <p:spPr>
          <a:xfrm>
            <a:off x="5879600" y="3928175"/>
            <a:ext cx="2690400" cy="480000"/>
          </a:xfrm>
          <a:prstGeom prst="rect">
            <a:avLst/>
          </a:prstGeom>
          <a:noFill/>
          <a:ln>
            <a:noFill/>
          </a:ln>
        </p:spPr>
        <p:txBody>
          <a:bodyPr lIns="91425" tIns="91425" rIns="91425" bIns="91425" anchor="ctr" anchorCtr="0">
            <a:noAutofit/>
          </a:bodyPr>
          <a:lstStyle/>
          <a:p>
            <a:pPr lvl="0" rtl="0">
              <a:spcBef>
                <a:spcPts val="0"/>
              </a:spcBef>
              <a:buNone/>
            </a:pPr>
            <a:r>
              <a:rPr lang="en" u="sng">
                <a:solidFill>
                  <a:schemeClr val="hlink"/>
                </a:solidFill>
                <a:hlinkClick r:id="rId4"/>
              </a:rPr>
              <a:t>https://rockhall.com/inductees/sex-pistols/bio/</a:t>
            </a:r>
            <a:r>
              <a:rPr lang="en"/>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265500" y="176625"/>
            <a:ext cx="4045200" cy="1235100"/>
          </a:xfrm>
          <a:prstGeom prst="rect">
            <a:avLst/>
          </a:prstGeom>
        </p:spPr>
        <p:txBody>
          <a:bodyPr lIns="91425" tIns="91425" rIns="91425" bIns="91425" anchor="b" anchorCtr="0">
            <a:noAutofit/>
          </a:bodyPr>
          <a:lstStyle/>
          <a:p>
            <a:pPr lvl="0">
              <a:spcBef>
                <a:spcPts val="0"/>
              </a:spcBef>
              <a:buNone/>
            </a:pPr>
            <a:r>
              <a:rPr lang="en"/>
              <a:t>Artists Joan Jett Influenced</a:t>
            </a:r>
          </a:p>
        </p:txBody>
      </p:sp>
      <p:sp>
        <p:nvSpPr>
          <p:cNvPr id="254" name="Shape 254"/>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pPr>
            <a:r>
              <a:rPr lang="en"/>
              <a:t>Considering Joan Jett was one of the first female rockers, she influenced a multitude of female rockers to follow</a:t>
            </a:r>
          </a:p>
          <a:p>
            <a:pPr marL="457200" lvl="0" indent="-228600" rtl="0">
              <a:spcBef>
                <a:spcPts val="0"/>
              </a:spcBef>
            </a:pPr>
            <a:r>
              <a:rPr lang="en"/>
              <a:t>She was a fearless, young, controversial artist who paved the way for female musicians</a:t>
            </a:r>
          </a:p>
          <a:p>
            <a:pPr marL="457200" lvl="0" indent="-228600" rtl="0">
              <a:spcBef>
                <a:spcPts val="0"/>
              </a:spcBef>
            </a:pPr>
            <a:r>
              <a:rPr lang="en"/>
              <a:t>Her perseverance proved that females can succeed in a male dominated industry</a:t>
            </a:r>
          </a:p>
        </p:txBody>
      </p:sp>
      <p:sp>
        <p:nvSpPr>
          <p:cNvPr id="255" name="Shape 255"/>
          <p:cNvSpPr txBox="1">
            <a:spLocks noGrp="1"/>
          </p:cNvSpPr>
          <p:nvPr>
            <p:ph type="subTitle" idx="1"/>
          </p:nvPr>
        </p:nvSpPr>
        <p:spPr>
          <a:xfrm>
            <a:off x="265500" y="1304575"/>
            <a:ext cx="4045200" cy="1235100"/>
          </a:xfrm>
          <a:prstGeom prst="rect">
            <a:avLst/>
          </a:prstGeom>
        </p:spPr>
        <p:txBody>
          <a:bodyPr lIns="91425" tIns="91425" rIns="91425" bIns="91425" anchor="t" anchorCtr="0">
            <a:noAutofit/>
          </a:bodyPr>
          <a:lstStyle/>
          <a:p>
            <a:pPr lvl="0">
              <a:spcBef>
                <a:spcPts val="0"/>
              </a:spcBef>
              <a:buNone/>
            </a:pPr>
            <a:r>
              <a:rPr lang="en"/>
              <a:t>Bikini Kill, L7, The Gits, and many, many more</a:t>
            </a:r>
          </a:p>
          <a:p>
            <a:pPr lvl="0">
              <a:spcBef>
                <a:spcPts val="0"/>
              </a:spcBef>
              <a:buNone/>
            </a:pPr>
            <a:r>
              <a:rPr lang="en" b="1"/>
              <a:t>e</a:t>
            </a:r>
          </a:p>
        </p:txBody>
      </p:sp>
      <p:pic>
        <p:nvPicPr>
          <p:cNvPr id="256" name="Shape 256"/>
          <p:cNvPicPr preferRelativeResize="0"/>
          <p:nvPr/>
        </p:nvPicPr>
        <p:blipFill>
          <a:blip r:embed="rId3">
            <a:alphaModFix/>
          </a:blip>
          <a:stretch>
            <a:fillRect/>
          </a:stretch>
        </p:blipFill>
        <p:spPr>
          <a:xfrm>
            <a:off x="265500" y="2072350"/>
            <a:ext cx="2195724" cy="1235100"/>
          </a:xfrm>
          <a:prstGeom prst="rect">
            <a:avLst/>
          </a:prstGeom>
          <a:noFill/>
          <a:ln>
            <a:noFill/>
          </a:ln>
        </p:spPr>
      </p:pic>
      <p:pic>
        <p:nvPicPr>
          <p:cNvPr id="257" name="Shape 257"/>
          <p:cNvPicPr preferRelativeResize="0"/>
          <p:nvPr/>
        </p:nvPicPr>
        <p:blipFill>
          <a:blip r:embed="rId4">
            <a:alphaModFix/>
          </a:blip>
          <a:stretch>
            <a:fillRect/>
          </a:stretch>
        </p:blipFill>
        <p:spPr>
          <a:xfrm>
            <a:off x="1771800" y="3634962"/>
            <a:ext cx="2470200" cy="1235100"/>
          </a:xfrm>
          <a:prstGeom prst="rect">
            <a:avLst/>
          </a:prstGeom>
          <a:noFill/>
          <a:ln>
            <a:noFill/>
          </a:ln>
        </p:spPr>
      </p:pic>
      <p:sp>
        <p:nvSpPr>
          <p:cNvPr id="258" name="Shape 258"/>
          <p:cNvSpPr txBox="1"/>
          <p:nvPr/>
        </p:nvSpPr>
        <p:spPr>
          <a:xfrm>
            <a:off x="1703100" y="4870075"/>
            <a:ext cx="2607600" cy="273300"/>
          </a:xfrm>
          <a:prstGeom prst="rect">
            <a:avLst/>
          </a:prstGeom>
          <a:noFill/>
          <a:ln>
            <a:noFill/>
          </a:ln>
        </p:spPr>
        <p:txBody>
          <a:bodyPr lIns="91425" tIns="91425" rIns="91425" bIns="91425" anchor="ctr" anchorCtr="0">
            <a:noAutofit/>
          </a:bodyPr>
          <a:lstStyle/>
          <a:p>
            <a:pPr lvl="0" rtl="0">
              <a:spcBef>
                <a:spcPts val="0"/>
              </a:spcBef>
              <a:buNone/>
            </a:pPr>
            <a:r>
              <a:rPr lang="en" sz="1000" u="sng">
                <a:solidFill>
                  <a:schemeClr val="hlink"/>
                </a:solidFill>
                <a:hlinkClick r:id="rId5"/>
              </a:rPr>
              <a:t>http://cdn0.dailydot.com/cache/ad/6b/ad6bfc5312bb0a5876086b9463f7cbee.jpg</a:t>
            </a:r>
            <a:r>
              <a:rPr lang="en" sz="1000"/>
              <a:t> </a:t>
            </a:r>
          </a:p>
        </p:txBody>
      </p:sp>
      <p:sp>
        <p:nvSpPr>
          <p:cNvPr id="259" name="Shape 259"/>
          <p:cNvSpPr txBox="1"/>
          <p:nvPr/>
        </p:nvSpPr>
        <p:spPr>
          <a:xfrm>
            <a:off x="166772" y="3307437"/>
            <a:ext cx="2195700" cy="273300"/>
          </a:xfrm>
          <a:prstGeom prst="rect">
            <a:avLst/>
          </a:prstGeom>
          <a:noFill/>
          <a:ln>
            <a:noFill/>
          </a:ln>
        </p:spPr>
        <p:txBody>
          <a:bodyPr lIns="91425" tIns="91425" rIns="91425" bIns="91425" anchor="ctr" anchorCtr="0">
            <a:noAutofit/>
          </a:bodyPr>
          <a:lstStyle/>
          <a:p>
            <a:pPr lvl="0" rtl="0">
              <a:spcBef>
                <a:spcPts val="0"/>
              </a:spcBef>
              <a:buNone/>
            </a:pPr>
            <a:r>
              <a:rPr lang="en" sz="900" u="sng">
                <a:solidFill>
                  <a:schemeClr val="hlink"/>
                </a:solidFill>
                <a:hlinkClick r:id="rId6"/>
              </a:rPr>
              <a:t>http://cultureaddicts.com/wp-content/uploads/2016/03/1280x720.jpg</a:t>
            </a:r>
            <a:r>
              <a:rPr lang="en" sz="900"/>
              <a:t> </a:t>
            </a:r>
          </a:p>
        </p:txBody>
      </p:sp>
      <p:sp>
        <p:nvSpPr>
          <p:cNvPr id="260" name="Shape 260"/>
          <p:cNvSpPr txBox="1"/>
          <p:nvPr/>
        </p:nvSpPr>
        <p:spPr>
          <a:xfrm>
            <a:off x="2803925" y="2321725"/>
            <a:ext cx="1607400" cy="415800"/>
          </a:xfrm>
          <a:prstGeom prst="rect">
            <a:avLst/>
          </a:prstGeom>
          <a:noFill/>
          <a:ln>
            <a:noFill/>
          </a:ln>
        </p:spPr>
        <p:txBody>
          <a:bodyPr lIns="91425" tIns="91425" rIns="91425" bIns="91425" anchor="t" anchorCtr="0">
            <a:noAutofit/>
          </a:bodyPr>
          <a:lstStyle/>
          <a:p>
            <a:pPr lvl="0" rtl="0">
              <a:spcBef>
                <a:spcPts val="0"/>
              </a:spcBef>
              <a:buNone/>
            </a:pPr>
            <a:r>
              <a:rPr lang="en"/>
              <a:t>Left: L7</a:t>
            </a:r>
          </a:p>
          <a:p>
            <a:pPr lvl="0" rtl="0">
              <a:spcBef>
                <a:spcPts val="0"/>
              </a:spcBef>
              <a:buNone/>
            </a:pPr>
            <a:r>
              <a:rPr lang="en"/>
              <a:t>Below: Bikini Kill</a:t>
            </a:r>
          </a:p>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311700" y="1116600"/>
            <a:ext cx="8520600" cy="3302700"/>
          </a:xfrm>
          <a:prstGeom prst="rect">
            <a:avLst/>
          </a:prstGeom>
        </p:spPr>
        <p:txBody>
          <a:bodyPr lIns="91425" tIns="91425" rIns="91425" bIns="91425" anchor="t" anchorCtr="0">
            <a:noAutofit/>
          </a:bodyPr>
          <a:lstStyle/>
          <a:p>
            <a:pPr lvl="0" algn="ctr">
              <a:spcBef>
                <a:spcPts val="0"/>
              </a:spcBef>
              <a:buNone/>
            </a:pPr>
            <a:r>
              <a:rPr lang="en" sz="3000"/>
              <a:t>“Girls see these defined roles they're supposed to follow in life, but when I was a young child, my parents told me I could be anything.”</a:t>
            </a:r>
          </a:p>
          <a:p>
            <a:pPr lvl="0" algn="ctr">
              <a:spcBef>
                <a:spcPts val="0"/>
              </a:spcBef>
              <a:buNone/>
            </a:pPr>
            <a:r>
              <a:rPr lang="en" sz="3000"/>
              <a:t>-Joan Jett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Conclusion:</a:t>
            </a:r>
          </a:p>
        </p:txBody>
      </p:sp>
      <p:sp>
        <p:nvSpPr>
          <p:cNvPr id="271" name="Shape 271"/>
          <p:cNvSpPr txBox="1">
            <a:spLocks noGrp="1"/>
          </p:cNvSpPr>
          <p:nvPr>
            <p:ph type="body" idx="1"/>
          </p:nvPr>
        </p:nvSpPr>
        <p:spPr>
          <a:xfrm>
            <a:off x="311700" y="1214000"/>
            <a:ext cx="8520600" cy="3302700"/>
          </a:xfrm>
          <a:prstGeom prst="rect">
            <a:avLst/>
          </a:prstGeom>
        </p:spPr>
        <p:txBody>
          <a:bodyPr lIns="91425" tIns="91425" rIns="91425" bIns="91425" anchor="t" anchorCtr="0">
            <a:noAutofit/>
          </a:bodyPr>
          <a:lstStyle/>
          <a:p>
            <a:pPr lvl="0" algn="ctr">
              <a:spcBef>
                <a:spcPts val="0"/>
              </a:spcBef>
              <a:buNone/>
            </a:pPr>
            <a:r>
              <a:rPr lang="en"/>
              <a:t>Joan Jett served as an inspiration to a multitude of female musicians. Her rebellious attitude and strong passion for her music made her a role model for several artists that followed her. This artist paved the way for female singers in all genres, but especially those in rock and roll. She will remain an iconic symbol of the growth of rock and roll for decades to come.</a:t>
            </a:r>
          </a:p>
        </p:txBody>
      </p:sp>
      <p:pic>
        <p:nvPicPr>
          <p:cNvPr id="272" name="Shape 272"/>
          <p:cNvPicPr preferRelativeResize="0"/>
          <p:nvPr/>
        </p:nvPicPr>
        <p:blipFill>
          <a:blip r:embed="rId3">
            <a:alphaModFix/>
          </a:blip>
          <a:stretch>
            <a:fillRect/>
          </a:stretch>
        </p:blipFill>
        <p:spPr>
          <a:xfrm>
            <a:off x="3248450" y="2878875"/>
            <a:ext cx="2647100" cy="1985325"/>
          </a:xfrm>
          <a:prstGeom prst="rect">
            <a:avLst/>
          </a:prstGeom>
          <a:noFill/>
          <a:ln>
            <a:noFill/>
          </a:ln>
        </p:spPr>
      </p:pic>
      <p:sp>
        <p:nvSpPr>
          <p:cNvPr id="273" name="Shape 273"/>
          <p:cNvSpPr txBox="1"/>
          <p:nvPr/>
        </p:nvSpPr>
        <p:spPr>
          <a:xfrm>
            <a:off x="3248400" y="4835200"/>
            <a:ext cx="2647200" cy="179700"/>
          </a:xfrm>
          <a:prstGeom prst="rect">
            <a:avLst/>
          </a:prstGeom>
          <a:noFill/>
          <a:ln>
            <a:noFill/>
          </a:ln>
        </p:spPr>
        <p:txBody>
          <a:bodyPr lIns="91425" tIns="91425" rIns="91425" bIns="91425" anchor="t" anchorCtr="0">
            <a:noAutofit/>
          </a:bodyPr>
          <a:lstStyle/>
          <a:p>
            <a:pPr lvl="0" algn="ctr">
              <a:spcBef>
                <a:spcPts val="0"/>
              </a:spcBef>
              <a:buNone/>
            </a:pPr>
            <a:r>
              <a:rPr lang="en" sz="600"/>
              <a:t>http://innocentwords.com/celebrating-the-one-and-only-joan-jett/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References </a:t>
            </a:r>
          </a:p>
        </p:txBody>
      </p:sp>
      <p:sp>
        <p:nvSpPr>
          <p:cNvPr id="279" name="Shape 27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sz="1100">
                <a:solidFill>
                  <a:srgbClr val="000000"/>
                </a:solidFill>
                <a:highlight>
                  <a:srgbClr val="FFFFFF"/>
                </a:highlight>
              </a:rPr>
              <a:t>"F</a:t>
            </a:r>
            <a:r>
              <a:rPr lang="en" sz="1100">
                <a:solidFill>
                  <a:srgbClr val="000000"/>
                </a:solidFill>
              </a:rPr>
              <a:t>amous Biographies &amp; TV Shows." </a:t>
            </a:r>
            <a:r>
              <a:rPr lang="en" sz="1100" i="1">
                <a:solidFill>
                  <a:srgbClr val="000000"/>
                </a:solidFill>
              </a:rPr>
              <a:t>Bio.com</a:t>
            </a:r>
            <a:r>
              <a:rPr lang="en" sz="1100">
                <a:solidFill>
                  <a:srgbClr val="000000"/>
                </a:solidFill>
              </a:rPr>
              <a:t>. A&amp;E Networks Television, n.d. Web. 26 June 2016.</a:t>
            </a:r>
          </a:p>
          <a:p>
            <a:pPr lvl="0">
              <a:spcBef>
                <a:spcPts val="0"/>
              </a:spcBef>
              <a:buNone/>
            </a:pPr>
            <a:r>
              <a:rPr lang="en" sz="1100">
                <a:solidFill>
                  <a:srgbClr val="000000"/>
                </a:solidFill>
              </a:rPr>
              <a:t>Fricke, David. "Joan Jett: Built to Rock." Rolling Stone. Rolling Stone, 7 May 2015. Web. 25 June 2016.</a:t>
            </a:r>
          </a:p>
          <a:p>
            <a:pPr lvl="0">
              <a:spcBef>
                <a:spcPts val="0"/>
              </a:spcBef>
              <a:buNone/>
            </a:pPr>
            <a:r>
              <a:rPr lang="en" sz="1100">
                <a:solidFill>
                  <a:srgbClr val="000000"/>
                </a:solidFill>
              </a:rPr>
              <a:t>Huey, Steve. “The Runaways - Biography.” </a:t>
            </a:r>
            <a:r>
              <a:rPr lang="en" sz="1100" i="1">
                <a:solidFill>
                  <a:srgbClr val="000000"/>
                </a:solidFill>
              </a:rPr>
              <a:t>All Music</a:t>
            </a:r>
            <a:r>
              <a:rPr lang="en" sz="1100">
                <a:solidFill>
                  <a:srgbClr val="000000"/>
                </a:solidFill>
              </a:rPr>
              <a:t>. N.p., n.d. Web. 27 June 2016.</a:t>
            </a:r>
          </a:p>
          <a:p>
            <a:pPr lvl="0">
              <a:spcBef>
                <a:spcPts val="0"/>
              </a:spcBef>
              <a:buNone/>
            </a:pPr>
            <a:r>
              <a:rPr lang="en" sz="1100">
                <a:solidFill>
                  <a:srgbClr val="000000"/>
                </a:solidFill>
              </a:rPr>
              <a:t>Jensen, Todd Aaron. "Joan Jett on Being 'The Queen of Rock 'n' Roll' (INTERVIEW)." </a:t>
            </a:r>
            <a:r>
              <a:rPr lang="en" sz="1100" i="1">
                <a:solidFill>
                  <a:srgbClr val="000000"/>
                </a:solidFill>
              </a:rPr>
              <a:t>Bio.com</a:t>
            </a:r>
            <a:r>
              <a:rPr lang="en" sz="1100">
                <a:solidFill>
                  <a:srgbClr val="000000"/>
                </a:solidFill>
              </a:rPr>
              <a:t>. A&amp;E Networks Television, 25 May 2015. Web. 27 June 2016.</a:t>
            </a:r>
          </a:p>
          <a:p>
            <a:pPr lvl="0">
              <a:spcBef>
                <a:spcPts val="0"/>
              </a:spcBef>
              <a:buNone/>
            </a:pPr>
            <a:r>
              <a:rPr lang="en" sz="1100">
                <a:solidFill>
                  <a:srgbClr val="000000"/>
                </a:solidFill>
              </a:rPr>
              <a:t>Jett, Joan. I Love Rock and Roll. Joan Jett. Mickie Most, 1981. CD.</a:t>
            </a:r>
          </a:p>
          <a:p>
            <a:pPr lvl="0">
              <a:spcBef>
                <a:spcPts val="0"/>
              </a:spcBef>
              <a:buNone/>
            </a:pPr>
            <a:r>
              <a:rPr lang="en" sz="1100">
                <a:solidFill>
                  <a:srgbClr val="000000"/>
                </a:solidFill>
              </a:rPr>
              <a:t>"Joan Jett and the Blackhearts." Stanislaus County Fair. Stanislaus County Fair, 23 Jan. 2014. Web. 25 June 2016.</a:t>
            </a:r>
          </a:p>
          <a:p>
            <a:pPr lvl="0">
              <a:spcBef>
                <a:spcPts val="0"/>
              </a:spcBef>
              <a:buNone/>
            </a:pPr>
            <a:r>
              <a:rPr lang="en" sz="1100">
                <a:solidFill>
                  <a:srgbClr val="000000"/>
                </a:solidFill>
              </a:rPr>
              <a:t>"Joan Jett Quotes." Brainy Quote. Brainy Quote, 2001-2016. Web. 28 June 2016.</a:t>
            </a:r>
          </a:p>
          <a:p>
            <a:pPr lvl="0">
              <a:spcBef>
                <a:spcPts val="0"/>
              </a:spcBef>
              <a:buNone/>
            </a:pPr>
            <a:r>
              <a:rPr lang="en" sz="1100">
                <a:solidFill>
                  <a:srgbClr val="000000"/>
                </a:solidFill>
              </a:rPr>
              <a:t>Kemp, Mark. "Rolling Stone – Music, Movies, TV, Politics, Country, and Culture." </a:t>
            </a:r>
            <a:r>
              <a:rPr lang="en" sz="1100" i="1">
                <a:solidFill>
                  <a:srgbClr val="000000"/>
                </a:solidFill>
              </a:rPr>
              <a:t>Rolling Stone</a:t>
            </a:r>
            <a:r>
              <a:rPr lang="en" sz="1100">
                <a:solidFill>
                  <a:srgbClr val="000000"/>
                </a:solidFill>
              </a:rPr>
              <a:t>. The Rolling Stones Encyclopedia, 2001. 26 June 2016.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References</a:t>
            </a:r>
          </a:p>
        </p:txBody>
      </p:sp>
      <p:sp>
        <p:nvSpPr>
          <p:cNvPr id="285" name="Shape 285"/>
          <p:cNvSpPr txBox="1">
            <a:spLocks noGrp="1"/>
          </p:cNvSpPr>
          <p:nvPr>
            <p:ph type="body" idx="1"/>
          </p:nvPr>
        </p:nvSpPr>
        <p:spPr>
          <a:xfrm>
            <a:off x="160725" y="1266325"/>
            <a:ext cx="8983200" cy="3302700"/>
          </a:xfrm>
          <a:prstGeom prst="rect">
            <a:avLst/>
          </a:prstGeom>
        </p:spPr>
        <p:txBody>
          <a:bodyPr lIns="91425" tIns="91425" rIns="91425" bIns="91425" anchor="t" anchorCtr="0">
            <a:noAutofit/>
          </a:bodyPr>
          <a:lstStyle/>
          <a:p>
            <a:pPr lvl="0">
              <a:spcBef>
                <a:spcPts val="0"/>
              </a:spcBef>
              <a:buNone/>
            </a:pPr>
            <a:r>
              <a:rPr lang="en" sz="1100">
                <a:solidFill>
                  <a:srgbClr val="000000"/>
                </a:solidFill>
              </a:rPr>
              <a:t>Lipscomb, Dr. Scott D. "History &amp; Styles of Rock." Dr. Scott D Lipscomb, n.d. Web. 13 June 2016.</a:t>
            </a:r>
          </a:p>
          <a:p>
            <a:pPr lvl="0">
              <a:spcBef>
                <a:spcPts val="0"/>
              </a:spcBef>
              <a:buNone/>
            </a:pPr>
            <a:r>
              <a:rPr lang="en" sz="1100">
                <a:solidFill>
                  <a:srgbClr val="000000"/>
                </a:solidFill>
              </a:rPr>
              <a:t>Parker, Chris. "Rock and Roll Hall of Fame Inducts Ringo Starr, Green Day, Joan Jett." CNN Entertainment. CNN, 21 Apr. 2015. Web. 27 June 2016.</a:t>
            </a:r>
          </a:p>
          <a:p>
            <a:pPr marL="0" lvl="0" indent="0">
              <a:spcBef>
                <a:spcPts val="0"/>
              </a:spcBef>
              <a:buNone/>
            </a:pPr>
            <a:r>
              <a:rPr lang="en" sz="1100">
                <a:solidFill>
                  <a:srgbClr val="000000"/>
                </a:solidFill>
              </a:rPr>
              <a:t>Shmoop Editorial Team. (2008). Joan Jett and the Blackhearts Influences. Retrieved June 25, 2016, from   http://www.shmoop.com/i-love-rock-n-roll/influences.html</a:t>
            </a:r>
          </a:p>
          <a:p>
            <a:pPr lvl="0">
              <a:spcBef>
                <a:spcPts val="0"/>
              </a:spcBef>
              <a:buNone/>
            </a:pPr>
            <a:r>
              <a:rPr lang="en" sz="1100">
                <a:solidFill>
                  <a:srgbClr val="000000"/>
                </a:solidFill>
              </a:rPr>
              <a:t>The Rock and Roll Hall of Fame Museum. (n.d.). Retrieved June 28, 2016, from https://rockhall.com/inductees/</a:t>
            </a:r>
          </a:p>
          <a:p>
            <a:pPr lvl="0">
              <a:spcBef>
                <a:spcPts val="0"/>
              </a:spcBef>
              <a:buNone/>
            </a:pPr>
            <a:r>
              <a:rPr lang="en" sz="1100">
                <a:solidFill>
                  <a:srgbClr val="000000"/>
                </a:solidFill>
              </a:rPr>
              <a:t>Thompson, D. (2011). </a:t>
            </a:r>
            <a:r>
              <a:rPr lang="en" sz="1100" i="1">
                <a:solidFill>
                  <a:srgbClr val="000000"/>
                </a:solidFill>
              </a:rPr>
              <a:t>Bad reputation: The unauthorized biography of Joan Jett</a:t>
            </a:r>
            <a:r>
              <a:rPr lang="en" sz="1100">
                <a:solidFill>
                  <a:srgbClr val="000000"/>
                </a:solidFill>
              </a:rPr>
              <a:t>. Milwaukee, WI: Backbeat Books.</a:t>
            </a:r>
          </a:p>
          <a:p>
            <a:pPr lvl="0">
              <a:spcBef>
                <a:spcPts val="0"/>
              </a:spcBef>
              <a:buNone/>
            </a:pPr>
            <a:r>
              <a:rPr lang="en" sz="1100">
                <a:solidFill>
                  <a:srgbClr val="000000"/>
                </a:solidFill>
              </a:rPr>
              <a:t>Uhelszki, Jaan. "The Rock and Roll Hall of Fame + Museum." </a:t>
            </a:r>
            <a:r>
              <a:rPr lang="en" sz="1100" i="1">
                <a:solidFill>
                  <a:srgbClr val="000000"/>
                </a:solidFill>
              </a:rPr>
              <a:t>Joan Jett &amp; the Blackhearts Biography</a:t>
            </a:r>
            <a:r>
              <a:rPr lang="en" sz="1100">
                <a:solidFill>
                  <a:srgbClr val="000000"/>
                </a:solidFill>
              </a:rPr>
              <a:t>. Rock and Roll Hall of Fame, n.d. Web. 27 June 2016.</a:t>
            </a:r>
          </a:p>
          <a:p>
            <a:pPr lvl="0">
              <a:spcBef>
                <a:spcPts val="0"/>
              </a:spcBef>
              <a:buNone/>
            </a:pPr>
            <a:r>
              <a:rPr lang="en" sz="1100">
                <a:solidFill>
                  <a:srgbClr val="000000"/>
                </a:solidFill>
              </a:rPr>
              <a:t>Villa, Sam. "Jett Channeling- Side Sweeping Fringes &amp; Crowns That Pop." Sam Villa Professional. FJ Solutions, n.d. Web. 26 June 2016.</a:t>
            </a:r>
          </a:p>
          <a:p>
            <a:pPr lvl="0">
              <a:spcBef>
                <a:spcPts val="0"/>
              </a:spcBef>
              <a:buNone/>
            </a:pP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Joan Jett -Early Years </a:t>
            </a:r>
          </a:p>
        </p:txBody>
      </p:sp>
      <p:sp>
        <p:nvSpPr>
          <p:cNvPr id="83" name="Shape 83"/>
          <p:cNvSpPr txBox="1">
            <a:spLocks noGrp="1"/>
          </p:cNvSpPr>
          <p:nvPr>
            <p:ph type="body" idx="1"/>
          </p:nvPr>
        </p:nvSpPr>
        <p:spPr>
          <a:xfrm>
            <a:off x="2844150" y="1152425"/>
            <a:ext cx="5988000" cy="3416700"/>
          </a:xfrm>
          <a:prstGeom prst="rect">
            <a:avLst/>
          </a:prstGeom>
        </p:spPr>
        <p:txBody>
          <a:bodyPr lIns="91425" tIns="91425" rIns="91425" bIns="91425" anchor="t" anchorCtr="0">
            <a:noAutofit/>
          </a:bodyPr>
          <a:lstStyle/>
          <a:p>
            <a:pPr lvl="0">
              <a:spcBef>
                <a:spcPts val="0"/>
              </a:spcBef>
              <a:buNone/>
            </a:pPr>
            <a:r>
              <a:rPr lang="en"/>
              <a:t>Joan was born September 22, 1958, in Philadelphia Pennsylvania.   </a:t>
            </a:r>
          </a:p>
          <a:p>
            <a:pPr lvl="0">
              <a:spcBef>
                <a:spcPts val="0"/>
              </a:spcBef>
              <a:buNone/>
            </a:pPr>
            <a:r>
              <a:rPr lang="en"/>
              <a:t>She was born into an everyday run-of-the mill family. Her mother was a secretary, and her father worked for insurance. </a:t>
            </a:r>
          </a:p>
          <a:p>
            <a:pPr lvl="0">
              <a:spcBef>
                <a:spcPts val="0"/>
              </a:spcBef>
              <a:buNone/>
            </a:pPr>
            <a:r>
              <a:rPr lang="en"/>
              <a:t>During grade school their family moved to Baltimore and then southern California in her early teens.</a:t>
            </a:r>
          </a:p>
        </p:txBody>
      </p:sp>
      <p:pic>
        <p:nvPicPr>
          <p:cNvPr id="84" name="Shape 84" descr="Joan-as-a-Little-Kid-joan-jett-18614690-500-377.jpg"/>
          <p:cNvPicPr preferRelativeResize="0"/>
          <p:nvPr/>
        </p:nvPicPr>
        <p:blipFill>
          <a:blip r:embed="rId3">
            <a:alphaModFix/>
          </a:blip>
          <a:stretch>
            <a:fillRect/>
          </a:stretch>
        </p:blipFill>
        <p:spPr>
          <a:xfrm>
            <a:off x="53975" y="1572712"/>
            <a:ext cx="2649950" cy="1998074"/>
          </a:xfrm>
          <a:prstGeom prst="rect">
            <a:avLst/>
          </a:prstGeom>
          <a:noFill/>
          <a:ln>
            <a:noFill/>
          </a:ln>
        </p:spPr>
      </p:pic>
      <p:sp>
        <p:nvSpPr>
          <p:cNvPr id="85" name="Shape 85"/>
          <p:cNvSpPr txBox="1"/>
          <p:nvPr/>
        </p:nvSpPr>
        <p:spPr>
          <a:xfrm>
            <a:off x="195375" y="3570775"/>
            <a:ext cx="2097000" cy="312600"/>
          </a:xfrm>
          <a:prstGeom prst="rect">
            <a:avLst/>
          </a:prstGeom>
          <a:noFill/>
          <a:ln>
            <a:noFill/>
          </a:ln>
        </p:spPr>
        <p:txBody>
          <a:bodyPr lIns="91425" tIns="91425" rIns="91425" bIns="91425" anchor="t" anchorCtr="0">
            <a:noAutofit/>
          </a:bodyPr>
          <a:lstStyle/>
          <a:p>
            <a:pPr lvl="0">
              <a:spcBef>
                <a:spcPts val="0"/>
              </a:spcBef>
              <a:buNone/>
            </a:pPr>
            <a:r>
              <a:rPr lang="en" sz="600"/>
              <a:t>https://www.pinterest.com/artofprogress/joan-jett/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Joan Jett- Early Years</a:t>
            </a:r>
          </a:p>
        </p:txBody>
      </p:sp>
      <p:sp>
        <p:nvSpPr>
          <p:cNvPr id="91" name="Shape 91"/>
          <p:cNvSpPr txBox="1">
            <a:spLocks noGrp="1"/>
          </p:cNvSpPr>
          <p:nvPr>
            <p:ph type="body" idx="1"/>
          </p:nvPr>
        </p:nvSpPr>
        <p:spPr>
          <a:xfrm>
            <a:off x="311700" y="1221375"/>
            <a:ext cx="5339400" cy="3347700"/>
          </a:xfrm>
          <a:prstGeom prst="rect">
            <a:avLst/>
          </a:prstGeom>
        </p:spPr>
        <p:txBody>
          <a:bodyPr lIns="91425" tIns="91425" rIns="91425" bIns="91425" anchor="t" anchorCtr="0">
            <a:noAutofit/>
          </a:bodyPr>
          <a:lstStyle/>
          <a:p>
            <a:pPr lvl="0">
              <a:spcBef>
                <a:spcPts val="0"/>
              </a:spcBef>
              <a:buNone/>
            </a:pPr>
            <a:r>
              <a:rPr lang="en"/>
              <a:t>When Joan was 14 years old she received  her first guitar for Christmas, and her love for music creation began. </a:t>
            </a:r>
          </a:p>
          <a:p>
            <a:pPr lvl="0">
              <a:spcBef>
                <a:spcPts val="0"/>
              </a:spcBef>
              <a:buNone/>
            </a:pPr>
            <a:r>
              <a:rPr lang="en"/>
              <a:t>She took lessons, but was unsatisfied because the lessons revolved around folk music, which was not her interest at all. </a:t>
            </a:r>
          </a:p>
        </p:txBody>
      </p:sp>
      <p:pic>
        <p:nvPicPr>
          <p:cNvPr id="92" name="Shape 92" descr="Joan jett teenager.jpg"/>
          <p:cNvPicPr preferRelativeResize="0"/>
          <p:nvPr/>
        </p:nvPicPr>
        <p:blipFill>
          <a:blip r:embed="rId3">
            <a:alphaModFix/>
          </a:blip>
          <a:stretch>
            <a:fillRect/>
          </a:stretch>
        </p:blipFill>
        <p:spPr>
          <a:xfrm>
            <a:off x="5651100" y="496302"/>
            <a:ext cx="2969775" cy="2109550"/>
          </a:xfrm>
          <a:prstGeom prst="rect">
            <a:avLst/>
          </a:prstGeom>
          <a:noFill/>
          <a:ln>
            <a:noFill/>
          </a:ln>
        </p:spPr>
      </p:pic>
      <p:sp>
        <p:nvSpPr>
          <p:cNvPr id="93" name="Shape 93"/>
          <p:cNvSpPr txBox="1"/>
          <p:nvPr/>
        </p:nvSpPr>
        <p:spPr>
          <a:xfrm>
            <a:off x="6149100" y="2605850"/>
            <a:ext cx="2683200" cy="260400"/>
          </a:xfrm>
          <a:prstGeom prst="rect">
            <a:avLst/>
          </a:prstGeom>
          <a:noFill/>
          <a:ln>
            <a:noFill/>
          </a:ln>
        </p:spPr>
        <p:txBody>
          <a:bodyPr lIns="91425" tIns="91425" rIns="91425" bIns="91425" anchor="t" anchorCtr="0">
            <a:noAutofit/>
          </a:bodyPr>
          <a:lstStyle/>
          <a:p>
            <a:pPr lvl="0">
              <a:spcBef>
                <a:spcPts val="0"/>
              </a:spcBef>
              <a:buNone/>
            </a:pPr>
            <a:r>
              <a:rPr lang="en" sz="600"/>
              <a:t>http://www.vintag.es/2013/06/joan-jett-of-runaways-in-los-angeles.html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09125"/>
            <a:ext cx="8520600" cy="707400"/>
          </a:xfrm>
          <a:prstGeom prst="rect">
            <a:avLst/>
          </a:prstGeom>
        </p:spPr>
        <p:txBody>
          <a:bodyPr lIns="91425" tIns="91425" rIns="91425" bIns="91425" anchor="t" anchorCtr="0">
            <a:noAutofit/>
          </a:bodyPr>
          <a:lstStyle/>
          <a:p>
            <a:pPr lvl="0" algn="ctr" rtl="0">
              <a:spcBef>
                <a:spcPts val="0"/>
              </a:spcBef>
              <a:buNone/>
            </a:pPr>
            <a:r>
              <a:rPr lang="en">
                <a:solidFill>
                  <a:srgbClr val="000000"/>
                </a:solidFill>
              </a:rPr>
              <a:t>Joan Jett Musical Timeline</a:t>
            </a:r>
          </a:p>
        </p:txBody>
      </p:sp>
      <p:sp>
        <p:nvSpPr>
          <p:cNvPr id="99" name="Shape 99"/>
          <p:cNvSpPr/>
          <p:nvPr/>
        </p:nvSpPr>
        <p:spPr>
          <a:xfrm>
            <a:off x="137600" y="1748574"/>
            <a:ext cx="4844143" cy="656024"/>
          </a:xfrm>
          <a:prstGeom prst="rect">
            <a:avLst/>
          </a:prstGeom>
        </p:spPr>
        <p:txBody>
          <a:bodyPr>
            <a:prstTxWarp prst="textPlain">
              <a:avLst/>
            </a:prstTxWarp>
          </a:bodyPr>
          <a:lstStyle/>
          <a:p>
            <a:pPr lvl="0" algn="ctr"/>
            <a:r>
              <a:rPr b="0" i="0">
                <a:ln w="9525" cap="flat" cmpd="sng">
                  <a:solidFill>
                    <a:schemeClr val="accent2"/>
                  </a:solidFill>
                  <a:prstDash val="solid"/>
                  <a:round/>
                  <a:headEnd type="none" w="med" len="med"/>
                  <a:tailEnd type="none" w="med" len="med"/>
                </a:ln>
                <a:solidFill>
                  <a:schemeClr val="accent2"/>
                </a:solidFill>
                <a:latin typeface="Arial"/>
              </a:rPr>
              <a:t>The Runaways</a:t>
            </a:r>
          </a:p>
        </p:txBody>
      </p:sp>
      <p:cxnSp>
        <p:nvCxnSpPr>
          <p:cNvPr id="100" name="Shape 100"/>
          <p:cNvCxnSpPr/>
          <p:nvPr/>
        </p:nvCxnSpPr>
        <p:spPr>
          <a:xfrm>
            <a:off x="1579100" y="2502975"/>
            <a:ext cx="1494000" cy="1199100"/>
          </a:xfrm>
          <a:prstGeom prst="curvedConnector3">
            <a:avLst>
              <a:gd name="adj1" fmla="val 50000"/>
            </a:avLst>
          </a:prstGeom>
          <a:noFill/>
          <a:ln w="28575" cap="flat" cmpd="sng">
            <a:solidFill>
              <a:srgbClr val="000000"/>
            </a:solidFill>
            <a:prstDash val="solid"/>
            <a:round/>
            <a:headEnd type="none" w="lg" len="lg"/>
            <a:tailEnd type="stealth" w="lg" len="lg"/>
          </a:ln>
        </p:spPr>
      </p:cxnSp>
      <p:sp>
        <p:nvSpPr>
          <p:cNvPr id="101" name="Shape 101"/>
          <p:cNvSpPr/>
          <p:nvPr/>
        </p:nvSpPr>
        <p:spPr>
          <a:xfrm>
            <a:off x="3150650" y="2934450"/>
            <a:ext cx="2602200" cy="1114826"/>
          </a:xfrm>
          <a:prstGeom prst="rect">
            <a:avLst/>
          </a:prstGeom>
        </p:spPr>
        <p:txBody>
          <a:bodyPr>
            <a:prstTxWarp prst="textPlain">
              <a:avLst/>
            </a:prstTxWarp>
          </a:bodyPr>
          <a:lstStyle/>
          <a:p>
            <a:pPr lvl="0" algn="ctr"/>
            <a:r>
              <a:rPr b="0" i="0">
                <a:ln w="9525" cap="flat" cmpd="sng">
                  <a:solidFill>
                    <a:schemeClr val="accent5"/>
                  </a:solidFill>
                  <a:prstDash val="solid"/>
                  <a:round/>
                  <a:headEnd type="none" w="med" len="med"/>
                  <a:tailEnd type="none" w="med" len="med"/>
                </a:ln>
                <a:solidFill>
                  <a:schemeClr val="accent5"/>
                </a:solidFill>
                <a:latin typeface="Arial"/>
              </a:rPr>
              <a:t>Joan Jett:</a:t>
            </a:r>
            <a:br>
              <a:rPr b="0" i="0">
                <a:ln w="9525" cap="flat" cmpd="sng">
                  <a:solidFill>
                    <a:schemeClr val="accent5"/>
                  </a:solidFill>
                  <a:prstDash val="solid"/>
                  <a:round/>
                  <a:headEnd type="none" w="med" len="med"/>
                  <a:tailEnd type="none" w="med" len="med"/>
                </a:ln>
                <a:solidFill>
                  <a:schemeClr val="accent5"/>
                </a:solidFill>
                <a:latin typeface="Arial"/>
              </a:rPr>
            </a:br>
            <a:r>
              <a:rPr b="0" i="0">
                <a:ln w="9525" cap="flat" cmpd="sng">
                  <a:solidFill>
                    <a:schemeClr val="accent5"/>
                  </a:solidFill>
                  <a:prstDash val="solid"/>
                  <a:round/>
                  <a:headEnd type="none" w="med" len="med"/>
                  <a:tailEnd type="none" w="med" len="med"/>
                </a:ln>
                <a:solidFill>
                  <a:schemeClr val="accent5"/>
                </a:solidFill>
                <a:latin typeface="Arial"/>
              </a:rPr>
              <a:t>Solo Artist</a:t>
            </a:r>
          </a:p>
        </p:txBody>
      </p:sp>
      <p:cxnSp>
        <p:nvCxnSpPr>
          <p:cNvPr id="102" name="Shape 102"/>
          <p:cNvCxnSpPr/>
          <p:nvPr/>
        </p:nvCxnSpPr>
        <p:spPr>
          <a:xfrm rot="-5400000">
            <a:off x="5777600" y="2096175"/>
            <a:ext cx="1658700" cy="1553100"/>
          </a:xfrm>
          <a:prstGeom prst="curvedConnector3">
            <a:avLst>
              <a:gd name="adj1" fmla="val 50000"/>
            </a:avLst>
          </a:prstGeom>
          <a:noFill/>
          <a:ln w="28575" cap="flat" cmpd="sng">
            <a:solidFill>
              <a:srgbClr val="000000"/>
            </a:solidFill>
            <a:prstDash val="solid"/>
            <a:round/>
            <a:headEnd type="none" w="lg" len="lg"/>
            <a:tailEnd type="stealth" w="lg" len="lg"/>
          </a:ln>
        </p:spPr>
      </p:cxnSp>
      <p:sp>
        <p:nvSpPr>
          <p:cNvPr id="103" name="Shape 103"/>
          <p:cNvSpPr/>
          <p:nvPr/>
        </p:nvSpPr>
        <p:spPr>
          <a:xfrm>
            <a:off x="5969099" y="1067999"/>
            <a:ext cx="3053777" cy="897675"/>
          </a:xfrm>
          <a:prstGeom prst="rect">
            <a:avLst/>
          </a:prstGeom>
        </p:spPr>
        <p:txBody>
          <a:bodyPr>
            <a:prstTxWarp prst="textPlain">
              <a:avLst/>
            </a:prstTxWarp>
          </a:bodyPr>
          <a:lstStyle/>
          <a:p>
            <a:pPr lvl="0" algn="ctr"/>
            <a:r>
              <a:rPr b="0" i="0">
                <a:ln w="9525" cap="flat" cmpd="sng">
                  <a:solidFill>
                    <a:schemeClr val="accent3"/>
                  </a:solidFill>
                  <a:prstDash val="solid"/>
                  <a:round/>
                  <a:headEnd type="none" w="med" len="med"/>
                  <a:tailEnd type="none" w="med" len="med"/>
                </a:ln>
                <a:solidFill>
                  <a:schemeClr val="accent3"/>
                </a:solidFill>
                <a:latin typeface="Arial"/>
              </a:rPr>
              <a:t>Joan Jett and</a:t>
            </a:r>
            <a:br>
              <a:rPr b="0" i="0">
                <a:ln w="9525" cap="flat" cmpd="sng">
                  <a:solidFill>
                    <a:schemeClr val="accent3"/>
                  </a:solidFill>
                  <a:prstDash val="solid"/>
                  <a:round/>
                  <a:headEnd type="none" w="med" len="med"/>
                  <a:tailEnd type="none" w="med" len="med"/>
                </a:ln>
                <a:solidFill>
                  <a:schemeClr val="accent3"/>
                </a:solidFill>
                <a:latin typeface="Arial"/>
              </a:rPr>
            </a:br>
            <a:r>
              <a:rPr b="0" i="0">
                <a:ln w="9525" cap="flat" cmpd="sng">
                  <a:solidFill>
                    <a:schemeClr val="accent3"/>
                  </a:solidFill>
                  <a:prstDash val="solid"/>
                  <a:round/>
                  <a:headEnd type="none" w="med" len="med"/>
                  <a:tailEnd type="none" w="med" len="med"/>
                </a:ln>
                <a:solidFill>
                  <a:schemeClr val="accent3"/>
                </a:solidFill>
                <a:latin typeface="Arial"/>
              </a:rPr>
              <a:t>the Blackhearts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Joan Jett-The Runaways </a:t>
            </a:r>
          </a:p>
        </p:txBody>
      </p:sp>
      <p:sp>
        <p:nvSpPr>
          <p:cNvPr id="109" name="Shape 109"/>
          <p:cNvSpPr txBox="1">
            <a:spLocks noGrp="1"/>
          </p:cNvSpPr>
          <p:nvPr>
            <p:ph type="body" idx="1"/>
          </p:nvPr>
        </p:nvSpPr>
        <p:spPr>
          <a:xfrm>
            <a:off x="311700" y="1281575"/>
            <a:ext cx="4496400" cy="3287400"/>
          </a:xfrm>
          <a:prstGeom prst="rect">
            <a:avLst/>
          </a:prstGeom>
        </p:spPr>
        <p:txBody>
          <a:bodyPr lIns="91425" tIns="91425" rIns="91425" bIns="91425" anchor="t" anchorCtr="0">
            <a:noAutofit/>
          </a:bodyPr>
          <a:lstStyle/>
          <a:p>
            <a:pPr lvl="0">
              <a:spcBef>
                <a:spcPts val="0"/>
              </a:spcBef>
              <a:buNone/>
            </a:pPr>
            <a:r>
              <a:rPr lang="en"/>
              <a:t>Joan formed her first band at the young age of 15 called The Runaways. Their band was highly criticized because it was an all female punk rock group that sang about sex and partying. On top of that, they also wore lingerie and jumpsuits during their performances. Needless to say they were not well accepted into the mainstream music scene. </a:t>
            </a:r>
          </a:p>
        </p:txBody>
      </p:sp>
      <p:pic>
        <p:nvPicPr>
          <p:cNvPr id="110" name="Shape 110" descr="runaways.jpg"/>
          <p:cNvPicPr preferRelativeResize="0"/>
          <p:nvPr/>
        </p:nvPicPr>
        <p:blipFill>
          <a:blip r:embed="rId3">
            <a:alphaModFix/>
          </a:blip>
          <a:stretch>
            <a:fillRect/>
          </a:stretch>
        </p:blipFill>
        <p:spPr>
          <a:xfrm>
            <a:off x="5152099" y="111800"/>
            <a:ext cx="3757300" cy="2747775"/>
          </a:xfrm>
          <a:prstGeom prst="rect">
            <a:avLst/>
          </a:prstGeom>
          <a:noFill/>
          <a:ln>
            <a:noFill/>
          </a:ln>
        </p:spPr>
      </p:pic>
      <p:sp>
        <p:nvSpPr>
          <p:cNvPr id="111" name="Shape 111"/>
          <p:cNvSpPr txBox="1"/>
          <p:nvPr/>
        </p:nvSpPr>
        <p:spPr>
          <a:xfrm>
            <a:off x="5152098" y="2984600"/>
            <a:ext cx="3853251" cy="1969800"/>
          </a:xfrm>
          <a:prstGeom prst="rect">
            <a:avLst/>
          </a:prstGeom>
          <a:solidFill>
            <a:schemeClr val="lt1"/>
          </a:solidFill>
          <a:ln>
            <a:noFill/>
          </a:ln>
        </p:spPr>
        <p:txBody>
          <a:bodyPr lIns="91425" tIns="91425" rIns="91425" bIns="91425" anchor="t" anchorCtr="0">
            <a:noAutofit/>
          </a:bodyPr>
          <a:lstStyle/>
          <a:p>
            <a:pPr lvl="0">
              <a:spcBef>
                <a:spcPts val="0"/>
              </a:spcBef>
              <a:buNone/>
            </a:pPr>
            <a:r>
              <a:rPr lang="en" dirty="0">
                <a:latin typeface="Open Sans"/>
                <a:ea typeface="Open Sans"/>
                <a:cs typeface="Open Sans"/>
                <a:sym typeface="Open Sans"/>
              </a:rPr>
              <a:t>Joan Jett-Guitar &amp; vocals</a:t>
            </a:r>
          </a:p>
          <a:p>
            <a:pPr lvl="0">
              <a:spcBef>
                <a:spcPts val="0"/>
              </a:spcBef>
              <a:buNone/>
            </a:pPr>
            <a:r>
              <a:rPr lang="en" dirty="0">
                <a:latin typeface="Open Sans"/>
                <a:ea typeface="Open Sans"/>
                <a:cs typeface="Open Sans"/>
                <a:sym typeface="Open Sans"/>
              </a:rPr>
              <a:t>Sandy West-Drums</a:t>
            </a:r>
          </a:p>
          <a:p>
            <a:pPr lvl="0">
              <a:spcBef>
                <a:spcPts val="0"/>
              </a:spcBef>
              <a:buNone/>
            </a:pPr>
            <a:r>
              <a:rPr lang="en" dirty="0">
                <a:latin typeface="Open Sans"/>
                <a:ea typeface="Open Sans"/>
                <a:cs typeface="Open Sans"/>
                <a:sym typeface="Open Sans"/>
              </a:rPr>
              <a:t>Cherie Currie-Lead vocals </a:t>
            </a:r>
          </a:p>
          <a:p>
            <a:pPr lvl="0">
              <a:spcBef>
                <a:spcPts val="0"/>
              </a:spcBef>
              <a:buNone/>
            </a:pPr>
            <a:r>
              <a:rPr lang="en" dirty="0">
                <a:latin typeface="Open Sans"/>
                <a:ea typeface="Open Sans"/>
                <a:cs typeface="Open Sans"/>
                <a:sym typeface="Open Sans"/>
              </a:rPr>
              <a:t>Jackie Fox-Bass guitar</a:t>
            </a:r>
          </a:p>
          <a:p>
            <a:pPr lvl="0">
              <a:spcBef>
                <a:spcPts val="0"/>
              </a:spcBef>
              <a:buNone/>
            </a:pPr>
            <a:r>
              <a:rPr lang="en" dirty="0" err="1">
                <a:latin typeface="Open Sans"/>
                <a:ea typeface="Open Sans"/>
                <a:cs typeface="Open Sans"/>
                <a:sym typeface="Open Sans"/>
              </a:rPr>
              <a:t>Lita</a:t>
            </a:r>
            <a:r>
              <a:rPr lang="en" dirty="0">
                <a:latin typeface="Open Sans"/>
                <a:ea typeface="Open Sans"/>
                <a:cs typeface="Open Sans"/>
                <a:sym typeface="Open Sans"/>
              </a:rPr>
              <a:t> Ford-Guitar </a:t>
            </a:r>
          </a:p>
        </p:txBody>
      </p:sp>
      <p:sp>
        <p:nvSpPr>
          <p:cNvPr id="112" name="Shape 112"/>
          <p:cNvSpPr txBox="1"/>
          <p:nvPr/>
        </p:nvSpPr>
        <p:spPr>
          <a:xfrm>
            <a:off x="5588100" y="4667900"/>
            <a:ext cx="3555900" cy="286500"/>
          </a:xfrm>
          <a:prstGeom prst="rect">
            <a:avLst/>
          </a:prstGeom>
          <a:noFill/>
          <a:ln>
            <a:noFill/>
          </a:ln>
        </p:spPr>
        <p:txBody>
          <a:bodyPr lIns="91425" tIns="91425" rIns="91425" bIns="91425" anchor="t" anchorCtr="0">
            <a:noAutofit/>
          </a:bodyPr>
          <a:lstStyle/>
          <a:p>
            <a:pPr lvl="0">
              <a:spcBef>
                <a:spcPts val="0"/>
              </a:spcBef>
              <a:buNone/>
            </a:pPr>
            <a:r>
              <a:rPr lang="en" sz="600"/>
              <a:t>http://www.usmagazine.com/celebrity-news/news/joan-jett-cherie-currie-weigh-in-on-jackie-foxs-rape-allegations-2015137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Joan Jett-The Runaways </a:t>
            </a:r>
          </a:p>
        </p:txBody>
      </p:sp>
      <p:sp>
        <p:nvSpPr>
          <p:cNvPr id="118" name="Shape 11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The Runaways first self-titled album was released in 1976. Though the album was highly rejected in the mainstream music scene, the song “Cherry Bomb” was a big hit in the punk scene. </a:t>
            </a:r>
          </a:p>
          <a:p>
            <a:pPr lvl="0">
              <a:spcBef>
                <a:spcPts val="0"/>
              </a:spcBef>
              <a:buNone/>
            </a:pPr>
            <a:r>
              <a:rPr lang="en"/>
              <a:t>The following year they released yet another album titled “Queens of Noise” which was also not well accepted in the US. However, this album was a big hit in Japan. </a:t>
            </a:r>
          </a:p>
          <a:p>
            <a:pPr lvl="0">
              <a:spcBef>
                <a:spcPts val="0"/>
              </a:spcBef>
              <a:buNone/>
            </a:pPr>
            <a:r>
              <a:rPr lang="en"/>
              <a:t>After the second album two band members left, and Joan and the others squeezed out two more albums before their demise.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Joan Jett- Going Solo </a:t>
            </a:r>
          </a:p>
        </p:txBody>
      </p:sp>
      <p:sp>
        <p:nvSpPr>
          <p:cNvPr id="124" name="Shape 124"/>
          <p:cNvSpPr txBox="1">
            <a:spLocks noGrp="1"/>
          </p:cNvSpPr>
          <p:nvPr>
            <p:ph type="body" idx="1"/>
          </p:nvPr>
        </p:nvSpPr>
        <p:spPr>
          <a:xfrm>
            <a:off x="311700" y="1419200"/>
            <a:ext cx="6758400" cy="3149700"/>
          </a:xfrm>
          <a:prstGeom prst="rect">
            <a:avLst/>
          </a:prstGeom>
        </p:spPr>
        <p:txBody>
          <a:bodyPr lIns="91425" tIns="91425" rIns="91425" bIns="91425" anchor="t" anchorCtr="0">
            <a:noAutofit/>
          </a:bodyPr>
          <a:lstStyle/>
          <a:p>
            <a:pPr lvl="0">
              <a:spcBef>
                <a:spcPts val="0"/>
              </a:spcBef>
              <a:buNone/>
            </a:pPr>
            <a:r>
              <a:rPr lang="en"/>
              <a:t>After The Runaways ended Joan decided to travel to England to work with former Sex Pistols musicians Paul Cook and Steve Jones to initiate her solo career. </a:t>
            </a:r>
          </a:p>
          <a:p>
            <a:pPr lvl="0">
              <a:spcBef>
                <a:spcPts val="0"/>
              </a:spcBef>
              <a:buNone/>
            </a:pPr>
            <a:r>
              <a:rPr lang="en"/>
              <a:t>During this time, Joan dabbled in other things too like acting and producing. In her time spent producing, she crossed paths with another producer named Kenny Laguna and a songwriter named Ritchie Cordell, both whom helped Joan complete her first solo album. </a:t>
            </a:r>
          </a:p>
        </p:txBody>
      </p:sp>
      <p:pic>
        <p:nvPicPr>
          <p:cNvPr id="125" name="Shape 125" descr="Joan jettt.jpg"/>
          <p:cNvPicPr preferRelativeResize="0"/>
          <p:nvPr/>
        </p:nvPicPr>
        <p:blipFill>
          <a:blip r:embed="rId3">
            <a:alphaModFix/>
          </a:blip>
          <a:stretch>
            <a:fillRect/>
          </a:stretch>
        </p:blipFill>
        <p:spPr>
          <a:xfrm>
            <a:off x="7001450" y="80873"/>
            <a:ext cx="1997350" cy="2852125"/>
          </a:xfrm>
          <a:prstGeom prst="rect">
            <a:avLst/>
          </a:prstGeom>
          <a:noFill/>
          <a:ln>
            <a:noFill/>
          </a:ln>
        </p:spPr>
      </p:pic>
      <p:sp>
        <p:nvSpPr>
          <p:cNvPr id="126" name="Shape 126"/>
          <p:cNvSpPr txBox="1"/>
          <p:nvPr/>
        </p:nvSpPr>
        <p:spPr>
          <a:xfrm>
            <a:off x="7029775" y="2933000"/>
            <a:ext cx="1940700" cy="872700"/>
          </a:xfrm>
          <a:prstGeom prst="rect">
            <a:avLst/>
          </a:prstGeom>
          <a:noFill/>
          <a:ln>
            <a:noFill/>
          </a:ln>
        </p:spPr>
        <p:txBody>
          <a:bodyPr lIns="91425" tIns="91425" rIns="91425" bIns="91425" anchor="t" anchorCtr="0">
            <a:noAutofit/>
          </a:bodyPr>
          <a:lstStyle/>
          <a:p>
            <a:pPr lvl="0">
              <a:spcBef>
                <a:spcPts val="0"/>
              </a:spcBef>
              <a:buNone/>
            </a:pPr>
            <a:r>
              <a:rPr lang="en" sz="600"/>
              <a:t>https://clothescloture.wordpress.com/2015/07/11/joan-jett-godmother-of-punk/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Joan Jett-Going Solo</a:t>
            </a:r>
          </a:p>
        </p:txBody>
      </p:sp>
      <p:sp>
        <p:nvSpPr>
          <p:cNvPr id="132" name="Shape 132"/>
          <p:cNvSpPr txBox="1">
            <a:spLocks noGrp="1"/>
          </p:cNvSpPr>
          <p:nvPr>
            <p:ph type="body" idx="1"/>
          </p:nvPr>
        </p:nvSpPr>
        <p:spPr>
          <a:xfrm>
            <a:off x="311700" y="1266325"/>
            <a:ext cx="8607600" cy="3636300"/>
          </a:xfrm>
          <a:prstGeom prst="rect">
            <a:avLst/>
          </a:prstGeom>
        </p:spPr>
        <p:txBody>
          <a:bodyPr lIns="91425" tIns="91425" rIns="91425" bIns="91425" anchor="t" anchorCtr="0">
            <a:noAutofit/>
          </a:bodyPr>
          <a:lstStyle/>
          <a:p>
            <a:pPr lvl="0">
              <a:spcBef>
                <a:spcPts val="0"/>
              </a:spcBef>
              <a:buNone/>
            </a:pPr>
            <a:r>
              <a:rPr lang="en" sz="1700"/>
              <a:t>After completing her solo album she tried and failed with 23 different record labels to sign her. </a:t>
            </a:r>
          </a:p>
          <a:p>
            <a:pPr lvl="0">
              <a:spcBef>
                <a:spcPts val="0"/>
              </a:spcBef>
              <a:buNone/>
            </a:pPr>
            <a:r>
              <a:rPr lang="en" sz="1700"/>
              <a:t>The remaining solution was clear to her and Kenny Laguna. They founded their own record label they named Blackheart Records in 1980. Joan Jett and Kenny did all the grunt work, and printed/distributed all the records on their own. They would just sell the records at her performances for people to purchase. </a:t>
            </a:r>
          </a:p>
          <a:p>
            <a:pPr lvl="0">
              <a:spcBef>
                <a:spcPts val="0"/>
              </a:spcBef>
              <a:buNone/>
            </a:pPr>
            <a:r>
              <a:rPr lang="en" sz="1700"/>
              <a:t>One of the records being sold at a show was purchased by someone from Boardwalk records which was released as “Bad Reputation”. At the time it seemed like a stroke of good luck, but unfortunately the record didn’t do very hot. </a:t>
            </a: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2498</Words>
  <Application>Microsoft Macintosh PowerPoint</Application>
  <PresentationFormat>On-screen Show (16:9)</PresentationFormat>
  <Paragraphs>202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Open Sans</vt:lpstr>
      <vt:lpstr>Playfair Display</vt:lpstr>
      <vt:lpstr>PT Sans Narrow</vt:lpstr>
      <vt:lpstr>tropic</vt:lpstr>
      <vt:lpstr>Joan Jett</vt:lpstr>
      <vt:lpstr>Introduction </vt:lpstr>
      <vt:lpstr>Joan Jett -Early Years </vt:lpstr>
      <vt:lpstr>Joan Jett- Early Years</vt:lpstr>
      <vt:lpstr>Joan Jett Musical Timeline</vt:lpstr>
      <vt:lpstr>Joan Jett-The Runaways </vt:lpstr>
      <vt:lpstr>Joan Jett-The Runaways </vt:lpstr>
      <vt:lpstr>Joan Jett- Going Solo </vt:lpstr>
      <vt:lpstr>Joan Jett-Going Solo</vt:lpstr>
      <vt:lpstr>Appearance</vt:lpstr>
      <vt:lpstr>Joan Jett-Finally Fame</vt:lpstr>
      <vt:lpstr>I Love Rock and Roll</vt:lpstr>
      <vt:lpstr>“I Love Rock and Roll” Lyrics</vt:lpstr>
      <vt:lpstr>Analysis of “I Love Rock and Roll”</vt:lpstr>
      <vt:lpstr>Joan Jett- After The Fact </vt:lpstr>
      <vt:lpstr>Musical Style</vt:lpstr>
      <vt:lpstr>Musical Style</vt:lpstr>
      <vt:lpstr>Musical Style</vt:lpstr>
      <vt:lpstr>Inducted Into Rock and Roll Hall of Fame</vt:lpstr>
      <vt:lpstr>Influential Predecessors </vt:lpstr>
      <vt:lpstr>Musical Influences: Led Zeppelin</vt:lpstr>
      <vt:lpstr>Musical Influences: The Black Sabbath</vt:lpstr>
      <vt:lpstr>Musical Influences: The Sex Pistols</vt:lpstr>
      <vt:lpstr>Artists Joan Jett Influenced</vt:lpstr>
      <vt:lpstr>PowerPoint Presentation</vt:lpstr>
      <vt:lpstr>Conclusion:</vt:lpstr>
      <vt:lpstr>References </vt:lpstr>
      <vt:lpstr>References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Joan Jett</dc:title>
  <cp:lastModifiedBy>Scott D Lipscomb</cp:lastModifiedBy>
  <cp:revision>2</cp:revision>
  <dcterms:modified xsi:type="dcterms:W3CDTF">2016-07-02T16:38:53Z</dcterms:modified>
</cp:coreProperties>
</file>