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94631"/>
  </p:normalViewPr>
  <p:slideViewPr>
    <p:cSldViewPr snapToGrid="0">
      <p:cViewPr varScale="1">
        <p:scale>
          <a:sx n="129" d="100"/>
          <a:sy n="129" d="100"/>
        </p:scale>
        <p:origin x="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7313900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pitchfork.com/thepitch/1117-heres-every-battle-prince-waged-against-the-internet-and-the-music-industr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theboombox.com/deconstructing-prince-part-1-his-musical-influenc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biography.com/people/james-brown-9228350#early-life-in-georg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itchfork.com/news/65056-questlove-writes-essay-about-princes-music-and-influence/" TargetMode="External"/><Relationship Id="rId4" Type="http://schemas.openxmlformats.org/officeDocument/2006/relationships/hyperlink" Target="http://www.biography.com/people/questlove-20734127"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huffingtonpost.com/entry/11-artists-capture-prince-influence_us_571934dce4b0d0042da8a57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cbc.ca/news/arts/prince-musical-legacy-1.354805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8180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http://pitchfork.com/thepitch/1117-heres-every-battle-prince-waged-against-the-internet-and-the-music-industry/</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93083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http://theboombox.com/deconstructing-prince-part-1-his-musical-influences/</a:t>
            </a:r>
            <a:r>
              <a:rPr lang="en"/>
              <a:t> </a:t>
            </a:r>
          </a:p>
          <a:p>
            <a:pPr lvl="0">
              <a:spcBef>
                <a:spcPts val="0"/>
              </a:spcBef>
              <a:buNone/>
            </a:pPr>
            <a:endParaRPr/>
          </a:p>
        </p:txBody>
      </p:sp>
    </p:spTree>
    <p:extLst>
      <p:ext uri="{BB962C8B-B14F-4D97-AF65-F5344CB8AC3E}">
        <p14:creationId xmlns:p14="http://schemas.microsoft.com/office/powerpoint/2010/main" val="368525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r>
              <a:rPr lang="en" u="sng">
                <a:solidFill>
                  <a:schemeClr val="hlink"/>
                </a:solidFill>
                <a:hlinkClick r:id="rId3"/>
              </a:rPr>
              <a:t>http://www.biography.com/people/james-brown-9228350#early-life-in-georgia</a:t>
            </a:r>
            <a:r>
              <a:rPr lang="en"/>
              <a:t> </a:t>
            </a:r>
          </a:p>
        </p:txBody>
      </p:sp>
    </p:spTree>
    <p:extLst>
      <p:ext uri="{BB962C8B-B14F-4D97-AF65-F5344CB8AC3E}">
        <p14:creationId xmlns:p14="http://schemas.microsoft.com/office/powerpoint/2010/main" val="99689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http://pitchfork.com/news/65056-questlove-writes-essay-about-princes-music-and-influence/</a:t>
            </a:r>
            <a:r>
              <a:rPr lang="en"/>
              <a:t> </a:t>
            </a:r>
          </a:p>
          <a:p>
            <a:pPr lvl="0">
              <a:spcBef>
                <a:spcPts val="0"/>
              </a:spcBef>
              <a:buNone/>
            </a:pPr>
            <a:r>
              <a:rPr lang="en" u="sng">
                <a:solidFill>
                  <a:schemeClr val="hlink"/>
                </a:solidFill>
                <a:hlinkClick r:id="rId4"/>
              </a:rPr>
              <a:t>http://www.biography.com/people/questlove-20734127</a:t>
            </a:r>
            <a:r>
              <a:rPr lang="en"/>
              <a:t> </a:t>
            </a:r>
          </a:p>
        </p:txBody>
      </p:sp>
    </p:spTree>
    <p:extLst>
      <p:ext uri="{BB962C8B-B14F-4D97-AF65-F5344CB8AC3E}">
        <p14:creationId xmlns:p14="http://schemas.microsoft.com/office/powerpoint/2010/main" val="222728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0329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796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http://www.huffingtonpost.com/entry/11-artists-capture-prince-influence_us_571934dce4b0d0042da8a574</a:t>
            </a:r>
            <a:r>
              <a:rPr lang="en"/>
              <a:t> </a:t>
            </a:r>
          </a:p>
        </p:txBody>
      </p:sp>
    </p:spTree>
    <p:extLst>
      <p:ext uri="{BB962C8B-B14F-4D97-AF65-F5344CB8AC3E}">
        <p14:creationId xmlns:p14="http://schemas.microsoft.com/office/powerpoint/2010/main" val="328179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6662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377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547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59081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34954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32708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67115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9056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7320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6769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4708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47309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0293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1838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4150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4484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154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569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377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400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http://www.latimes.com/entertainment/music/posts/la-et-ms-prince-versatility-united-pop-genres-20160421-story.html</a:t>
            </a:r>
          </a:p>
        </p:txBody>
      </p:sp>
    </p:spTree>
    <p:extLst>
      <p:ext uri="{BB962C8B-B14F-4D97-AF65-F5344CB8AC3E}">
        <p14:creationId xmlns:p14="http://schemas.microsoft.com/office/powerpoint/2010/main" val="13045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http://www.cbc.ca/news/arts/prince-musical-legacy-1.3548053</a:t>
            </a:r>
          </a:p>
          <a:p>
            <a:pPr lvl="0">
              <a:spcBef>
                <a:spcPts val="0"/>
              </a:spcBef>
              <a:buNone/>
            </a:pPr>
            <a:endParaRPr/>
          </a:p>
        </p:txBody>
      </p:sp>
    </p:spTree>
    <p:extLst>
      <p:ext uri="{BB962C8B-B14F-4D97-AF65-F5344CB8AC3E}">
        <p14:creationId xmlns:p14="http://schemas.microsoft.com/office/powerpoint/2010/main" val="1305085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485875" y="264475"/>
            <a:ext cx="8183700" cy="1473600"/>
          </a:xfrm>
          <a:prstGeom prst="rect">
            <a:avLst/>
          </a:prstGeom>
        </p:spPr>
        <p:txBody>
          <a:bodyPr lIns="91425" tIns="91425" rIns="91425" bIns="91425" anchor="b"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lIns="91425" tIns="91425" rIns="91425" bIns="91425" anchor="t" anchorCtr="0"/>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7"/>
        <p:cNvGrpSpPr/>
        <p:nvPr/>
      </p:nvGrpSpPr>
      <p:grpSpPr>
        <a:xfrm>
          <a:off x="0" y="0"/>
          <a:ext cx="0" cy="0"/>
          <a:chOff x="0" y="0"/>
          <a:chExt cx="0" cy="0"/>
        </a:xfrm>
      </p:grpSpPr>
      <p:sp>
        <p:nvSpPr>
          <p:cNvPr id="48" name="Shape 48"/>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311700" y="743000"/>
            <a:ext cx="8520600" cy="20064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0" name="Shape 50"/>
          <p:cNvSpPr txBox="1">
            <a:spLocks noGrp="1"/>
          </p:cNvSpPr>
          <p:nvPr>
            <p:ph type="body" idx="1"/>
          </p:nvPr>
        </p:nvSpPr>
        <p:spPr>
          <a:xfrm>
            <a:off x="311700" y="2845181"/>
            <a:ext cx="8520600" cy="13008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485875" y="1714500"/>
            <a:ext cx="8183700" cy="785700"/>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a:p>
        </p:txBody>
      </p:sp>
      <p:sp>
        <p:nvSpPr>
          <p:cNvPr id="17" name="Shape 1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6" name="Shape 3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636800" y="80700"/>
            <a:ext cx="4426500" cy="49821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0" name="Shape 40"/>
          <p:cNvSpPr txBox="1">
            <a:spLocks noGrp="1"/>
          </p:cNvSpPr>
          <p:nvPr>
            <p:ph type="title"/>
          </p:nvPr>
        </p:nvSpPr>
        <p:spPr>
          <a:xfrm>
            <a:off x="265500" y="1181700"/>
            <a:ext cx="4045200" cy="15336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1" name="Shape 41"/>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2" name="Shape 42"/>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3" name="Shape 4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6" name="Shape 4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23400"/>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endParaRPr lang="en"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1" Type="http://schemas.openxmlformats.org/officeDocument/2006/relationships/hyperlink" Target="https://www.theguardian.com/music/2004/may/02/popandrock" TargetMode="External"/><Relationship Id="rId12" Type="http://schemas.openxmlformats.org/officeDocument/2006/relationships/hyperlink" Target="http://www.huffingtonpost.com/entry/11-artists-capture-prince-influence_us_571934dce4b0d0042da8a574" TargetMode="External"/><Relationship Id="rId13" Type="http://schemas.openxmlformats.org/officeDocument/2006/relationships/hyperlink" Target="http://theboombox.com/deconstructing-prince-part-1-his-musical-influences/"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biography.com/people/prince-9447278#career-highlights" TargetMode="External"/><Relationship Id="rId4" Type="http://schemas.openxmlformats.org/officeDocument/2006/relationships/hyperlink" Target="http://www.biography.com/people/beyonce-knowles-39230#synopsis" TargetMode="External"/><Relationship Id="rId5" Type="http://schemas.openxmlformats.org/officeDocument/2006/relationships/hyperlink" Target="http://www.biography.com/people/james-brown-9228350" TargetMode="External"/><Relationship Id="rId6" Type="http://schemas.openxmlformats.org/officeDocument/2006/relationships/hyperlink" Target="http://eightiesclub.tripod.com/id14.htm" TargetMode="External"/><Relationship Id="rId7" Type="http://schemas.openxmlformats.org/officeDocument/2006/relationships/hyperlink" Target="http://www.popmatters.com/feature/94059-maybe-im-just-like-my-father-princes-anxiety-of-influence-and-purple-/" TargetMode="External"/><Relationship Id="rId8" Type="http://schemas.openxmlformats.org/officeDocument/2006/relationships/hyperlink" Target="http://www.chicagotribune.com/entertainment/music/ct-prince-studio-death-investigation-20160421-story.html" TargetMode="External"/><Relationship Id="rId9" Type="http://schemas.openxmlformats.org/officeDocument/2006/relationships/hyperlink" Target="http://www.manythings.org/voa/history/224.html" TargetMode="External"/><Relationship Id="rId10" Type="http://schemas.openxmlformats.org/officeDocument/2006/relationships/hyperlink" Target="http://pitchfork.com/news/65056-questlove-writes-essay-about-princes-music-and-influe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hyperlink" Target="http://www.traofficial.ca/wp-content/uploads/2016/04/00_srtw_-_we_were_young_maya_jane_coles_remix_-spdeep166-web-2015-228-320x320.jpg" TargetMode="External"/><Relationship Id="rId12" Type="http://schemas.openxmlformats.org/officeDocument/2006/relationships/hyperlink" Target="https://timedotcom.files.wordpress.com/2016/04/prince-death-artist-celebrities.jpeg?quality=75&amp;strip=color&amp;w=1100" TargetMode="External"/><Relationship Id="rId13" Type="http://schemas.openxmlformats.org/officeDocument/2006/relationships/hyperlink" Target="http://assets.nydailynews.com/polopoly_fs/1.2610176.1461264534!/img/httpImage/image.jpg_gen/derivatives/article_750/jason22n-6-web.jpg"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treetsonpoint.com/wp-content/uploads/2016/05/stevie-wonder-prince-2191539w948.jpg" TargetMode="External"/><Relationship Id="rId4" Type="http://schemas.openxmlformats.org/officeDocument/2006/relationships/hyperlink" Target="https://pbs.twimg.com/media/Cglq7j3WwAAK8XI.jpg" TargetMode="External"/><Relationship Id="rId5" Type="http://schemas.openxmlformats.org/officeDocument/2006/relationships/hyperlink" Target="http://assets.rollingstone.com/assets/2016/article/read-questloves-ranking-analysis-of-classic-prince-albums-20160608/243960/medium_rect/1465399728/720x405-questlove-ranks-prince-albums.jpg" TargetMode="External"/><Relationship Id="rId6" Type="http://schemas.openxmlformats.org/officeDocument/2006/relationships/hyperlink" Target="http://www.fuse.tv/image/52c19f07cf9234ee7800000d/700/467/inside-photo-of-the-day-prince-janelle-monae-perform-mohegan-sun.jpg" TargetMode="External"/><Relationship Id="rId7" Type="http://schemas.openxmlformats.org/officeDocument/2006/relationships/hyperlink" Target="http://www.abc.net.au/news/image/7348552-3x2-940x627.jpg" TargetMode="External"/><Relationship Id="rId8" Type="http://schemas.openxmlformats.org/officeDocument/2006/relationships/hyperlink" Target="https://i.guim.co.uk/img/media/0a803a90e28842241d928688e75ec6b37dfb2c1d/0_0_594_356/master/594.jpg?w=620&amp;q=55&amp;auto=format&amp;usm=12&amp;fit=max&amp;s=bdb9b734877e17f4fd4435c127bd0cb2" TargetMode="External"/><Relationship Id="rId9" Type="http://schemas.openxmlformats.org/officeDocument/2006/relationships/hyperlink" Target="https://deenasdays.files.wordpress.com/2013/04/big007.jpg" TargetMode="External"/><Relationship Id="rId10" Type="http://schemas.openxmlformats.org/officeDocument/2006/relationships/hyperlink" Target="http://images1.laweekly.com/imager/u/original/6470557/david-bowie-aladdin-sane.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2201875" y="492937"/>
            <a:ext cx="6402599" cy="2245800"/>
          </a:xfrm>
          <a:prstGeom prst="rect">
            <a:avLst/>
          </a:prstGeom>
        </p:spPr>
        <p:txBody>
          <a:bodyPr lIns="91425" tIns="91425" rIns="91425" bIns="91425" anchor="b" anchorCtr="0">
            <a:noAutofit/>
          </a:bodyPr>
          <a:lstStyle/>
          <a:p>
            <a:pPr lvl="0" algn="ctr" rtl="0">
              <a:spcBef>
                <a:spcPts val="0"/>
              </a:spcBef>
              <a:buNone/>
            </a:pPr>
            <a:r>
              <a:rPr lang="en" sz="7200" dirty="0"/>
              <a:t>     </a:t>
            </a:r>
          </a:p>
          <a:p>
            <a:pPr lvl="0" algn="ctr">
              <a:spcBef>
                <a:spcPts val="0"/>
              </a:spcBef>
              <a:buNone/>
            </a:pPr>
            <a:r>
              <a:rPr lang="en" sz="7200" dirty="0"/>
              <a:t>  </a:t>
            </a:r>
            <a:r>
              <a:rPr lang="en" sz="3600" dirty="0"/>
              <a:t>  Prince Rogers Nelson</a:t>
            </a:r>
          </a:p>
        </p:txBody>
      </p:sp>
      <p:sp>
        <p:nvSpPr>
          <p:cNvPr id="59" name="Shape 59"/>
          <p:cNvSpPr txBox="1">
            <a:spLocks noGrp="1"/>
          </p:cNvSpPr>
          <p:nvPr>
            <p:ph type="subTitle" idx="1"/>
          </p:nvPr>
        </p:nvSpPr>
        <p:spPr>
          <a:xfrm>
            <a:off x="2363166" y="2975875"/>
            <a:ext cx="6331500" cy="1241700"/>
          </a:xfrm>
          <a:prstGeom prst="rect">
            <a:avLst/>
          </a:prstGeom>
        </p:spPr>
        <p:txBody>
          <a:bodyPr lIns="91425" tIns="91425" rIns="91425" bIns="91425" anchor="t" anchorCtr="0">
            <a:noAutofit/>
          </a:bodyPr>
          <a:lstStyle/>
          <a:p>
            <a:pPr lvl="0" algn="ctr">
              <a:spcBef>
                <a:spcPts val="0"/>
              </a:spcBef>
              <a:buNone/>
            </a:pPr>
            <a:r>
              <a:rPr lang="en">
                <a:solidFill>
                  <a:srgbClr val="FFFFFF"/>
                </a:solidFill>
              </a:rPr>
              <a:t>By Elizabeth Ting, Hosam Alkhatib, Cody Komorouski, and Hannah Gibson</a:t>
            </a:r>
          </a:p>
        </p:txBody>
      </p:sp>
      <p:pic>
        <p:nvPicPr>
          <p:cNvPr id="60" name="Shape 60" descr="ct-prince-photos-20160421.jpg"/>
          <p:cNvPicPr preferRelativeResize="0"/>
          <p:nvPr/>
        </p:nvPicPr>
        <p:blipFill>
          <a:blip r:embed="rId3">
            <a:alphaModFix/>
          </a:blip>
          <a:stretch>
            <a:fillRect/>
          </a:stretch>
        </p:blipFill>
        <p:spPr>
          <a:xfrm>
            <a:off x="529725" y="661899"/>
            <a:ext cx="2629900" cy="17265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a:blip r:embed="rId3">
            <a:alphaModFix/>
          </a:blip>
          <a:stretch>
            <a:fillRect/>
          </a:stretch>
        </p:blipFill>
        <p:spPr>
          <a:xfrm>
            <a:off x="3967575" y="0"/>
            <a:ext cx="4826151" cy="2895675"/>
          </a:xfrm>
          <a:prstGeom prst="rect">
            <a:avLst/>
          </a:prstGeom>
          <a:noFill/>
          <a:ln>
            <a:noFill/>
          </a:ln>
        </p:spPr>
      </p:pic>
      <p:sp>
        <p:nvSpPr>
          <p:cNvPr id="122" name="Shape 122"/>
          <p:cNvSpPr txBox="1">
            <a:spLocks noGrp="1"/>
          </p:cNvSpPr>
          <p:nvPr>
            <p:ph type="ctrTitle"/>
          </p:nvPr>
        </p:nvSpPr>
        <p:spPr>
          <a:xfrm>
            <a:off x="147300" y="268625"/>
            <a:ext cx="8183700" cy="630600"/>
          </a:xfrm>
          <a:prstGeom prst="rect">
            <a:avLst/>
          </a:prstGeom>
        </p:spPr>
        <p:txBody>
          <a:bodyPr lIns="91425" tIns="91425" rIns="91425" bIns="91425" anchor="b" anchorCtr="0">
            <a:noAutofit/>
          </a:bodyPr>
          <a:lstStyle/>
          <a:p>
            <a:pPr lvl="0">
              <a:spcBef>
                <a:spcPts val="0"/>
              </a:spcBef>
              <a:buClr>
                <a:schemeClr val="dk2"/>
              </a:buClr>
              <a:buSzPct val="36666"/>
              <a:buFont typeface="Arial"/>
              <a:buNone/>
            </a:pPr>
            <a:endParaRPr sz="3000">
              <a:solidFill>
                <a:schemeClr val="lt1"/>
              </a:solidFill>
            </a:endParaRPr>
          </a:p>
          <a:p>
            <a:pPr lvl="0" rtl="0">
              <a:spcBef>
                <a:spcPts val="0"/>
              </a:spcBef>
              <a:buNone/>
            </a:pPr>
            <a:r>
              <a:rPr lang="en" sz="3000">
                <a:solidFill>
                  <a:srgbClr val="000000"/>
                </a:solidFill>
              </a:rPr>
              <a:t>Prince and the Evolu</a:t>
            </a:r>
            <a:r>
              <a:rPr lang="en" sz="3000">
                <a:solidFill>
                  <a:srgbClr val="FFFFFF"/>
                </a:solidFill>
              </a:rPr>
              <a:t>tion of Rock &amp; Roll</a:t>
            </a:r>
          </a:p>
        </p:txBody>
      </p:sp>
      <p:sp>
        <p:nvSpPr>
          <p:cNvPr id="123" name="Shape 123"/>
          <p:cNvSpPr txBox="1">
            <a:spLocks noGrp="1"/>
          </p:cNvSpPr>
          <p:nvPr>
            <p:ph type="subTitle" idx="1"/>
          </p:nvPr>
        </p:nvSpPr>
        <p:spPr>
          <a:xfrm>
            <a:off x="392225" y="2754725"/>
            <a:ext cx="8183700" cy="2072700"/>
          </a:xfrm>
          <a:prstGeom prst="rect">
            <a:avLst/>
          </a:prstGeom>
        </p:spPr>
        <p:txBody>
          <a:bodyPr lIns="91425" tIns="91425" rIns="91425" bIns="91425" anchor="t" anchorCtr="0">
            <a:noAutofit/>
          </a:bodyPr>
          <a:lstStyle/>
          <a:p>
            <a:pPr lvl="0" rtl="0">
              <a:spcBef>
                <a:spcPts val="0"/>
              </a:spcBef>
              <a:buNone/>
            </a:pPr>
            <a:r>
              <a:rPr lang="en"/>
              <a:t>Prince was the embodiment of versatility and experimentation. He is also a perfect illustration for the struggle between record labels and musicians. He has shown future musicians that learning, experimentation, and fighting for your work is what makes an artist great.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45025"/>
            <a:ext cx="8520600" cy="623400"/>
          </a:xfrm>
          <a:prstGeom prst="rect">
            <a:avLst/>
          </a:prstGeom>
          <a:solidFill>
            <a:schemeClr val="accent2"/>
          </a:solidFill>
        </p:spPr>
        <p:txBody>
          <a:bodyPr lIns="91425" tIns="91425" rIns="91425" bIns="91425" anchor="t" anchorCtr="0">
            <a:noAutofit/>
          </a:bodyPr>
          <a:lstStyle/>
          <a:p>
            <a:pPr lvl="0">
              <a:spcBef>
                <a:spcPts val="0"/>
              </a:spcBef>
              <a:buNone/>
            </a:pPr>
            <a:r>
              <a:rPr lang="en">
                <a:solidFill>
                  <a:srgbClr val="FFFFFF"/>
                </a:solidFill>
              </a:rPr>
              <a:t>Musical Influences</a:t>
            </a:r>
          </a:p>
        </p:txBody>
      </p:sp>
      <p:sp>
        <p:nvSpPr>
          <p:cNvPr id="129" name="Shape 129"/>
          <p:cNvSpPr txBox="1">
            <a:spLocks noGrp="1"/>
          </p:cNvSpPr>
          <p:nvPr>
            <p:ph type="subTitle" idx="4294967295"/>
          </p:nvPr>
        </p:nvSpPr>
        <p:spPr>
          <a:xfrm>
            <a:off x="5210225" y="1394550"/>
            <a:ext cx="3386700" cy="2354400"/>
          </a:xfrm>
          <a:prstGeom prst="rect">
            <a:avLst/>
          </a:prstGeom>
        </p:spPr>
        <p:txBody>
          <a:bodyPr lIns="91425" tIns="91425" rIns="91425" bIns="91425" anchor="t" anchorCtr="0">
            <a:noAutofit/>
          </a:bodyPr>
          <a:lstStyle/>
          <a:p>
            <a:pPr marL="457200" lvl="0" indent="-381000" rtl="0">
              <a:spcBef>
                <a:spcPts val="0"/>
              </a:spcBef>
              <a:buSzPct val="100000"/>
              <a:buChar char="-"/>
            </a:pPr>
            <a:r>
              <a:rPr lang="en" sz="2000" dirty="0"/>
              <a:t>Carlos Santana</a:t>
            </a:r>
          </a:p>
          <a:p>
            <a:pPr marL="457200" lvl="0" indent="-381000" rtl="0">
              <a:spcBef>
                <a:spcPts val="0"/>
              </a:spcBef>
              <a:buSzPct val="100000"/>
              <a:buChar char="-"/>
            </a:pPr>
            <a:r>
              <a:rPr lang="en" sz="2000" dirty="0"/>
              <a:t>Joni Mitchell</a:t>
            </a:r>
          </a:p>
          <a:p>
            <a:pPr marL="457200" lvl="0" indent="-381000" rtl="0">
              <a:spcBef>
                <a:spcPts val="0"/>
              </a:spcBef>
              <a:buSzPct val="100000"/>
              <a:buChar char="-"/>
            </a:pPr>
            <a:r>
              <a:rPr lang="en" sz="2000" dirty="0"/>
              <a:t>Jimi Hendrix</a:t>
            </a:r>
          </a:p>
          <a:p>
            <a:pPr marL="457200" lvl="0" indent="-381000" rtl="0">
              <a:spcBef>
                <a:spcPts val="0"/>
              </a:spcBef>
              <a:buSzPct val="100000"/>
              <a:buChar char="-"/>
            </a:pPr>
            <a:r>
              <a:rPr lang="en" sz="2000" dirty="0"/>
              <a:t>Larry Graham</a:t>
            </a:r>
          </a:p>
          <a:p>
            <a:pPr marL="457200" lvl="0" indent="-381000" rtl="0">
              <a:spcBef>
                <a:spcPts val="0"/>
              </a:spcBef>
              <a:buSzPct val="100000"/>
              <a:buChar char="-"/>
            </a:pPr>
            <a:r>
              <a:rPr lang="en" sz="2000" dirty="0"/>
              <a:t>Sly and The Family Stone </a:t>
            </a:r>
          </a:p>
          <a:p>
            <a:pPr marL="457200" lvl="0" indent="-381000">
              <a:spcBef>
                <a:spcPts val="0"/>
              </a:spcBef>
              <a:buSzPct val="100000"/>
              <a:buChar char="-"/>
            </a:pPr>
            <a:r>
              <a:rPr lang="en" sz="2000" dirty="0"/>
              <a:t>Stevie Wonder</a:t>
            </a:r>
          </a:p>
        </p:txBody>
      </p:sp>
      <p:pic>
        <p:nvPicPr>
          <p:cNvPr id="130" name="Shape 130"/>
          <p:cNvPicPr preferRelativeResize="0"/>
          <p:nvPr/>
        </p:nvPicPr>
        <p:blipFill>
          <a:blip r:embed="rId3">
            <a:alphaModFix/>
          </a:blip>
          <a:stretch>
            <a:fillRect/>
          </a:stretch>
        </p:blipFill>
        <p:spPr>
          <a:xfrm>
            <a:off x="559200" y="1746300"/>
            <a:ext cx="4467800" cy="26042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chemeClr val="lt1"/>
                </a:solidFill>
              </a:rPr>
              <a:t>Musical Influences</a:t>
            </a:r>
          </a:p>
        </p:txBody>
      </p:sp>
      <p:sp>
        <p:nvSpPr>
          <p:cNvPr id="136" name="Shape 136"/>
          <p:cNvSpPr txBox="1">
            <a:spLocks noGrp="1"/>
          </p:cNvSpPr>
          <p:nvPr>
            <p:ph type="body" idx="1"/>
          </p:nvPr>
        </p:nvSpPr>
        <p:spPr>
          <a:xfrm>
            <a:off x="311700" y="1302575"/>
            <a:ext cx="4807500" cy="2745300"/>
          </a:xfrm>
          <a:prstGeom prst="rect">
            <a:avLst/>
          </a:prstGeom>
        </p:spPr>
        <p:txBody>
          <a:bodyPr lIns="91425" tIns="91425" rIns="91425" bIns="91425" anchor="t" anchorCtr="0">
            <a:noAutofit/>
          </a:bodyPr>
          <a:lstStyle/>
          <a:p>
            <a:pPr lvl="0">
              <a:spcBef>
                <a:spcPts val="0"/>
              </a:spcBef>
              <a:buNone/>
            </a:pPr>
            <a:r>
              <a:rPr lang="en" sz="1800" dirty="0"/>
              <a:t>James Brown</a:t>
            </a:r>
          </a:p>
          <a:p>
            <a:pPr marL="457200" lvl="0" indent="-342900" rtl="0">
              <a:lnSpc>
                <a:spcPct val="100000"/>
              </a:lnSpc>
              <a:spcBef>
                <a:spcPts val="0"/>
              </a:spcBef>
              <a:spcAft>
                <a:spcPts val="0"/>
              </a:spcAft>
              <a:buSzPct val="100000"/>
              <a:buChar char="-"/>
            </a:pPr>
            <a:r>
              <a:rPr lang="en" sz="1800" dirty="0"/>
              <a:t>Known as the “Godfather of Soul”</a:t>
            </a:r>
          </a:p>
          <a:p>
            <a:pPr marL="457200" lvl="0" indent="-342900" rtl="0">
              <a:lnSpc>
                <a:spcPct val="100000"/>
              </a:lnSpc>
              <a:spcBef>
                <a:spcPts val="0"/>
              </a:spcBef>
              <a:spcAft>
                <a:spcPts val="0"/>
              </a:spcAft>
              <a:buSzPct val="100000"/>
              <a:buChar char="-"/>
            </a:pPr>
            <a:r>
              <a:rPr lang="en" sz="1800" dirty="0"/>
              <a:t>Funk/ Soul/ R&amp;B artist</a:t>
            </a:r>
          </a:p>
          <a:p>
            <a:pPr marL="457200" lvl="0" indent="-342900" rtl="0">
              <a:lnSpc>
                <a:spcPct val="100000"/>
              </a:lnSpc>
              <a:spcBef>
                <a:spcPts val="0"/>
              </a:spcBef>
              <a:spcAft>
                <a:spcPts val="0"/>
              </a:spcAft>
              <a:buSzPct val="100000"/>
              <a:buChar char="-"/>
            </a:pPr>
            <a:r>
              <a:rPr lang="en" sz="1800" dirty="0"/>
              <a:t>Strong social </a:t>
            </a:r>
            <a:r>
              <a:rPr lang="en" sz="1800" dirty="0" smtClean="0"/>
              <a:t>activist</a:t>
            </a:r>
            <a:endParaRPr lang="en" sz="1800" dirty="0"/>
          </a:p>
          <a:p>
            <a:pPr marL="914400" lvl="1" indent="-342900" rtl="0">
              <a:lnSpc>
                <a:spcPct val="100000"/>
              </a:lnSpc>
              <a:spcBef>
                <a:spcPts val="0"/>
              </a:spcBef>
              <a:spcAft>
                <a:spcPts val="0"/>
              </a:spcAft>
              <a:buSzPct val="100000"/>
              <a:buChar char="-"/>
            </a:pPr>
            <a:r>
              <a:rPr lang="en" sz="1800" dirty="0"/>
              <a:t>Racial equality</a:t>
            </a:r>
          </a:p>
          <a:p>
            <a:pPr marL="914400" lvl="1" indent="-342900" rtl="0">
              <a:lnSpc>
                <a:spcPct val="100000"/>
              </a:lnSpc>
              <a:spcBef>
                <a:spcPts val="0"/>
              </a:spcBef>
              <a:spcAft>
                <a:spcPts val="0"/>
              </a:spcAft>
              <a:buSzPct val="100000"/>
              <a:buChar char="-"/>
            </a:pPr>
            <a:r>
              <a:rPr lang="en" sz="1800" dirty="0"/>
              <a:t>Education for the underprivileged </a:t>
            </a:r>
            <a:endParaRPr lang="en" sz="1800" dirty="0" smtClean="0"/>
          </a:p>
          <a:p>
            <a:pPr marL="914400" lvl="1" indent="-342900" rtl="0">
              <a:lnSpc>
                <a:spcPct val="100000"/>
              </a:lnSpc>
              <a:spcBef>
                <a:spcPts val="0"/>
              </a:spcBef>
              <a:spcAft>
                <a:spcPts val="0"/>
              </a:spcAft>
              <a:buSzPct val="100000"/>
              <a:buChar char="-"/>
            </a:pPr>
            <a:endParaRPr lang="en" sz="1800" dirty="0"/>
          </a:p>
          <a:p>
            <a:pPr lvl="0" rtl="0">
              <a:spcBef>
                <a:spcPts val="0"/>
              </a:spcBef>
              <a:buNone/>
            </a:pPr>
            <a:r>
              <a:rPr lang="en" i="1" dirty="0">
                <a:solidFill>
                  <a:schemeClr val="dk2"/>
                </a:solidFill>
                <a:latin typeface="Arial"/>
                <a:ea typeface="Arial"/>
                <a:cs typeface="Arial"/>
                <a:sym typeface="Arial"/>
              </a:rPr>
              <a:t>“James Brown played a big influence in my style. When I was about 10 years old, my stepdad put me on stage with him, and I danced a little bit until the bodyguard took me off”</a:t>
            </a:r>
            <a:r>
              <a:rPr lang="en" dirty="0">
                <a:solidFill>
                  <a:schemeClr val="dk2"/>
                </a:solidFill>
                <a:latin typeface="Arial"/>
                <a:ea typeface="Arial"/>
                <a:cs typeface="Arial"/>
                <a:sym typeface="Arial"/>
              </a:rPr>
              <a:t> --Prince </a:t>
            </a:r>
          </a:p>
          <a:p>
            <a:pPr lvl="0">
              <a:spcBef>
                <a:spcPts val="0"/>
              </a:spcBef>
              <a:buNone/>
            </a:pPr>
            <a:endParaRPr dirty="0"/>
          </a:p>
        </p:txBody>
      </p:sp>
      <p:pic>
        <p:nvPicPr>
          <p:cNvPr id="137" name="Shape 137"/>
          <p:cNvPicPr preferRelativeResize="0"/>
          <p:nvPr/>
        </p:nvPicPr>
        <p:blipFill rotWithShape="1">
          <a:blip r:embed="rId3">
            <a:alphaModFix/>
          </a:blip>
          <a:srcRect l="39972"/>
          <a:stretch/>
        </p:blipFill>
        <p:spPr>
          <a:xfrm>
            <a:off x="5336550" y="1211300"/>
            <a:ext cx="3314899" cy="311319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ctrTitle"/>
          </p:nvPr>
        </p:nvSpPr>
        <p:spPr>
          <a:xfrm>
            <a:off x="485875" y="264475"/>
            <a:ext cx="8183700" cy="645300"/>
          </a:xfrm>
          <a:prstGeom prst="rect">
            <a:avLst/>
          </a:prstGeom>
        </p:spPr>
        <p:txBody>
          <a:bodyPr lIns="91425" tIns="91425" rIns="91425" bIns="91425" anchor="b" anchorCtr="0">
            <a:noAutofit/>
          </a:bodyPr>
          <a:lstStyle/>
          <a:p>
            <a:pPr lvl="0">
              <a:spcBef>
                <a:spcPts val="0"/>
              </a:spcBef>
              <a:buNone/>
            </a:pPr>
            <a:r>
              <a:rPr lang="en" sz="3000"/>
              <a:t>Artists Influenced by Prince</a:t>
            </a:r>
          </a:p>
        </p:txBody>
      </p:sp>
      <p:sp>
        <p:nvSpPr>
          <p:cNvPr id="143" name="Shape 143"/>
          <p:cNvSpPr txBox="1">
            <a:spLocks noGrp="1"/>
          </p:cNvSpPr>
          <p:nvPr>
            <p:ph type="subTitle" idx="1"/>
          </p:nvPr>
        </p:nvSpPr>
        <p:spPr>
          <a:xfrm>
            <a:off x="249831" y="944050"/>
            <a:ext cx="3555900" cy="1557600"/>
          </a:xfrm>
          <a:prstGeom prst="rect">
            <a:avLst/>
          </a:prstGeom>
        </p:spPr>
        <p:txBody>
          <a:bodyPr lIns="91425" tIns="91425" rIns="91425" bIns="91425" anchor="t" anchorCtr="0">
            <a:noAutofit/>
          </a:bodyPr>
          <a:lstStyle/>
          <a:p>
            <a:pPr lvl="0">
              <a:spcBef>
                <a:spcPts val="0"/>
              </a:spcBef>
              <a:buNone/>
            </a:pPr>
            <a:r>
              <a:rPr lang="en"/>
              <a:t>Questlove</a:t>
            </a:r>
          </a:p>
          <a:p>
            <a:pPr marL="457200" lvl="0" indent="-317500" rtl="0">
              <a:spcBef>
                <a:spcPts val="0"/>
              </a:spcBef>
              <a:buSzPct val="100000"/>
              <a:buChar char="-"/>
            </a:pPr>
            <a:r>
              <a:rPr lang="en" sz="1400"/>
              <a:t>Co-founder and drummer of the Roots</a:t>
            </a:r>
          </a:p>
          <a:p>
            <a:pPr marL="457200" lvl="0" indent="-317500" rtl="0">
              <a:spcBef>
                <a:spcPts val="0"/>
              </a:spcBef>
              <a:buSzPct val="100000"/>
              <a:buChar char="-"/>
            </a:pPr>
            <a:r>
              <a:rPr lang="en" sz="1400"/>
              <a:t>Hip-hop, soul music </a:t>
            </a:r>
          </a:p>
          <a:p>
            <a:pPr marL="457200" lvl="0" indent="-317500">
              <a:spcBef>
                <a:spcPts val="0"/>
              </a:spcBef>
              <a:buSzPct val="100000"/>
              <a:buChar char="-"/>
            </a:pPr>
            <a:r>
              <a:rPr lang="en" sz="1400"/>
              <a:t>Plays in the house band for </a:t>
            </a:r>
            <a:r>
              <a:rPr lang="en" sz="1400" i="1"/>
              <a:t>Late Night with Jimmy Fallon </a:t>
            </a:r>
          </a:p>
        </p:txBody>
      </p:sp>
      <p:sp>
        <p:nvSpPr>
          <p:cNvPr id="144" name="Shape 144"/>
          <p:cNvSpPr txBox="1"/>
          <p:nvPr/>
        </p:nvSpPr>
        <p:spPr>
          <a:xfrm>
            <a:off x="364725" y="3608100"/>
            <a:ext cx="7958700" cy="1241700"/>
          </a:xfrm>
          <a:prstGeom prst="rect">
            <a:avLst/>
          </a:prstGeom>
          <a:noFill/>
          <a:ln>
            <a:noFill/>
          </a:ln>
        </p:spPr>
        <p:txBody>
          <a:bodyPr lIns="91425" tIns="91425" rIns="91425" bIns="91425" anchor="t" anchorCtr="0">
            <a:noAutofit/>
          </a:bodyPr>
          <a:lstStyle/>
          <a:p>
            <a:pPr lvl="0">
              <a:spcBef>
                <a:spcPts val="0"/>
              </a:spcBef>
              <a:buNone/>
            </a:pPr>
            <a:r>
              <a:rPr lang="en" i="1">
                <a:solidFill>
                  <a:srgbClr val="FFFFFF"/>
                </a:solidFill>
              </a:rPr>
              <a:t>“Much of my motivation for waking up at 5 a.m. to work-and sometimes going to bed at 5 a.m. after work- came from him...Whenever it seemed like too steep a climb, I reminded myself that Prince did it, so I had to also.” </a:t>
            </a:r>
          </a:p>
          <a:p>
            <a:pPr marL="1371600" lvl="0" indent="457200">
              <a:spcBef>
                <a:spcPts val="0"/>
              </a:spcBef>
              <a:buNone/>
            </a:pPr>
            <a:r>
              <a:rPr lang="en" i="1">
                <a:solidFill>
                  <a:srgbClr val="FFFFFF"/>
                </a:solidFill>
              </a:rPr>
              <a:t>--</a:t>
            </a:r>
            <a:r>
              <a:rPr lang="en">
                <a:solidFill>
                  <a:srgbClr val="FFFFFF"/>
                </a:solidFill>
              </a:rPr>
              <a:t>Questlove </a:t>
            </a:r>
          </a:p>
        </p:txBody>
      </p:sp>
      <p:pic>
        <p:nvPicPr>
          <p:cNvPr id="145" name="Shape 145"/>
          <p:cNvPicPr preferRelativeResize="0"/>
          <p:nvPr/>
        </p:nvPicPr>
        <p:blipFill>
          <a:blip r:embed="rId3">
            <a:alphaModFix/>
          </a:blip>
          <a:stretch>
            <a:fillRect/>
          </a:stretch>
        </p:blipFill>
        <p:spPr>
          <a:xfrm>
            <a:off x="4046600" y="944049"/>
            <a:ext cx="4675199" cy="26297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Artists Influenced by Prince</a:t>
            </a:r>
          </a:p>
        </p:txBody>
      </p:sp>
      <p:sp>
        <p:nvSpPr>
          <p:cNvPr id="151" name="Shape 151"/>
          <p:cNvSpPr txBox="1"/>
          <p:nvPr/>
        </p:nvSpPr>
        <p:spPr>
          <a:xfrm>
            <a:off x="474900" y="1237375"/>
            <a:ext cx="8102718" cy="3618600"/>
          </a:xfrm>
          <a:prstGeom prst="rect">
            <a:avLst/>
          </a:prstGeom>
          <a:noFill/>
          <a:ln>
            <a:noFill/>
          </a:ln>
        </p:spPr>
        <p:txBody>
          <a:bodyPr lIns="91425" tIns="91425" rIns="91425" bIns="91425" anchor="t" anchorCtr="0">
            <a:noAutofit/>
          </a:bodyPr>
          <a:lstStyle/>
          <a:p>
            <a:pPr lvl="0">
              <a:spcBef>
                <a:spcPts val="0"/>
              </a:spcBef>
              <a:buNone/>
            </a:pPr>
            <a:r>
              <a:rPr lang="en" sz="1800" u="sng" dirty="0">
                <a:solidFill>
                  <a:srgbClr val="999999"/>
                </a:solidFill>
              </a:rPr>
              <a:t>Janelle </a:t>
            </a:r>
            <a:r>
              <a:rPr lang="en" sz="1800" u="sng" dirty="0" smtClean="0">
                <a:solidFill>
                  <a:srgbClr val="999999"/>
                </a:solidFill>
              </a:rPr>
              <a:t>Monae</a:t>
            </a:r>
          </a:p>
          <a:p>
            <a:pPr lvl="0">
              <a:spcBef>
                <a:spcPts val="0"/>
              </a:spcBef>
              <a:buNone/>
            </a:pPr>
            <a:endParaRPr lang="en" sz="1800" u="sng" dirty="0">
              <a:solidFill>
                <a:srgbClr val="999999"/>
              </a:solidFill>
            </a:endParaRPr>
          </a:p>
          <a:p>
            <a:pPr lvl="0">
              <a:spcBef>
                <a:spcPts val="0"/>
              </a:spcBef>
              <a:buNone/>
            </a:pPr>
            <a:r>
              <a:rPr lang="en" sz="1800" dirty="0">
                <a:solidFill>
                  <a:srgbClr val="999999"/>
                </a:solidFill>
              </a:rPr>
              <a:t>-</a:t>
            </a:r>
            <a:r>
              <a:rPr lang="en" dirty="0" smtClean="0">
                <a:solidFill>
                  <a:srgbClr val="999999"/>
                </a:solidFill>
              </a:rPr>
              <a:t>R&amp;B </a:t>
            </a:r>
            <a:r>
              <a:rPr lang="en" dirty="0">
                <a:solidFill>
                  <a:srgbClr val="999999"/>
                </a:solidFill>
              </a:rPr>
              <a:t>artist</a:t>
            </a:r>
          </a:p>
          <a:p>
            <a:pPr marL="228600" lvl="0" rtl="0">
              <a:spcBef>
                <a:spcPts val="0"/>
              </a:spcBef>
              <a:buClr>
                <a:srgbClr val="999999"/>
              </a:buClr>
            </a:pPr>
            <a:r>
              <a:rPr lang="en" dirty="0">
                <a:solidFill>
                  <a:srgbClr val="999999"/>
                </a:solidFill>
              </a:rPr>
              <a:t>-</a:t>
            </a:r>
            <a:r>
              <a:rPr lang="en" dirty="0" smtClean="0">
                <a:solidFill>
                  <a:srgbClr val="999999"/>
                </a:solidFill>
              </a:rPr>
              <a:t>Appeared </a:t>
            </a:r>
            <a:r>
              <a:rPr lang="en" dirty="0">
                <a:solidFill>
                  <a:srgbClr val="999999"/>
                </a:solidFill>
              </a:rPr>
              <a:t>in musical</a:t>
            </a:r>
          </a:p>
          <a:p>
            <a:pPr lvl="0" rtl="0">
              <a:spcBef>
                <a:spcPts val="0"/>
              </a:spcBef>
              <a:buNone/>
            </a:pPr>
            <a:r>
              <a:rPr lang="en" dirty="0" smtClean="0">
                <a:solidFill>
                  <a:srgbClr val="999999"/>
                </a:solidFill>
              </a:rPr>
              <a:t>productions </a:t>
            </a:r>
            <a:r>
              <a:rPr lang="en" dirty="0">
                <a:solidFill>
                  <a:srgbClr val="999999"/>
                </a:solidFill>
              </a:rPr>
              <a:t>of </a:t>
            </a:r>
            <a:r>
              <a:rPr lang="en" i="1" dirty="0" smtClean="0">
                <a:solidFill>
                  <a:srgbClr val="999999"/>
                </a:solidFill>
              </a:rPr>
              <a:t>The </a:t>
            </a:r>
            <a:r>
              <a:rPr lang="en" i="1" dirty="0">
                <a:solidFill>
                  <a:srgbClr val="999999"/>
                </a:solidFill>
              </a:rPr>
              <a:t>Wiz </a:t>
            </a:r>
            <a:r>
              <a:rPr lang="en" dirty="0">
                <a:solidFill>
                  <a:srgbClr val="999999"/>
                </a:solidFill>
              </a:rPr>
              <a:t>and </a:t>
            </a:r>
          </a:p>
          <a:p>
            <a:pPr lvl="0" rtl="0">
              <a:spcBef>
                <a:spcPts val="0"/>
              </a:spcBef>
              <a:buNone/>
            </a:pPr>
            <a:r>
              <a:rPr lang="en" i="1" dirty="0" smtClean="0">
                <a:solidFill>
                  <a:srgbClr val="999999"/>
                </a:solidFill>
              </a:rPr>
              <a:t>Cinderella </a:t>
            </a:r>
            <a:endParaRPr lang="en" i="1" dirty="0">
              <a:solidFill>
                <a:srgbClr val="999999"/>
              </a:solidFill>
            </a:endParaRPr>
          </a:p>
          <a:p>
            <a:pPr lvl="0" rtl="0">
              <a:spcBef>
                <a:spcPts val="0"/>
              </a:spcBef>
              <a:buNone/>
            </a:pPr>
            <a:endParaRPr i="1" dirty="0">
              <a:solidFill>
                <a:srgbClr val="999999"/>
              </a:solidFill>
            </a:endParaRPr>
          </a:p>
          <a:p>
            <a:pPr marL="228600" lvl="0" rtl="0">
              <a:spcBef>
                <a:spcPts val="0"/>
              </a:spcBef>
              <a:buClr>
                <a:srgbClr val="999999"/>
              </a:buClr>
            </a:pPr>
            <a:r>
              <a:rPr lang="en" dirty="0" smtClean="0">
                <a:solidFill>
                  <a:srgbClr val="999999"/>
                </a:solidFill>
              </a:rPr>
              <a:t>-Prince </a:t>
            </a:r>
            <a:r>
              <a:rPr lang="en" dirty="0">
                <a:solidFill>
                  <a:srgbClr val="999999"/>
                </a:solidFill>
              </a:rPr>
              <a:t>appeared</a:t>
            </a:r>
          </a:p>
          <a:p>
            <a:pPr lvl="0" rtl="0">
              <a:spcBef>
                <a:spcPts val="0"/>
              </a:spcBef>
              <a:buNone/>
            </a:pPr>
            <a:r>
              <a:rPr lang="en" dirty="0" smtClean="0">
                <a:solidFill>
                  <a:srgbClr val="999999"/>
                </a:solidFill>
              </a:rPr>
              <a:t>on </a:t>
            </a:r>
            <a:r>
              <a:rPr lang="en" dirty="0">
                <a:solidFill>
                  <a:srgbClr val="999999"/>
                </a:solidFill>
              </a:rPr>
              <a:t>her album </a:t>
            </a:r>
            <a:r>
              <a:rPr lang="en" i="1" dirty="0" smtClean="0">
                <a:solidFill>
                  <a:srgbClr val="999999"/>
                </a:solidFill>
              </a:rPr>
              <a:t>The </a:t>
            </a:r>
          </a:p>
          <a:p>
            <a:pPr lvl="0" rtl="0">
              <a:spcBef>
                <a:spcPts val="0"/>
              </a:spcBef>
              <a:buNone/>
            </a:pPr>
            <a:r>
              <a:rPr lang="en" i="1" dirty="0" smtClean="0">
                <a:solidFill>
                  <a:srgbClr val="999999"/>
                </a:solidFill>
              </a:rPr>
              <a:t>Electric </a:t>
            </a:r>
            <a:r>
              <a:rPr lang="en" i="1" dirty="0">
                <a:solidFill>
                  <a:srgbClr val="999999"/>
                </a:solidFill>
              </a:rPr>
              <a:t>Lady </a:t>
            </a:r>
            <a:r>
              <a:rPr lang="en" dirty="0">
                <a:solidFill>
                  <a:srgbClr val="999999"/>
                </a:solidFill>
              </a:rPr>
              <a:t>(2013)</a:t>
            </a:r>
          </a:p>
          <a:p>
            <a:pPr lvl="0">
              <a:spcBef>
                <a:spcPts val="0"/>
              </a:spcBef>
              <a:buNone/>
            </a:pPr>
            <a:endParaRPr u="sng" dirty="0">
              <a:solidFill>
                <a:schemeClr val="dk2"/>
              </a:solidFill>
            </a:endParaRPr>
          </a:p>
          <a:p>
            <a:pPr lvl="0">
              <a:spcBef>
                <a:spcPts val="0"/>
              </a:spcBef>
              <a:buClr>
                <a:schemeClr val="dk2"/>
              </a:buClr>
              <a:buFont typeface="Arial"/>
              <a:buNone/>
            </a:pPr>
            <a:r>
              <a:rPr lang="en" i="1" dirty="0">
                <a:solidFill>
                  <a:schemeClr val="dk2"/>
                </a:solidFill>
              </a:rPr>
              <a:t>“He’s been in the industry for a really long time, he’s smart, and he’s constantly reinventing himself. I just hope when I reach that many years in the game I can still be as passionate as he and giving to new artists as he is”</a:t>
            </a:r>
          </a:p>
          <a:p>
            <a:pPr lvl="0">
              <a:spcBef>
                <a:spcPts val="0"/>
              </a:spcBef>
              <a:buClr>
                <a:schemeClr val="dk2"/>
              </a:buClr>
              <a:buFont typeface="Arial"/>
              <a:buNone/>
            </a:pPr>
            <a:r>
              <a:rPr lang="en" dirty="0">
                <a:solidFill>
                  <a:schemeClr val="dk2"/>
                </a:solidFill>
              </a:rPr>
              <a:t>		--Janelle Monae</a:t>
            </a:r>
          </a:p>
        </p:txBody>
      </p:sp>
      <p:pic>
        <p:nvPicPr>
          <p:cNvPr id="152" name="Shape 152"/>
          <p:cNvPicPr preferRelativeResize="0"/>
          <p:nvPr/>
        </p:nvPicPr>
        <p:blipFill>
          <a:blip r:embed="rId3">
            <a:alphaModFix/>
          </a:blip>
          <a:stretch>
            <a:fillRect/>
          </a:stretch>
        </p:blipFill>
        <p:spPr>
          <a:xfrm>
            <a:off x="6272424" y="1237374"/>
            <a:ext cx="2132249" cy="2804974"/>
          </a:xfrm>
          <a:prstGeom prst="rect">
            <a:avLst/>
          </a:prstGeom>
          <a:noFill/>
          <a:ln>
            <a:noFill/>
          </a:ln>
        </p:spPr>
      </p:pic>
      <p:pic>
        <p:nvPicPr>
          <p:cNvPr id="153" name="Shape 153"/>
          <p:cNvPicPr preferRelativeResize="0"/>
          <p:nvPr/>
        </p:nvPicPr>
        <p:blipFill>
          <a:blip r:embed="rId4">
            <a:alphaModFix/>
          </a:blip>
          <a:stretch>
            <a:fillRect/>
          </a:stretch>
        </p:blipFill>
        <p:spPr>
          <a:xfrm>
            <a:off x="3002507" y="1581199"/>
            <a:ext cx="3156668" cy="220605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485875" y="264475"/>
            <a:ext cx="7246200" cy="638400"/>
          </a:xfrm>
          <a:prstGeom prst="rect">
            <a:avLst/>
          </a:prstGeom>
        </p:spPr>
        <p:txBody>
          <a:bodyPr lIns="91425" tIns="91425" rIns="91425" bIns="91425" anchor="b" anchorCtr="0">
            <a:noAutofit/>
          </a:bodyPr>
          <a:lstStyle/>
          <a:p>
            <a:pPr lvl="0">
              <a:spcBef>
                <a:spcPts val="0"/>
              </a:spcBef>
              <a:buNone/>
            </a:pPr>
            <a:r>
              <a:rPr lang="en" sz="3600"/>
              <a:t>Artists Influenced by Prince</a:t>
            </a:r>
          </a:p>
        </p:txBody>
      </p:sp>
      <p:sp>
        <p:nvSpPr>
          <p:cNvPr id="159" name="Shape 159"/>
          <p:cNvSpPr txBox="1">
            <a:spLocks noGrp="1"/>
          </p:cNvSpPr>
          <p:nvPr>
            <p:ph type="subTitle" idx="1"/>
          </p:nvPr>
        </p:nvSpPr>
        <p:spPr>
          <a:xfrm>
            <a:off x="485875" y="902875"/>
            <a:ext cx="5159400" cy="1578600"/>
          </a:xfrm>
          <a:prstGeom prst="rect">
            <a:avLst/>
          </a:prstGeom>
        </p:spPr>
        <p:txBody>
          <a:bodyPr lIns="91425" tIns="91425" rIns="91425" bIns="91425" anchor="t" anchorCtr="0">
            <a:noAutofit/>
          </a:bodyPr>
          <a:lstStyle/>
          <a:p>
            <a:pPr lvl="0">
              <a:spcBef>
                <a:spcPts val="0"/>
              </a:spcBef>
              <a:buNone/>
            </a:pPr>
            <a:r>
              <a:rPr lang="en"/>
              <a:t>Beyoncé </a:t>
            </a:r>
          </a:p>
          <a:p>
            <a:pPr marL="457200" lvl="0" indent="-330200" rtl="0">
              <a:spcBef>
                <a:spcPts val="0"/>
              </a:spcBef>
              <a:buSzPct val="100000"/>
              <a:buChar char="-"/>
            </a:pPr>
            <a:r>
              <a:rPr lang="en" sz="1600"/>
              <a:t>Began career in R&amp;B group Destiny’s Child</a:t>
            </a:r>
          </a:p>
          <a:p>
            <a:pPr marL="457200" lvl="0" indent="-330200" rtl="0">
              <a:spcBef>
                <a:spcPts val="0"/>
              </a:spcBef>
              <a:buSzPct val="100000"/>
              <a:buChar char="-"/>
            </a:pPr>
            <a:r>
              <a:rPr lang="en" sz="1600"/>
              <a:t>By 2013, she had won 16 Grammy Awards</a:t>
            </a:r>
          </a:p>
          <a:p>
            <a:pPr marL="457200" lvl="0" indent="-330200" rtl="0">
              <a:spcBef>
                <a:spcPts val="0"/>
              </a:spcBef>
              <a:buSzPct val="100000"/>
              <a:buChar char="-"/>
            </a:pPr>
            <a:r>
              <a:rPr lang="en" sz="1600"/>
              <a:t>Performed at two Super Bowls </a:t>
            </a:r>
          </a:p>
          <a:p>
            <a:pPr marL="457200" lvl="0" indent="-330200">
              <a:spcBef>
                <a:spcPts val="0"/>
              </a:spcBef>
              <a:buSzPct val="100000"/>
              <a:buChar char="-"/>
            </a:pPr>
            <a:r>
              <a:rPr lang="en" sz="1600"/>
              <a:t>Tied for the most No.1 hits on the Pop chart (2010)</a:t>
            </a:r>
          </a:p>
        </p:txBody>
      </p:sp>
      <p:sp>
        <p:nvSpPr>
          <p:cNvPr id="160" name="Shape 160"/>
          <p:cNvSpPr txBox="1"/>
          <p:nvPr/>
        </p:nvSpPr>
        <p:spPr>
          <a:xfrm>
            <a:off x="508325" y="3203825"/>
            <a:ext cx="8079900" cy="990000"/>
          </a:xfrm>
          <a:prstGeom prst="rect">
            <a:avLst/>
          </a:prstGeom>
          <a:noFill/>
          <a:ln>
            <a:noFill/>
          </a:ln>
        </p:spPr>
        <p:txBody>
          <a:bodyPr lIns="91425" tIns="91425" rIns="91425" bIns="91425" anchor="t" anchorCtr="0">
            <a:noAutofit/>
          </a:bodyPr>
          <a:lstStyle/>
          <a:p>
            <a:pPr lvl="0">
              <a:spcBef>
                <a:spcPts val="0"/>
              </a:spcBef>
              <a:buNone/>
            </a:pPr>
            <a:r>
              <a:rPr lang="en" dirty="0">
                <a:solidFill>
                  <a:srgbClr val="FFFFFF"/>
                </a:solidFill>
              </a:rPr>
              <a:t>On performing with Prince at the 46th Annual Grammy Awards…</a:t>
            </a:r>
          </a:p>
          <a:p>
            <a:pPr lvl="0">
              <a:spcBef>
                <a:spcPts val="0"/>
              </a:spcBef>
              <a:buNone/>
            </a:pPr>
            <a:endParaRPr dirty="0">
              <a:solidFill>
                <a:srgbClr val="FFFFFF"/>
              </a:solidFill>
            </a:endParaRPr>
          </a:p>
          <a:p>
            <a:pPr lvl="0">
              <a:spcBef>
                <a:spcPts val="0"/>
              </a:spcBef>
              <a:buNone/>
            </a:pPr>
            <a:r>
              <a:rPr lang="en" i="1" dirty="0">
                <a:solidFill>
                  <a:srgbClr val="FFFFFF"/>
                </a:solidFill>
              </a:rPr>
              <a:t>“That night with Prince, I was just in a trance. I don’t remember anything after I walked through the smoke onstage. I was definitely Sasha Fierce that night, completely free.” </a:t>
            </a:r>
          </a:p>
          <a:p>
            <a:pPr lvl="0">
              <a:spcBef>
                <a:spcPts val="0"/>
              </a:spcBef>
              <a:buNone/>
            </a:pPr>
            <a:r>
              <a:rPr lang="en" i="1" dirty="0">
                <a:solidFill>
                  <a:srgbClr val="FFFFFF"/>
                </a:solidFill>
              </a:rPr>
              <a:t>						</a:t>
            </a:r>
            <a:r>
              <a:rPr lang="en" i="1" dirty="0" smtClean="0">
                <a:solidFill>
                  <a:srgbClr val="FFFFFF"/>
                </a:solidFill>
              </a:rPr>
              <a:t>--</a:t>
            </a:r>
            <a:r>
              <a:rPr lang="en" dirty="0" smtClean="0">
                <a:solidFill>
                  <a:srgbClr val="FFFFFF"/>
                </a:solidFill>
              </a:rPr>
              <a:t>Beyoncé</a:t>
            </a:r>
            <a:endParaRPr lang="en" dirty="0">
              <a:solidFill>
                <a:srgbClr val="FFFFFF"/>
              </a:solidFill>
            </a:endParaRPr>
          </a:p>
        </p:txBody>
      </p:sp>
      <p:pic>
        <p:nvPicPr>
          <p:cNvPr id="161" name="Shape 161"/>
          <p:cNvPicPr preferRelativeResize="0"/>
          <p:nvPr/>
        </p:nvPicPr>
        <p:blipFill>
          <a:blip r:embed="rId3">
            <a:alphaModFix/>
          </a:blip>
          <a:stretch>
            <a:fillRect/>
          </a:stretch>
        </p:blipFill>
        <p:spPr>
          <a:xfrm>
            <a:off x="5894850" y="1169650"/>
            <a:ext cx="2811925" cy="226827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chemeClr val="lt1"/>
                </a:solidFill>
              </a:rPr>
              <a:t>Artists Influenced by Prince</a:t>
            </a:r>
          </a:p>
        </p:txBody>
      </p:sp>
      <p:sp>
        <p:nvSpPr>
          <p:cNvPr id="167" name="Shape 167"/>
          <p:cNvSpPr txBox="1"/>
          <p:nvPr/>
        </p:nvSpPr>
        <p:spPr>
          <a:xfrm>
            <a:off x="408000" y="1210625"/>
            <a:ext cx="8424300" cy="3598500"/>
          </a:xfrm>
          <a:prstGeom prst="rect">
            <a:avLst/>
          </a:prstGeom>
          <a:noFill/>
          <a:ln>
            <a:noFill/>
          </a:ln>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r>
              <a:rPr lang="en" u="sng"/>
              <a:t>Justin Timberlake</a:t>
            </a:r>
          </a:p>
          <a:p>
            <a:pPr lvl="0">
              <a:spcBef>
                <a:spcPts val="0"/>
              </a:spcBef>
              <a:buNone/>
            </a:pPr>
            <a:endParaRPr u="sng"/>
          </a:p>
          <a:p>
            <a:pPr lvl="0">
              <a:spcBef>
                <a:spcPts val="0"/>
              </a:spcBef>
              <a:buNone/>
            </a:pPr>
            <a:r>
              <a:rPr lang="en" i="1"/>
              <a:t>“Prince, to me, is the ultimate artist. The thing that I love about Prince is he really makes his own rules, and I think that in creating something like music, you really shouldn’t have any rules”</a:t>
            </a:r>
          </a:p>
          <a:p>
            <a:pPr lvl="0">
              <a:spcBef>
                <a:spcPts val="0"/>
              </a:spcBef>
              <a:buNone/>
            </a:pPr>
            <a:r>
              <a:rPr lang="en" i="1"/>
              <a:t>		</a:t>
            </a:r>
            <a:r>
              <a:rPr lang="en"/>
              <a:t>--Justin Timberlake</a:t>
            </a:r>
          </a:p>
          <a:p>
            <a:pPr lvl="0">
              <a:spcBef>
                <a:spcPts val="0"/>
              </a:spcBef>
              <a:buNone/>
            </a:pPr>
            <a:endParaRPr/>
          </a:p>
          <a:p>
            <a:pPr lvl="0">
              <a:spcBef>
                <a:spcPts val="0"/>
              </a:spcBef>
              <a:buNone/>
            </a:pPr>
            <a:endParaRPr u="sng"/>
          </a:p>
          <a:p>
            <a:pPr lvl="0">
              <a:spcBef>
                <a:spcPts val="0"/>
              </a:spcBef>
              <a:buNone/>
            </a:pPr>
            <a:endParaRPr u="sng"/>
          </a:p>
          <a:p>
            <a:pPr lvl="0">
              <a:spcBef>
                <a:spcPts val="0"/>
              </a:spcBef>
              <a:buNone/>
            </a:pPr>
            <a:r>
              <a:rPr lang="en" u="sng"/>
              <a:t>The Weeknd</a:t>
            </a:r>
          </a:p>
          <a:p>
            <a:pPr lvl="0">
              <a:spcBef>
                <a:spcPts val="0"/>
              </a:spcBef>
              <a:buNone/>
            </a:pPr>
            <a:endParaRPr u="sng"/>
          </a:p>
          <a:p>
            <a:pPr lvl="0">
              <a:spcBef>
                <a:spcPts val="0"/>
              </a:spcBef>
              <a:buNone/>
            </a:pPr>
            <a:r>
              <a:rPr lang="en" i="1"/>
              <a:t>“Prince was always just pushing the envelope. Michael was doing that too, but he wasn’t as experimental. Prince turned experimental music into pop music.”</a:t>
            </a:r>
          </a:p>
          <a:p>
            <a:pPr lvl="0">
              <a:spcBef>
                <a:spcPts val="0"/>
              </a:spcBef>
              <a:buNone/>
            </a:pPr>
            <a:r>
              <a:rPr lang="en" i="1"/>
              <a:t>		</a:t>
            </a:r>
            <a:r>
              <a:rPr lang="en"/>
              <a:t>--The Weeknd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Prince’s Thoughts on Critics</a:t>
            </a:r>
          </a:p>
        </p:txBody>
      </p:sp>
      <p:sp>
        <p:nvSpPr>
          <p:cNvPr id="173" name="Shape 173"/>
          <p:cNvSpPr txBox="1">
            <a:spLocks noGrp="1"/>
          </p:cNvSpPr>
          <p:nvPr>
            <p:ph type="body" idx="1"/>
          </p:nvPr>
        </p:nvSpPr>
        <p:spPr>
          <a:xfrm>
            <a:off x="311700" y="1152475"/>
            <a:ext cx="3999900" cy="3416400"/>
          </a:xfrm>
          <a:prstGeom prst="rect">
            <a:avLst/>
          </a:prstGeom>
        </p:spPr>
        <p:txBody>
          <a:bodyPr lIns="91425" tIns="91425" rIns="91425" bIns="91425" anchor="t" anchorCtr="0">
            <a:noAutofit/>
          </a:bodyPr>
          <a:lstStyle/>
          <a:p>
            <a:pPr marL="457200" lvl="0" indent="-228600" rtl="0">
              <a:spcBef>
                <a:spcPts val="0"/>
              </a:spcBef>
              <a:buChar char="-"/>
            </a:pPr>
            <a:r>
              <a:rPr lang="en"/>
              <a:t>Prince did not think highly of music critics throughout his career and had little regard for them</a:t>
            </a:r>
          </a:p>
          <a:p>
            <a:pPr marL="457200" lvl="0" indent="-228600" rtl="0">
              <a:spcBef>
                <a:spcPts val="0"/>
              </a:spcBef>
              <a:buChar char="-"/>
            </a:pPr>
            <a:r>
              <a:rPr lang="en"/>
              <a:t>In 1982 Prince recorded the cynical “All the Critics Love U in New York”</a:t>
            </a:r>
          </a:p>
          <a:p>
            <a:pPr marL="457200" lvl="0" indent="-228600" rtl="0">
              <a:spcBef>
                <a:spcPts val="0"/>
              </a:spcBef>
              <a:buChar char="-"/>
            </a:pPr>
            <a:r>
              <a:rPr lang="en"/>
              <a:t>He described writers as ‘mamma-jamma(s) wearing glasses and an alligator shirt behind a typewriter’ </a:t>
            </a:r>
          </a:p>
          <a:p>
            <a:pPr marL="457200" lvl="0" indent="-228600">
              <a:spcBef>
                <a:spcPts val="0"/>
              </a:spcBef>
              <a:buChar char="-"/>
            </a:pPr>
            <a:r>
              <a:rPr lang="en"/>
              <a:t>On </a:t>
            </a:r>
            <a:r>
              <a:rPr lang="en" i="1"/>
              <a:t>The Gold Experience </a:t>
            </a:r>
            <a:r>
              <a:rPr lang="en"/>
              <a:t> Prince wrote “Billy Jack Bitch” which was a direct stab to one local journalist who gave him negative feedback.</a:t>
            </a:r>
          </a:p>
        </p:txBody>
      </p:sp>
      <p:pic>
        <p:nvPicPr>
          <p:cNvPr id="174" name="Shape 174"/>
          <p:cNvPicPr preferRelativeResize="0"/>
          <p:nvPr/>
        </p:nvPicPr>
        <p:blipFill>
          <a:blip r:embed="rId3">
            <a:alphaModFix/>
          </a:blip>
          <a:stretch>
            <a:fillRect/>
          </a:stretch>
        </p:blipFill>
        <p:spPr>
          <a:xfrm>
            <a:off x="4735650" y="1263475"/>
            <a:ext cx="3490875" cy="349087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Other Music of the Period - 1980s</a:t>
            </a:r>
          </a:p>
        </p:txBody>
      </p:sp>
      <p:sp>
        <p:nvSpPr>
          <p:cNvPr id="180" name="Shape 180"/>
          <p:cNvSpPr txBox="1">
            <a:spLocks noGrp="1"/>
          </p:cNvSpPr>
          <p:nvPr>
            <p:ph type="body" idx="1"/>
          </p:nvPr>
        </p:nvSpPr>
        <p:spPr>
          <a:xfrm>
            <a:off x="71300" y="1152475"/>
            <a:ext cx="4884000" cy="3606600"/>
          </a:xfrm>
          <a:prstGeom prst="rect">
            <a:avLst/>
          </a:prstGeom>
        </p:spPr>
        <p:txBody>
          <a:bodyPr lIns="91425" tIns="91425" rIns="91425" bIns="91425" anchor="t" anchorCtr="0">
            <a:noAutofit/>
          </a:bodyPr>
          <a:lstStyle/>
          <a:p>
            <a:pPr lvl="0">
              <a:spcBef>
                <a:spcPts val="0"/>
              </a:spcBef>
              <a:buNone/>
            </a:pPr>
            <a:r>
              <a:rPr lang="en" sz="2000"/>
              <a:t>A major part of Prince’s appeal and success was due to his drastic  self-reinvention during the last half of 1983 and first half of 1984. He had a sound that was familiar to those of experimental R&amp;B musicians of the time, yet was remarkably unique at the same time. His music sounded like it was from an alternate reality or from the near future, and people were eager to embrace it.</a:t>
            </a:r>
          </a:p>
        </p:txBody>
      </p:sp>
      <p:pic>
        <p:nvPicPr>
          <p:cNvPr id="181" name="Shape 181"/>
          <p:cNvPicPr preferRelativeResize="0"/>
          <p:nvPr/>
        </p:nvPicPr>
        <p:blipFill>
          <a:blip r:embed="rId3">
            <a:alphaModFix/>
          </a:blip>
          <a:stretch>
            <a:fillRect/>
          </a:stretch>
        </p:blipFill>
        <p:spPr>
          <a:xfrm>
            <a:off x="4955297" y="1582050"/>
            <a:ext cx="4041498" cy="27474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1980s Music - Pop and Contemporary R&amp;B</a:t>
            </a:r>
          </a:p>
        </p:txBody>
      </p:sp>
      <p:sp>
        <p:nvSpPr>
          <p:cNvPr id="187" name="Shape 187"/>
          <p:cNvSpPr txBox="1">
            <a:spLocks noGrp="1"/>
          </p:cNvSpPr>
          <p:nvPr>
            <p:ph type="body" idx="1"/>
          </p:nvPr>
        </p:nvSpPr>
        <p:spPr>
          <a:xfrm>
            <a:off x="311700" y="1152475"/>
            <a:ext cx="8256900" cy="3621600"/>
          </a:xfrm>
          <a:prstGeom prst="rect">
            <a:avLst/>
          </a:prstGeom>
        </p:spPr>
        <p:txBody>
          <a:bodyPr lIns="91425" tIns="91425" rIns="91425" bIns="91425" anchor="t" anchorCtr="0">
            <a:noAutofit/>
          </a:bodyPr>
          <a:lstStyle/>
          <a:p>
            <a:pPr lvl="0" rtl="0">
              <a:spcBef>
                <a:spcPts val="0"/>
              </a:spcBef>
              <a:buNone/>
            </a:pPr>
            <a:r>
              <a:rPr lang="en" b="1"/>
              <a:t>Pop</a:t>
            </a:r>
          </a:p>
          <a:p>
            <a:pPr marL="457200" lvl="0" indent="-228600">
              <a:spcBef>
                <a:spcPts val="0"/>
              </a:spcBef>
            </a:pPr>
            <a:r>
              <a:rPr lang="en"/>
              <a:t>As the disco-style genre of pop began to decline in popularity during the 1980s, the pop genre began to favor lighter synthpop production, leading to dance-pop music.  </a:t>
            </a:r>
          </a:p>
          <a:p>
            <a:pPr lvl="0">
              <a:spcBef>
                <a:spcPts val="0"/>
              </a:spcBef>
              <a:buNone/>
            </a:pPr>
            <a:r>
              <a:rPr lang="en" b="1"/>
              <a:t>R&amp;B</a:t>
            </a:r>
          </a:p>
          <a:p>
            <a:pPr marL="457200" lvl="0" indent="-228600">
              <a:spcBef>
                <a:spcPts val="0"/>
              </a:spcBef>
            </a:pPr>
            <a:r>
              <a:rPr lang="en"/>
              <a:t>Contemporary R&amp;B began taking shape in the 1980s as musicians began adding disco-like beats, new electronic production technologies, and aspects of hip hop, soul and funk to rhythm and blues.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29850" y="183525"/>
            <a:ext cx="4045200" cy="1533600"/>
          </a:xfrm>
          <a:prstGeom prst="rect">
            <a:avLst/>
          </a:prstGeom>
        </p:spPr>
        <p:txBody>
          <a:bodyPr lIns="91425" tIns="91425" rIns="91425" bIns="91425" anchor="b" anchorCtr="0">
            <a:noAutofit/>
          </a:bodyPr>
          <a:lstStyle/>
          <a:p>
            <a:pPr lvl="0">
              <a:spcBef>
                <a:spcPts val="0"/>
              </a:spcBef>
              <a:buNone/>
            </a:pPr>
            <a:r>
              <a:rPr lang="en"/>
              <a:t>Our Interests In Prince</a:t>
            </a:r>
          </a:p>
        </p:txBody>
      </p:sp>
      <p:sp>
        <p:nvSpPr>
          <p:cNvPr id="66" name="Shape 66"/>
          <p:cNvSpPr txBox="1">
            <a:spLocks noGrp="1"/>
          </p:cNvSpPr>
          <p:nvPr>
            <p:ph type="body" idx="2"/>
          </p:nvPr>
        </p:nvSpPr>
        <p:spPr>
          <a:xfrm>
            <a:off x="4939500" y="427800"/>
            <a:ext cx="3837000" cy="4420500"/>
          </a:xfrm>
          <a:prstGeom prst="rect">
            <a:avLst/>
          </a:prstGeom>
        </p:spPr>
        <p:txBody>
          <a:bodyPr lIns="91425" tIns="91425" rIns="91425" bIns="91425" anchor="ctr" anchorCtr="0">
            <a:noAutofit/>
          </a:bodyPr>
          <a:lstStyle/>
          <a:p>
            <a:pPr lvl="0">
              <a:spcBef>
                <a:spcPts val="0"/>
              </a:spcBef>
              <a:buNone/>
            </a:pPr>
            <a:r>
              <a:rPr lang="en"/>
              <a:t>We decided to create a presentation on Prince because has left an absolutely incredible legacy behind in music. With the tragedy of his recent death, Prince has again been in the headlines and the impacts he made in music are being appreciated. Prince was a highly innovative pop, contemporary R&amp;B, and rock artist, so we wanted to uncover the aspects of his music and style that made him such an influential artist.</a:t>
            </a:r>
          </a:p>
        </p:txBody>
      </p:sp>
      <p:pic>
        <p:nvPicPr>
          <p:cNvPr id="67" name="Shape 67"/>
          <p:cNvPicPr preferRelativeResize="0"/>
          <p:nvPr/>
        </p:nvPicPr>
        <p:blipFill>
          <a:blip r:embed="rId3">
            <a:alphaModFix/>
          </a:blip>
          <a:stretch>
            <a:fillRect/>
          </a:stretch>
        </p:blipFill>
        <p:spPr>
          <a:xfrm>
            <a:off x="380753" y="1902665"/>
            <a:ext cx="4045200" cy="2945633"/>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Popular Musicians of the 1980s</a:t>
            </a:r>
          </a:p>
        </p:txBody>
      </p:sp>
      <p:sp>
        <p:nvSpPr>
          <p:cNvPr id="193" name="Shape 19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94" name="Shape 194"/>
          <p:cNvPicPr preferRelativeResize="0"/>
          <p:nvPr/>
        </p:nvPicPr>
        <p:blipFill rotWithShape="1">
          <a:blip r:embed="rId3">
            <a:alphaModFix/>
          </a:blip>
          <a:srcRect l="15869" r="23743"/>
          <a:stretch/>
        </p:blipFill>
        <p:spPr>
          <a:xfrm>
            <a:off x="224699" y="1152475"/>
            <a:ext cx="2652250" cy="2632274"/>
          </a:xfrm>
          <a:prstGeom prst="rect">
            <a:avLst/>
          </a:prstGeom>
          <a:noFill/>
          <a:ln>
            <a:noFill/>
          </a:ln>
        </p:spPr>
      </p:pic>
      <p:pic>
        <p:nvPicPr>
          <p:cNvPr id="195" name="Shape 195"/>
          <p:cNvPicPr preferRelativeResize="0"/>
          <p:nvPr/>
        </p:nvPicPr>
        <p:blipFill>
          <a:blip r:embed="rId4">
            <a:alphaModFix/>
          </a:blip>
          <a:stretch>
            <a:fillRect/>
          </a:stretch>
        </p:blipFill>
        <p:spPr>
          <a:xfrm>
            <a:off x="3201409" y="2340711"/>
            <a:ext cx="2652249" cy="2688962"/>
          </a:xfrm>
          <a:prstGeom prst="rect">
            <a:avLst/>
          </a:prstGeom>
          <a:noFill/>
          <a:ln>
            <a:noFill/>
          </a:ln>
        </p:spPr>
      </p:pic>
      <p:pic>
        <p:nvPicPr>
          <p:cNvPr id="196" name="Shape 196"/>
          <p:cNvPicPr preferRelativeResize="0"/>
          <p:nvPr/>
        </p:nvPicPr>
        <p:blipFill>
          <a:blip r:embed="rId5">
            <a:alphaModFix/>
          </a:blip>
          <a:stretch>
            <a:fillRect/>
          </a:stretch>
        </p:blipFill>
        <p:spPr>
          <a:xfrm>
            <a:off x="6043099" y="1152475"/>
            <a:ext cx="2652249" cy="2485429"/>
          </a:xfrm>
          <a:prstGeom prst="rect">
            <a:avLst/>
          </a:prstGeom>
          <a:noFill/>
          <a:ln>
            <a:noFill/>
          </a:ln>
        </p:spPr>
      </p:pic>
      <p:sp>
        <p:nvSpPr>
          <p:cNvPr id="197" name="Shape 197"/>
          <p:cNvSpPr txBox="1"/>
          <p:nvPr/>
        </p:nvSpPr>
        <p:spPr>
          <a:xfrm>
            <a:off x="972350" y="3868800"/>
            <a:ext cx="2083800" cy="603300"/>
          </a:xfrm>
          <a:prstGeom prst="rect">
            <a:avLst/>
          </a:prstGeom>
          <a:noFill/>
          <a:ln>
            <a:noFill/>
          </a:ln>
        </p:spPr>
        <p:txBody>
          <a:bodyPr lIns="91425" tIns="91425" rIns="91425" bIns="91425" anchor="t" anchorCtr="0">
            <a:noAutofit/>
          </a:bodyPr>
          <a:lstStyle/>
          <a:p>
            <a:pPr lvl="0">
              <a:spcBef>
                <a:spcPts val="0"/>
              </a:spcBef>
              <a:buNone/>
            </a:pPr>
            <a:r>
              <a:rPr lang="en" sz="2400" i="1"/>
              <a:t>Prince</a:t>
            </a:r>
          </a:p>
        </p:txBody>
      </p:sp>
      <p:sp>
        <p:nvSpPr>
          <p:cNvPr id="198" name="Shape 198"/>
          <p:cNvSpPr txBox="1"/>
          <p:nvPr/>
        </p:nvSpPr>
        <p:spPr>
          <a:xfrm>
            <a:off x="3576725" y="1835025"/>
            <a:ext cx="1730700" cy="404400"/>
          </a:xfrm>
          <a:prstGeom prst="rect">
            <a:avLst/>
          </a:prstGeom>
          <a:noFill/>
          <a:ln>
            <a:noFill/>
          </a:ln>
        </p:spPr>
        <p:txBody>
          <a:bodyPr lIns="91425" tIns="91425" rIns="91425" bIns="91425" anchor="t" anchorCtr="0">
            <a:noAutofit/>
          </a:bodyPr>
          <a:lstStyle/>
          <a:p>
            <a:pPr lvl="0">
              <a:spcBef>
                <a:spcPts val="0"/>
              </a:spcBef>
              <a:buNone/>
            </a:pPr>
            <a:r>
              <a:rPr lang="en" sz="2400" i="1"/>
              <a:t>Madonna</a:t>
            </a:r>
          </a:p>
        </p:txBody>
      </p:sp>
      <p:sp>
        <p:nvSpPr>
          <p:cNvPr id="199" name="Shape 199"/>
          <p:cNvSpPr txBox="1"/>
          <p:nvPr/>
        </p:nvSpPr>
        <p:spPr>
          <a:xfrm>
            <a:off x="6256425" y="3721950"/>
            <a:ext cx="2439000" cy="528600"/>
          </a:xfrm>
          <a:prstGeom prst="rect">
            <a:avLst/>
          </a:prstGeom>
          <a:noFill/>
          <a:ln>
            <a:noFill/>
          </a:ln>
        </p:spPr>
        <p:txBody>
          <a:bodyPr lIns="91425" tIns="91425" rIns="91425" bIns="91425" anchor="t" anchorCtr="0">
            <a:noAutofit/>
          </a:bodyPr>
          <a:lstStyle/>
          <a:p>
            <a:pPr lvl="0">
              <a:spcBef>
                <a:spcPts val="0"/>
              </a:spcBef>
              <a:buNone/>
            </a:pPr>
            <a:r>
              <a:rPr lang="en" sz="2400" i="1"/>
              <a:t>Michael Jackson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Popular Musicians of the 1980s</a:t>
            </a:r>
          </a:p>
        </p:txBody>
      </p:sp>
      <p:sp>
        <p:nvSpPr>
          <p:cNvPr id="205" name="Shape 20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206" name="Shape 206"/>
          <p:cNvPicPr preferRelativeResize="0"/>
          <p:nvPr/>
        </p:nvPicPr>
        <p:blipFill>
          <a:blip r:embed="rId3">
            <a:alphaModFix/>
          </a:blip>
          <a:stretch>
            <a:fillRect/>
          </a:stretch>
        </p:blipFill>
        <p:spPr>
          <a:xfrm>
            <a:off x="311700" y="1068424"/>
            <a:ext cx="2961874" cy="2159400"/>
          </a:xfrm>
          <a:prstGeom prst="rect">
            <a:avLst/>
          </a:prstGeom>
          <a:noFill/>
          <a:ln>
            <a:noFill/>
          </a:ln>
        </p:spPr>
      </p:pic>
      <p:pic>
        <p:nvPicPr>
          <p:cNvPr id="207" name="Shape 207"/>
          <p:cNvPicPr preferRelativeResize="0"/>
          <p:nvPr/>
        </p:nvPicPr>
        <p:blipFill>
          <a:blip r:embed="rId4">
            <a:alphaModFix/>
          </a:blip>
          <a:stretch>
            <a:fillRect/>
          </a:stretch>
        </p:blipFill>
        <p:spPr>
          <a:xfrm>
            <a:off x="3018850" y="2608931"/>
            <a:ext cx="2626175" cy="2442342"/>
          </a:xfrm>
          <a:prstGeom prst="rect">
            <a:avLst/>
          </a:prstGeom>
          <a:noFill/>
          <a:ln>
            <a:noFill/>
          </a:ln>
        </p:spPr>
      </p:pic>
      <p:pic>
        <p:nvPicPr>
          <p:cNvPr id="208" name="Shape 208"/>
          <p:cNvPicPr preferRelativeResize="0"/>
          <p:nvPr/>
        </p:nvPicPr>
        <p:blipFill>
          <a:blip r:embed="rId5">
            <a:alphaModFix/>
          </a:blip>
          <a:stretch>
            <a:fillRect/>
          </a:stretch>
        </p:blipFill>
        <p:spPr>
          <a:xfrm>
            <a:off x="5769425" y="1151662"/>
            <a:ext cx="3265025" cy="1992924"/>
          </a:xfrm>
          <a:prstGeom prst="rect">
            <a:avLst/>
          </a:prstGeom>
          <a:noFill/>
          <a:ln>
            <a:noFill/>
          </a:ln>
        </p:spPr>
      </p:pic>
      <p:sp>
        <p:nvSpPr>
          <p:cNvPr id="209" name="Shape 209"/>
          <p:cNvSpPr txBox="1"/>
          <p:nvPr/>
        </p:nvSpPr>
        <p:spPr>
          <a:xfrm>
            <a:off x="906875" y="3232775"/>
            <a:ext cx="2016300" cy="497700"/>
          </a:xfrm>
          <a:prstGeom prst="rect">
            <a:avLst/>
          </a:prstGeom>
          <a:noFill/>
          <a:ln>
            <a:noFill/>
          </a:ln>
        </p:spPr>
        <p:txBody>
          <a:bodyPr lIns="91425" tIns="91425" rIns="91425" bIns="91425" anchor="t" anchorCtr="0">
            <a:noAutofit/>
          </a:bodyPr>
          <a:lstStyle/>
          <a:p>
            <a:pPr lvl="0">
              <a:spcBef>
                <a:spcPts val="0"/>
              </a:spcBef>
              <a:buNone/>
            </a:pPr>
            <a:r>
              <a:rPr lang="en" sz="2400" i="1"/>
              <a:t>David Bowie</a:t>
            </a:r>
          </a:p>
        </p:txBody>
      </p:sp>
      <p:sp>
        <p:nvSpPr>
          <p:cNvPr id="210" name="Shape 210"/>
          <p:cNvSpPr txBox="1"/>
          <p:nvPr/>
        </p:nvSpPr>
        <p:spPr>
          <a:xfrm>
            <a:off x="3965625" y="2114550"/>
            <a:ext cx="1679400" cy="369600"/>
          </a:xfrm>
          <a:prstGeom prst="rect">
            <a:avLst/>
          </a:prstGeom>
          <a:noFill/>
          <a:ln>
            <a:noFill/>
          </a:ln>
        </p:spPr>
        <p:txBody>
          <a:bodyPr lIns="91425" tIns="91425" rIns="91425" bIns="91425" anchor="t" anchorCtr="0">
            <a:noAutofit/>
          </a:bodyPr>
          <a:lstStyle/>
          <a:p>
            <a:pPr lvl="0">
              <a:spcBef>
                <a:spcPts val="0"/>
              </a:spcBef>
              <a:buNone/>
            </a:pPr>
            <a:r>
              <a:rPr lang="en" sz="2400" i="1"/>
              <a:t>U2</a:t>
            </a:r>
          </a:p>
        </p:txBody>
      </p:sp>
      <p:sp>
        <p:nvSpPr>
          <p:cNvPr id="211" name="Shape 211"/>
          <p:cNvSpPr txBox="1"/>
          <p:nvPr/>
        </p:nvSpPr>
        <p:spPr>
          <a:xfrm>
            <a:off x="6950700" y="3227800"/>
            <a:ext cx="1881600" cy="369600"/>
          </a:xfrm>
          <a:prstGeom prst="rect">
            <a:avLst/>
          </a:prstGeom>
          <a:noFill/>
          <a:ln>
            <a:noFill/>
          </a:ln>
        </p:spPr>
        <p:txBody>
          <a:bodyPr lIns="91425" tIns="91425" rIns="91425" bIns="91425" anchor="t" anchorCtr="0">
            <a:noAutofit/>
          </a:bodyPr>
          <a:lstStyle/>
          <a:p>
            <a:pPr lvl="0">
              <a:spcBef>
                <a:spcPts val="0"/>
              </a:spcBef>
              <a:buNone/>
            </a:pPr>
            <a:r>
              <a:rPr lang="en" sz="2400" i="1"/>
              <a:t>Queen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Prince and Michael Jackson - A Comparison</a:t>
            </a:r>
          </a:p>
        </p:txBody>
      </p:sp>
      <p:sp>
        <p:nvSpPr>
          <p:cNvPr id="217" name="Shape 217"/>
          <p:cNvSpPr txBox="1">
            <a:spLocks noGrp="1"/>
          </p:cNvSpPr>
          <p:nvPr>
            <p:ph type="body" idx="1"/>
          </p:nvPr>
        </p:nvSpPr>
        <p:spPr>
          <a:xfrm>
            <a:off x="163275" y="1152475"/>
            <a:ext cx="8801100" cy="3416400"/>
          </a:xfrm>
          <a:prstGeom prst="rect">
            <a:avLst/>
          </a:prstGeom>
        </p:spPr>
        <p:txBody>
          <a:bodyPr lIns="91425" tIns="91425" rIns="91425" bIns="91425" anchor="t" anchorCtr="0">
            <a:noAutofit/>
          </a:bodyPr>
          <a:lstStyle/>
          <a:p>
            <a:pPr lvl="0">
              <a:spcBef>
                <a:spcPts val="0"/>
              </a:spcBef>
              <a:buNone/>
            </a:pPr>
            <a:r>
              <a:rPr lang="en" sz="1600" dirty="0"/>
              <a:t>Often regarded as the two greatest musicians of the 1980s, Prince and Michael Jackson and their music are frequently subject of comparison. However, the music each musician produced and the intentions behind each album are actually very different, especially regarding Michael Jackson’s </a:t>
            </a:r>
            <a:r>
              <a:rPr lang="en" sz="1600" i="1" dirty="0"/>
              <a:t>Thriller </a:t>
            </a:r>
            <a:r>
              <a:rPr lang="en" sz="1600" dirty="0"/>
              <a:t>and Prince’s </a:t>
            </a:r>
            <a:r>
              <a:rPr lang="en" sz="1600" i="1" dirty="0"/>
              <a:t>Purple Rain</a:t>
            </a:r>
            <a:r>
              <a:rPr lang="en" sz="1600" dirty="0"/>
              <a:t>.</a:t>
            </a:r>
          </a:p>
          <a:p>
            <a:pPr marL="457200" lvl="0" indent="-228600" rtl="0">
              <a:spcBef>
                <a:spcPts val="0"/>
              </a:spcBef>
            </a:pPr>
            <a:r>
              <a:rPr lang="en" sz="1600" dirty="0"/>
              <a:t>Michael Jackson’s </a:t>
            </a:r>
            <a:r>
              <a:rPr lang="en" sz="1600" i="1" dirty="0"/>
              <a:t>Thriller </a:t>
            </a:r>
            <a:r>
              <a:rPr lang="en" sz="1600" dirty="0"/>
              <a:t>was created with the goal of making an album that sounded like it solely contained hit singles. Although the sounds in </a:t>
            </a:r>
            <a:r>
              <a:rPr lang="en" sz="1600" i="1" dirty="0"/>
              <a:t>Thriller </a:t>
            </a:r>
            <a:r>
              <a:rPr lang="en" sz="1600" dirty="0"/>
              <a:t>was indeed inventive, the album is not very thematic and lacks emotional significance. </a:t>
            </a:r>
          </a:p>
          <a:p>
            <a:pPr marL="457200" lvl="0" indent="-228600">
              <a:spcBef>
                <a:spcPts val="0"/>
              </a:spcBef>
            </a:pPr>
            <a:r>
              <a:rPr lang="en" sz="1600" dirty="0"/>
              <a:t>Prince’s </a:t>
            </a:r>
            <a:r>
              <a:rPr lang="en" sz="1600" i="1" dirty="0"/>
              <a:t>Purple Rain</a:t>
            </a:r>
            <a:r>
              <a:rPr lang="en" sz="1600" dirty="0"/>
              <a:t> could be viewed as an antithesis of </a:t>
            </a:r>
            <a:r>
              <a:rPr lang="en" sz="1600" i="1" dirty="0"/>
              <a:t>Thriller</a:t>
            </a:r>
            <a:r>
              <a:rPr lang="en" sz="1600" dirty="0"/>
              <a:t>. It has raw emotional significance, contains a combination of studio and live recordings, and has a thematic emphasis on personal passion, loss, desire, and Prince’s disconnection from the events and cultural contexts occurring in the world around him.</a:t>
            </a:r>
          </a:p>
          <a:p>
            <a:pPr lvl="0">
              <a:spcBef>
                <a:spcPts val="0"/>
              </a:spcBef>
              <a:buNone/>
            </a:pPr>
            <a:endParaRPr sz="1600" dirty="0"/>
          </a:p>
          <a:p>
            <a:pPr lvl="0">
              <a:spcBef>
                <a:spcPts val="0"/>
              </a:spcBef>
              <a:buNone/>
            </a:pPr>
            <a:endParaRPr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Events that Shaped Music in the 1980s</a:t>
            </a:r>
          </a:p>
        </p:txBody>
      </p:sp>
      <p:sp>
        <p:nvSpPr>
          <p:cNvPr id="223" name="Shape 223"/>
          <p:cNvSpPr txBox="1">
            <a:spLocks noGrp="1"/>
          </p:cNvSpPr>
          <p:nvPr>
            <p:ph type="body" idx="1"/>
          </p:nvPr>
        </p:nvSpPr>
        <p:spPr>
          <a:xfrm>
            <a:off x="311700" y="1152475"/>
            <a:ext cx="8766900" cy="3416400"/>
          </a:xfrm>
          <a:prstGeom prst="rect">
            <a:avLst/>
          </a:prstGeom>
        </p:spPr>
        <p:txBody>
          <a:bodyPr lIns="91425" tIns="91425" rIns="91425" bIns="91425" anchor="t" anchorCtr="0">
            <a:noAutofit/>
          </a:bodyPr>
          <a:lstStyle/>
          <a:p>
            <a:pPr marL="457200" lvl="0" indent="-228600" rtl="0">
              <a:spcBef>
                <a:spcPts val="0"/>
              </a:spcBef>
            </a:pPr>
            <a:r>
              <a:rPr lang="en" sz="1600" dirty="0"/>
              <a:t>The Assassination of John Lennon on December 8th, 1980</a:t>
            </a:r>
          </a:p>
          <a:p>
            <a:pPr marL="914400" lvl="1" indent="-228600" rtl="0">
              <a:spcBef>
                <a:spcPts val="0"/>
              </a:spcBef>
            </a:pPr>
            <a:r>
              <a:rPr lang="en" sz="1100" dirty="0"/>
              <a:t>The assassination was the first incident of America’s dark and chilling obsession with the concept of a celebrity. Additionally, musicians became even more inspired to stand out so as to be remembered forever, whether it was dressing in an avant-garde and controversial way (very common among pop artists) or creating innovative sounds in music.</a:t>
            </a:r>
          </a:p>
          <a:p>
            <a:pPr marL="457200" lvl="0" indent="-228600" rtl="0">
              <a:spcBef>
                <a:spcPts val="0"/>
              </a:spcBef>
            </a:pPr>
            <a:r>
              <a:rPr lang="en" sz="1600" dirty="0"/>
              <a:t>The launch of MTV in 1981</a:t>
            </a:r>
          </a:p>
          <a:p>
            <a:pPr marL="914400" lvl="1" indent="-228600" rtl="0">
              <a:spcBef>
                <a:spcPts val="0"/>
              </a:spcBef>
            </a:pPr>
            <a:r>
              <a:rPr lang="en" sz="1100" dirty="0"/>
              <a:t>This was the first television channel that was solely dedicated towards music. This pivotal event caused the pop video to have importance equal to that of the pop single. Musicians increasingly created music videos that would circulate on this channel and hopefully generate media discussion. </a:t>
            </a:r>
          </a:p>
          <a:p>
            <a:pPr marL="457200" lvl="0" indent="-228600" rtl="0">
              <a:spcBef>
                <a:spcPts val="0"/>
              </a:spcBef>
            </a:pPr>
            <a:r>
              <a:rPr lang="en" sz="1600" dirty="0"/>
              <a:t>The Live Aid concert on July 13th, 1985</a:t>
            </a:r>
          </a:p>
          <a:p>
            <a:pPr marL="914400" lvl="1" indent="-228600">
              <a:spcBef>
                <a:spcPts val="0"/>
              </a:spcBef>
            </a:pPr>
            <a:r>
              <a:rPr lang="en" sz="1100" dirty="0"/>
              <a:t>The televised concert was watched by millions of people across the country and raised over $125 million towards fighting the famine crisis in Africa. Although it was one of the greatest philanthropic events to ever be organized, many regard it as the moment that pop music became pure “showbiz entertainment.”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445025"/>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Political/Social Context of the 1980s</a:t>
            </a:r>
          </a:p>
        </p:txBody>
      </p:sp>
      <p:sp>
        <p:nvSpPr>
          <p:cNvPr id="229" name="Shape 229"/>
          <p:cNvSpPr txBox="1">
            <a:spLocks noGrp="1"/>
          </p:cNvSpPr>
          <p:nvPr>
            <p:ph type="body" idx="1"/>
          </p:nvPr>
        </p:nvSpPr>
        <p:spPr>
          <a:xfrm>
            <a:off x="83775" y="1108964"/>
            <a:ext cx="6773400" cy="3606600"/>
          </a:xfrm>
          <a:prstGeom prst="rect">
            <a:avLst/>
          </a:prstGeom>
        </p:spPr>
        <p:txBody>
          <a:bodyPr lIns="91425" tIns="91425" rIns="91425" bIns="91425" anchor="t" anchorCtr="0">
            <a:noAutofit/>
          </a:bodyPr>
          <a:lstStyle/>
          <a:p>
            <a:pPr lvl="0">
              <a:spcBef>
                <a:spcPts val="0"/>
              </a:spcBef>
              <a:buNone/>
            </a:pPr>
            <a:r>
              <a:rPr lang="en" sz="1600" dirty="0"/>
              <a:t>The Reagan Years</a:t>
            </a:r>
          </a:p>
          <a:p>
            <a:pPr marL="457200" lvl="0" indent="-228600" rtl="0">
              <a:spcBef>
                <a:spcPts val="0"/>
              </a:spcBef>
            </a:pPr>
            <a:r>
              <a:rPr lang="en" sz="1600" dirty="0"/>
              <a:t>The recession in the United States ended during President Reagan’s first years. Taxes were reduced and inflation was controlled. Americans now felt confident again in spending and making money.</a:t>
            </a:r>
          </a:p>
          <a:p>
            <a:pPr marL="457200" lvl="0" indent="-228600" rtl="0">
              <a:spcBef>
                <a:spcPts val="0"/>
              </a:spcBef>
            </a:pPr>
            <a:r>
              <a:rPr lang="en" sz="1600" dirty="0"/>
              <a:t>Americans in general became very concerned with themselves. Americans of the 1980s were regarded as “the ‘me’ generation” with their focuses on spending money and living lavishly. </a:t>
            </a:r>
          </a:p>
          <a:p>
            <a:pPr marL="914400" lvl="1" indent="-228600">
              <a:spcBef>
                <a:spcPts val="0"/>
              </a:spcBef>
            </a:pPr>
            <a:r>
              <a:rPr lang="en" sz="1050" dirty="0"/>
              <a:t>This caused Americans to become increasingly enamored by lavish musicians. Musicians began to dress more controversially and expensivelly  and live extremely expensive lifestyles. This helped musicians stay in the limelight, as “the ‘me’ generation” loved it.</a:t>
            </a:r>
          </a:p>
        </p:txBody>
      </p:sp>
      <p:pic>
        <p:nvPicPr>
          <p:cNvPr id="230" name="Shape 230"/>
          <p:cNvPicPr preferRelativeResize="0"/>
          <p:nvPr/>
        </p:nvPicPr>
        <p:blipFill>
          <a:blip r:embed="rId3">
            <a:alphaModFix/>
          </a:blip>
          <a:stretch>
            <a:fillRect/>
          </a:stretch>
        </p:blipFill>
        <p:spPr>
          <a:xfrm>
            <a:off x="6785875" y="1099031"/>
            <a:ext cx="2286825" cy="294543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213300"/>
            <a:ext cx="8520600" cy="623400"/>
          </a:xfrm>
          <a:prstGeom prst="rect">
            <a:avLst/>
          </a:prstGeom>
          <a:solidFill>
            <a:schemeClr val="dk1"/>
          </a:solidFill>
        </p:spPr>
        <p:txBody>
          <a:bodyPr lIns="91425" tIns="91425" rIns="91425" bIns="91425" anchor="t" anchorCtr="0">
            <a:noAutofit/>
          </a:bodyPr>
          <a:lstStyle/>
          <a:p>
            <a:pPr lvl="0">
              <a:spcBef>
                <a:spcPts val="0"/>
              </a:spcBef>
              <a:buNone/>
            </a:pPr>
            <a:r>
              <a:rPr lang="en">
                <a:solidFill>
                  <a:srgbClr val="FFFFFF"/>
                </a:solidFill>
              </a:rPr>
              <a:t>Politics and Prince</a:t>
            </a:r>
          </a:p>
        </p:txBody>
      </p:sp>
      <p:sp>
        <p:nvSpPr>
          <p:cNvPr id="236" name="Shape 236"/>
          <p:cNvSpPr txBox="1">
            <a:spLocks noGrp="1"/>
          </p:cNvSpPr>
          <p:nvPr>
            <p:ph type="body" idx="1"/>
          </p:nvPr>
        </p:nvSpPr>
        <p:spPr>
          <a:xfrm>
            <a:off x="97800" y="997125"/>
            <a:ext cx="5820000" cy="3416400"/>
          </a:xfrm>
          <a:prstGeom prst="rect">
            <a:avLst/>
          </a:prstGeom>
        </p:spPr>
        <p:txBody>
          <a:bodyPr lIns="91425" tIns="91425" rIns="91425" bIns="91425" anchor="t" anchorCtr="0">
            <a:noAutofit/>
          </a:bodyPr>
          <a:lstStyle/>
          <a:p>
            <a:pPr lvl="0">
              <a:spcBef>
                <a:spcPts val="0"/>
              </a:spcBef>
              <a:buNone/>
            </a:pPr>
            <a:r>
              <a:rPr lang="en" sz="2100"/>
              <a:t>Prince was not very voracious when it came to overt political or social stances. As especially depicted in </a:t>
            </a:r>
            <a:r>
              <a:rPr lang="en" sz="2100" i="1"/>
              <a:t>Purple Rain</a:t>
            </a:r>
            <a:r>
              <a:rPr lang="en" sz="2100"/>
              <a:t>, Prince proposed himself as being disconnected from the political and social contexts of the contemporary world, instead focusing more on music sounds that seem to be from the future. Unlike U2 or The Police, Prince did not present himself as a politically aware artist composing socially relevant music. </a:t>
            </a:r>
          </a:p>
        </p:txBody>
      </p:sp>
      <p:pic>
        <p:nvPicPr>
          <p:cNvPr id="237" name="Shape 237"/>
          <p:cNvPicPr preferRelativeResize="0"/>
          <p:nvPr/>
        </p:nvPicPr>
        <p:blipFill>
          <a:blip r:embed="rId3">
            <a:alphaModFix/>
          </a:blip>
          <a:stretch>
            <a:fillRect/>
          </a:stretch>
        </p:blipFill>
        <p:spPr>
          <a:xfrm>
            <a:off x="6020127" y="997127"/>
            <a:ext cx="3026075" cy="22783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265500" y="543450"/>
            <a:ext cx="4045200" cy="1533600"/>
          </a:xfrm>
          <a:prstGeom prst="rect">
            <a:avLst/>
          </a:prstGeom>
        </p:spPr>
        <p:txBody>
          <a:bodyPr lIns="91425" tIns="91425" rIns="91425" bIns="91425" anchor="b" anchorCtr="0">
            <a:noAutofit/>
          </a:bodyPr>
          <a:lstStyle/>
          <a:p>
            <a:pPr lvl="0">
              <a:spcBef>
                <a:spcPts val="0"/>
              </a:spcBef>
              <a:buNone/>
            </a:pPr>
            <a:r>
              <a:rPr lang="en"/>
              <a:t>Musical Analysis</a:t>
            </a:r>
          </a:p>
        </p:txBody>
      </p:sp>
      <p:sp>
        <p:nvSpPr>
          <p:cNvPr id="243" name="Shape 243"/>
          <p:cNvSpPr txBox="1">
            <a:spLocks noGrp="1"/>
          </p:cNvSpPr>
          <p:nvPr>
            <p:ph type="subTitle" idx="1"/>
          </p:nvPr>
        </p:nvSpPr>
        <p:spPr>
          <a:xfrm>
            <a:off x="265500" y="2130750"/>
            <a:ext cx="4045200" cy="1345500"/>
          </a:xfrm>
          <a:prstGeom prst="rect">
            <a:avLst/>
          </a:prstGeom>
        </p:spPr>
        <p:txBody>
          <a:bodyPr lIns="91425" tIns="91425" rIns="91425" bIns="91425" anchor="t" anchorCtr="0">
            <a:noAutofit/>
          </a:bodyPr>
          <a:lstStyle/>
          <a:p>
            <a:pPr lvl="0">
              <a:spcBef>
                <a:spcPts val="0"/>
              </a:spcBef>
              <a:buNone/>
            </a:pPr>
            <a:r>
              <a:rPr lang="en"/>
              <a:t>“When Doves Cry”</a:t>
            </a:r>
          </a:p>
          <a:p>
            <a:pPr lvl="0">
              <a:spcBef>
                <a:spcPts val="0"/>
              </a:spcBef>
              <a:buNone/>
            </a:pPr>
            <a:r>
              <a:rPr lang="en" sz="1400"/>
              <a:t>(Originally written for </a:t>
            </a:r>
            <a:r>
              <a:rPr lang="en" sz="1400" i="1"/>
              <a:t>Purple Rain</a:t>
            </a:r>
            <a:r>
              <a:rPr lang="en" sz="1400"/>
              <a:t>)</a:t>
            </a:r>
          </a:p>
        </p:txBody>
      </p:sp>
      <p:sp>
        <p:nvSpPr>
          <p:cNvPr id="244" name="Shape 244"/>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rtl="0">
              <a:lnSpc>
                <a:spcPct val="100000"/>
              </a:lnSpc>
              <a:spcBef>
                <a:spcPts val="0"/>
              </a:spcBef>
              <a:spcAft>
                <a:spcPts val="0"/>
              </a:spcAft>
              <a:buNone/>
            </a:pPr>
            <a:endParaRPr sz="1200"/>
          </a:p>
          <a:p>
            <a:pPr lvl="0">
              <a:lnSpc>
                <a:spcPct val="100000"/>
              </a:lnSpc>
              <a:spcBef>
                <a:spcPts val="0"/>
              </a:spcBef>
              <a:spcAft>
                <a:spcPts val="0"/>
              </a:spcAft>
              <a:buNone/>
            </a:pPr>
            <a:endParaRPr sz="1200"/>
          </a:p>
          <a:p>
            <a:pPr lvl="0" rtl="0">
              <a:lnSpc>
                <a:spcPct val="100000"/>
              </a:lnSpc>
              <a:spcBef>
                <a:spcPts val="0"/>
              </a:spcBef>
              <a:spcAft>
                <a:spcPts val="0"/>
              </a:spcAft>
              <a:buNone/>
            </a:pPr>
            <a:r>
              <a:rPr lang="en" u="sng"/>
              <a:t>Dynamics:</a:t>
            </a:r>
          </a:p>
          <a:p>
            <a:pPr lvl="0" rtl="0">
              <a:lnSpc>
                <a:spcPct val="100000"/>
              </a:lnSpc>
              <a:spcBef>
                <a:spcPts val="0"/>
              </a:spcBef>
              <a:spcAft>
                <a:spcPts val="0"/>
              </a:spcAft>
              <a:buNone/>
            </a:pPr>
            <a:r>
              <a:rPr lang="en" sz="1200"/>
              <a:t>-Pitch, intensity, and volume all vary throughout the song</a:t>
            </a:r>
          </a:p>
          <a:p>
            <a:pPr lvl="0" rtl="0">
              <a:lnSpc>
                <a:spcPct val="100000"/>
              </a:lnSpc>
              <a:spcBef>
                <a:spcPts val="0"/>
              </a:spcBef>
              <a:spcAft>
                <a:spcPts val="0"/>
              </a:spcAft>
              <a:buNone/>
            </a:pPr>
            <a:r>
              <a:rPr lang="en" sz="1200"/>
              <a:t>-Adds some quick high pitched “ooh” and “hee” sounds, similar to Michael Jackson</a:t>
            </a:r>
          </a:p>
          <a:p>
            <a:pPr lvl="0">
              <a:lnSpc>
                <a:spcPct val="100000"/>
              </a:lnSpc>
              <a:spcBef>
                <a:spcPts val="0"/>
              </a:spcBef>
              <a:spcAft>
                <a:spcPts val="0"/>
              </a:spcAft>
              <a:buNone/>
            </a:pPr>
            <a:endParaRPr sz="1200"/>
          </a:p>
          <a:p>
            <a:pPr lvl="0" rtl="0">
              <a:lnSpc>
                <a:spcPct val="100000"/>
              </a:lnSpc>
              <a:spcBef>
                <a:spcPts val="0"/>
              </a:spcBef>
              <a:spcAft>
                <a:spcPts val="0"/>
              </a:spcAft>
              <a:buNone/>
            </a:pPr>
            <a:r>
              <a:rPr lang="en" u="sng"/>
              <a:t>Melody:</a:t>
            </a:r>
          </a:p>
          <a:p>
            <a:pPr lvl="0" rtl="0">
              <a:lnSpc>
                <a:spcPct val="100000"/>
              </a:lnSpc>
              <a:spcBef>
                <a:spcPts val="0"/>
              </a:spcBef>
              <a:spcAft>
                <a:spcPts val="0"/>
              </a:spcAft>
              <a:buNone/>
            </a:pPr>
            <a:r>
              <a:rPr lang="en" sz="1200"/>
              <a:t>-Disjunct melody, notes and vocal pitch are very jumpy throughout the song</a:t>
            </a:r>
          </a:p>
          <a:p>
            <a:pPr lvl="0" rtl="0">
              <a:lnSpc>
                <a:spcPct val="100000"/>
              </a:lnSpc>
              <a:spcBef>
                <a:spcPts val="0"/>
              </a:spcBef>
              <a:spcAft>
                <a:spcPts val="0"/>
              </a:spcAft>
              <a:buNone/>
            </a:pPr>
            <a:r>
              <a:rPr lang="en" sz="1200"/>
              <a:t>-Harmonized vocals create a chordal effect</a:t>
            </a:r>
          </a:p>
          <a:p>
            <a:pPr lvl="0">
              <a:lnSpc>
                <a:spcPct val="100000"/>
              </a:lnSpc>
              <a:spcBef>
                <a:spcPts val="0"/>
              </a:spcBef>
              <a:spcAft>
                <a:spcPts val="0"/>
              </a:spcAft>
              <a:buNone/>
            </a:pPr>
            <a:endParaRPr sz="1200"/>
          </a:p>
          <a:p>
            <a:pPr lvl="0" rtl="0">
              <a:lnSpc>
                <a:spcPct val="100000"/>
              </a:lnSpc>
              <a:spcBef>
                <a:spcPts val="0"/>
              </a:spcBef>
              <a:spcAft>
                <a:spcPts val="0"/>
              </a:spcAft>
              <a:buNone/>
            </a:pPr>
            <a:r>
              <a:rPr lang="en" u="sng"/>
              <a:t>Meter:</a:t>
            </a:r>
          </a:p>
          <a:p>
            <a:pPr lvl="0" rtl="0">
              <a:lnSpc>
                <a:spcPct val="100000"/>
              </a:lnSpc>
              <a:spcBef>
                <a:spcPts val="0"/>
              </a:spcBef>
              <a:spcAft>
                <a:spcPts val="0"/>
              </a:spcAft>
              <a:buNone/>
            </a:pPr>
            <a:r>
              <a:rPr lang="en" sz="1200"/>
              <a:t>-4/4 meter</a:t>
            </a:r>
          </a:p>
          <a:p>
            <a:pPr lvl="0" rtl="0">
              <a:lnSpc>
                <a:spcPct val="100000"/>
              </a:lnSpc>
              <a:spcBef>
                <a:spcPts val="0"/>
              </a:spcBef>
              <a:spcAft>
                <a:spcPts val="0"/>
              </a:spcAft>
              <a:buNone/>
            </a:pPr>
            <a:r>
              <a:rPr lang="en" sz="1200"/>
              <a:t>-basic subdivision</a:t>
            </a:r>
          </a:p>
          <a:p>
            <a:pPr lvl="0">
              <a:lnSpc>
                <a:spcPct val="100000"/>
              </a:lnSpc>
              <a:spcBef>
                <a:spcPts val="0"/>
              </a:spcBef>
              <a:spcAft>
                <a:spcPts val="0"/>
              </a:spcAft>
              <a:buNone/>
            </a:pPr>
            <a:r>
              <a:rPr lang="en" sz="1200"/>
              <a:t>-backbeat </a:t>
            </a:r>
          </a:p>
          <a:p>
            <a:pPr lvl="0">
              <a:spcBef>
                <a:spcPts val="0"/>
              </a:spcBef>
              <a:buNone/>
            </a:pPr>
            <a:endParaRPr/>
          </a:p>
        </p:txBody>
      </p:sp>
      <p:pic>
        <p:nvPicPr>
          <p:cNvPr id="245" name="Shape 245"/>
          <p:cNvPicPr preferRelativeResize="0"/>
          <p:nvPr/>
        </p:nvPicPr>
        <p:blipFill>
          <a:blip r:embed="rId3">
            <a:alphaModFix/>
          </a:blip>
          <a:stretch>
            <a:fillRect/>
          </a:stretch>
        </p:blipFill>
        <p:spPr>
          <a:xfrm>
            <a:off x="1272100" y="2904725"/>
            <a:ext cx="2031975" cy="203197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265500" y="1181700"/>
            <a:ext cx="4045200" cy="1533600"/>
          </a:xfrm>
          <a:prstGeom prst="rect">
            <a:avLst/>
          </a:prstGeom>
        </p:spPr>
        <p:txBody>
          <a:bodyPr lIns="91425" tIns="91425" rIns="91425" bIns="91425" anchor="b" anchorCtr="0">
            <a:noAutofit/>
          </a:bodyPr>
          <a:lstStyle/>
          <a:p>
            <a:pPr lvl="0">
              <a:spcBef>
                <a:spcPts val="0"/>
              </a:spcBef>
              <a:buNone/>
            </a:pPr>
            <a:r>
              <a:rPr lang="en"/>
              <a:t>Musical Analysis</a:t>
            </a:r>
          </a:p>
        </p:txBody>
      </p:sp>
      <p:sp>
        <p:nvSpPr>
          <p:cNvPr id="251" name="Shape 251"/>
          <p:cNvSpPr txBox="1">
            <a:spLocks noGrp="1"/>
          </p:cNvSpPr>
          <p:nvPr>
            <p:ph type="subTitle" idx="1"/>
          </p:nvPr>
        </p:nvSpPr>
        <p:spPr>
          <a:xfrm>
            <a:off x="265500" y="2769000"/>
            <a:ext cx="4045200" cy="1345500"/>
          </a:xfrm>
          <a:prstGeom prst="rect">
            <a:avLst/>
          </a:prstGeom>
        </p:spPr>
        <p:txBody>
          <a:bodyPr lIns="91425" tIns="91425" rIns="91425" bIns="91425" anchor="t" anchorCtr="0">
            <a:noAutofit/>
          </a:bodyPr>
          <a:lstStyle/>
          <a:p>
            <a:pPr lvl="0">
              <a:spcBef>
                <a:spcPts val="0"/>
              </a:spcBef>
              <a:buNone/>
            </a:pPr>
            <a:r>
              <a:rPr lang="en"/>
              <a:t>“When Doves Cry”</a:t>
            </a:r>
          </a:p>
          <a:p>
            <a:pPr lvl="0">
              <a:spcBef>
                <a:spcPts val="0"/>
              </a:spcBef>
              <a:buNone/>
            </a:pPr>
            <a:r>
              <a:rPr lang="en" sz="1400"/>
              <a:t>(Originally written for </a:t>
            </a:r>
            <a:r>
              <a:rPr lang="en" sz="1400" i="1"/>
              <a:t>Purple Rain</a:t>
            </a:r>
            <a:r>
              <a:rPr lang="en" sz="1400"/>
              <a:t>)</a:t>
            </a:r>
          </a:p>
        </p:txBody>
      </p:sp>
      <p:sp>
        <p:nvSpPr>
          <p:cNvPr id="252" name="Shape 252"/>
          <p:cNvSpPr txBox="1">
            <a:spLocks noGrp="1"/>
          </p:cNvSpPr>
          <p:nvPr>
            <p:ph type="body" idx="2"/>
          </p:nvPr>
        </p:nvSpPr>
        <p:spPr>
          <a:xfrm>
            <a:off x="4926475" y="1010775"/>
            <a:ext cx="3837000" cy="3695100"/>
          </a:xfrm>
          <a:prstGeom prst="rect">
            <a:avLst/>
          </a:prstGeom>
        </p:spPr>
        <p:txBody>
          <a:bodyPr lIns="91425" tIns="91425" rIns="91425" bIns="91425" anchor="ctr" anchorCtr="0">
            <a:noAutofit/>
          </a:bodyPr>
          <a:lstStyle/>
          <a:p>
            <a:pPr lvl="0" rtl="0">
              <a:lnSpc>
                <a:spcPct val="100000"/>
              </a:lnSpc>
              <a:spcBef>
                <a:spcPts val="0"/>
              </a:spcBef>
              <a:spcAft>
                <a:spcPts val="0"/>
              </a:spcAft>
              <a:buNone/>
            </a:pPr>
            <a:r>
              <a:rPr lang="en" u="sng"/>
              <a:t>Instrumentation: </a:t>
            </a:r>
          </a:p>
          <a:p>
            <a:pPr lvl="0" rtl="0">
              <a:lnSpc>
                <a:spcPct val="100000"/>
              </a:lnSpc>
              <a:spcBef>
                <a:spcPts val="0"/>
              </a:spcBef>
              <a:spcAft>
                <a:spcPts val="0"/>
              </a:spcAft>
              <a:buNone/>
            </a:pPr>
            <a:r>
              <a:rPr lang="en" sz="1200"/>
              <a:t>-Mainly keyboard and drums</a:t>
            </a:r>
          </a:p>
          <a:p>
            <a:pPr lvl="0" rtl="0">
              <a:lnSpc>
                <a:spcPct val="100000"/>
              </a:lnSpc>
              <a:spcBef>
                <a:spcPts val="0"/>
              </a:spcBef>
              <a:spcAft>
                <a:spcPts val="0"/>
              </a:spcAft>
              <a:buNone/>
            </a:pPr>
            <a:r>
              <a:rPr lang="en" sz="1200"/>
              <a:t>-Synthesizer</a:t>
            </a:r>
          </a:p>
          <a:p>
            <a:pPr lvl="0" rtl="0">
              <a:lnSpc>
                <a:spcPct val="100000"/>
              </a:lnSpc>
              <a:spcBef>
                <a:spcPts val="0"/>
              </a:spcBef>
              <a:spcAft>
                <a:spcPts val="0"/>
              </a:spcAft>
              <a:buNone/>
            </a:pPr>
            <a:r>
              <a:rPr lang="en" sz="1200"/>
              <a:t>-varies with sound effects on keyboard</a:t>
            </a:r>
          </a:p>
          <a:p>
            <a:pPr lvl="0" rtl="0">
              <a:lnSpc>
                <a:spcPct val="100000"/>
              </a:lnSpc>
              <a:spcBef>
                <a:spcPts val="0"/>
              </a:spcBef>
              <a:spcAft>
                <a:spcPts val="0"/>
              </a:spcAft>
              <a:buNone/>
            </a:pPr>
            <a:r>
              <a:rPr lang="en" sz="1200"/>
              <a:t>-No bass line which was very uncommon for 80’s era music</a:t>
            </a:r>
          </a:p>
          <a:p>
            <a:pPr lvl="0" rtl="0">
              <a:lnSpc>
                <a:spcPct val="100000"/>
              </a:lnSpc>
              <a:spcBef>
                <a:spcPts val="0"/>
              </a:spcBef>
              <a:spcAft>
                <a:spcPts val="0"/>
              </a:spcAft>
              <a:buNone/>
            </a:pPr>
            <a:endParaRPr sz="1200"/>
          </a:p>
          <a:p>
            <a:pPr lvl="0" rtl="0">
              <a:lnSpc>
                <a:spcPct val="100000"/>
              </a:lnSpc>
              <a:spcBef>
                <a:spcPts val="0"/>
              </a:spcBef>
              <a:spcAft>
                <a:spcPts val="0"/>
              </a:spcAft>
              <a:buClr>
                <a:schemeClr val="dk2"/>
              </a:buClr>
              <a:buSzPct val="61111"/>
              <a:buFont typeface="Arial"/>
              <a:buNone/>
            </a:pPr>
            <a:r>
              <a:rPr lang="en" u="sng"/>
              <a:t>Texture: </a:t>
            </a:r>
          </a:p>
          <a:p>
            <a:pPr lvl="0" rtl="0">
              <a:lnSpc>
                <a:spcPct val="100000"/>
              </a:lnSpc>
              <a:spcBef>
                <a:spcPts val="0"/>
              </a:spcBef>
              <a:spcAft>
                <a:spcPts val="0"/>
              </a:spcAft>
              <a:buClr>
                <a:schemeClr val="dk2"/>
              </a:buClr>
              <a:buSzPct val="91666"/>
              <a:buFont typeface="Arial"/>
              <a:buNone/>
            </a:pPr>
            <a:r>
              <a:rPr lang="en" sz="1200"/>
              <a:t>-Homophonic: main vocals and instrumental accompaniment</a:t>
            </a:r>
          </a:p>
          <a:p>
            <a:pPr lvl="0" rtl="0">
              <a:lnSpc>
                <a:spcPct val="100000"/>
              </a:lnSpc>
              <a:spcBef>
                <a:spcPts val="0"/>
              </a:spcBef>
              <a:spcAft>
                <a:spcPts val="0"/>
              </a:spcAft>
              <a:buClr>
                <a:schemeClr val="dk2"/>
              </a:buClr>
              <a:buSzPct val="91666"/>
              <a:buFont typeface="Arial"/>
              <a:buNone/>
            </a:pPr>
            <a:r>
              <a:rPr lang="en" sz="1200"/>
              <a:t>-Polyphonic Imitative in some brief vocal sections</a:t>
            </a:r>
          </a:p>
          <a:p>
            <a:pPr lvl="0" rtl="0">
              <a:lnSpc>
                <a:spcPct val="100000"/>
              </a:lnSpc>
              <a:spcBef>
                <a:spcPts val="0"/>
              </a:spcBef>
              <a:spcAft>
                <a:spcPts val="0"/>
              </a:spcAft>
              <a:buClr>
                <a:schemeClr val="dk2"/>
              </a:buClr>
              <a:buSzPct val="91666"/>
              <a:buFont typeface="Arial"/>
              <a:buNone/>
            </a:pPr>
            <a:endParaRPr sz="1200"/>
          </a:p>
          <a:p>
            <a:pPr lvl="0" rtl="0">
              <a:lnSpc>
                <a:spcPct val="100000"/>
              </a:lnSpc>
              <a:spcBef>
                <a:spcPts val="0"/>
              </a:spcBef>
              <a:spcAft>
                <a:spcPts val="0"/>
              </a:spcAft>
              <a:buClr>
                <a:schemeClr val="dk2"/>
              </a:buClr>
              <a:buSzPct val="61111"/>
              <a:buFont typeface="Arial"/>
              <a:buNone/>
            </a:pPr>
            <a:r>
              <a:rPr lang="en" u="sng"/>
              <a:t>Tempo:</a:t>
            </a:r>
          </a:p>
          <a:p>
            <a:pPr lvl="0" rtl="0">
              <a:lnSpc>
                <a:spcPct val="100000"/>
              </a:lnSpc>
              <a:spcBef>
                <a:spcPts val="0"/>
              </a:spcBef>
              <a:spcAft>
                <a:spcPts val="0"/>
              </a:spcAft>
              <a:buNone/>
            </a:pPr>
            <a:r>
              <a:rPr lang="en" sz="1200"/>
              <a:t>-Consistently moderate throughout the song</a:t>
            </a:r>
          </a:p>
          <a:p>
            <a:pPr lvl="0" rtl="0">
              <a:lnSpc>
                <a:spcPct val="100000"/>
              </a:lnSpc>
              <a:spcBef>
                <a:spcPts val="0"/>
              </a:spcBef>
              <a:spcAft>
                <a:spcPts val="0"/>
              </a:spcAft>
              <a:buNone/>
            </a:pPr>
            <a:endParaRPr sz="1200"/>
          </a:p>
          <a:p>
            <a:pPr lvl="0" rtl="0">
              <a:lnSpc>
                <a:spcPct val="100000"/>
              </a:lnSpc>
              <a:spcBef>
                <a:spcPts val="0"/>
              </a:spcBef>
              <a:spcAft>
                <a:spcPts val="0"/>
              </a:spcAft>
              <a:buNone/>
            </a:pPr>
            <a:r>
              <a:rPr lang="en" u="sng"/>
              <a:t>Form:</a:t>
            </a:r>
          </a:p>
          <a:p>
            <a:pPr lvl="0" rtl="0">
              <a:lnSpc>
                <a:spcPct val="100000"/>
              </a:lnSpc>
              <a:spcBef>
                <a:spcPts val="0"/>
              </a:spcBef>
              <a:spcAft>
                <a:spcPts val="0"/>
              </a:spcAft>
              <a:buNone/>
            </a:pPr>
            <a:r>
              <a:rPr lang="en" sz="1200"/>
              <a:t>-Chorus has an ABAB form </a:t>
            </a:r>
          </a:p>
          <a:p>
            <a:pPr lvl="0" rtl="0">
              <a:lnSpc>
                <a:spcPct val="100000"/>
              </a:lnSpc>
              <a:spcBef>
                <a:spcPts val="0"/>
              </a:spcBef>
              <a:spcAft>
                <a:spcPts val="0"/>
              </a:spcAft>
              <a:buNone/>
            </a:pPr>
            <a:r>
              <a:rPr lang="en" sz="1200"/>
              <a:t>-Individual verses have the form ABCB</a:t>
            </a:r>
          </a:p>
          <a:p>
            <a:pPr lvl="0" rtl="0">
              <a:lnSpc>
                <a:spcPct val="100000"/>
              </a:lnSpc>
              <a:spcBef>
                <a:spcPts val="0"/>
              </a:spcBef>
              <a:spcAft>
                <a:spcPts val="0"/>
              </a:spcAft>
              <a:buNone/>
            </a:pPr>
            <a:endParaRPr sz="1200"/>
          </a:p>
          <a:p>
            <a:pPr lvl="0" rtl="0">
              <a:lnSpc>
                <a:spcPct val="100000"/>
              </a:lnSpc>
              <a:spcBef>
                <a:spcPts val="0"/>
              </a:spcBef>
              <a:spcAft>
                <a:spcPts val="0"/>
              </a:spcAft>
              <a:buClr>
                <a:schemeClr val="dk2"/>
              </a:buClr>
              <a:buSzPct val="91666"/>
              <a:buFont typeface="Arial"/>
              <a:buNone/>
            </a:pPr>
            <a:endParaRPr sz="1200"/>
          </a:p>
          <a:p>
            <a:pPr lvl="0" rtl="0">
              <a:lnSpc>
                <a:spcPct val="100000"/>
              </a:lnSpc>
              <a:spcBef>
                <a:spcPts val="0"/>
              </a:spcBef>
              <a:spcAft>
                <a:spcPts val="0"/>
              </a:spcAft>
              <a:buNone/>
            </a:pPr>
            <a:endParaRPr sz="1200"/>
          </a:p>
          <a:p>
            <a:pPr lvl="0">
              <a:lnSpc>
                <a:spcPct val="100000"/>
              </a:lnSpc>
              <a:spcBef>
                <a:spcPts val="0"/>
              </a:spcBef>
              <a:spcAft>
                <a:spcPts val="0"/>
              </a:spcAft>
              <a:buNone/>
            </a:pPr>
            <a:endParaRPr sz="12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265500" y="183525"/>
            <a:ext cx="4045200" cy="1533600"/>
          </a:xfrm>
          <a:prstGeom prst="rect">
            <a:avLst/>
          </a:prstGeom>
        </p:spPr>
        <p:txBody>
          <a:bodyPr lIns="91425" tIns="91425" rIns="91425" bIns="91425" anchor="b" anchorCtr="0">
            <a:noAutofit/>
          </a:bodyPr>
          <a:lstStyle/>
          <a:p>
            <a:pPr lvl="0">
              <a:spcBef>
                <a:spcPts val="0"/>
              </a:spcBef>
              <a:buNone/>
            </a:pPr>
            <a:r>
              <a:rPr lang="en"/>
              <a:t>Conclusion</a:t>
            </a:r>
          </a:p>
        </p:txBody>
      </p:sp>
      <p:sp>
        <p:nvSpPr>
          <p:cNvPr id="258" name="Shape 258"/>
          <p:cNvSpPr txBox="1">
            <a:spLocks noGrp="1"/>
          </p:cNvSpPr>
          <p:nvPr>
            <p:ph type="subTitle" idx="1"/>
          </p:nvPr>
        </p:nvSpPr>
        <p:spPr>
          <a:xfrm>
            <a:off x="265500" y="2769000"/>
            <a:ext cx="4045200" cy="1345500"/>
          </a:xfrm>
          <a:prstGeom prst="rect">
            <a:avLst/>
          </a:prstGeom>
        </p:spPr>
        <p:txBody>
          <a:bodyPr lIns="91425" tIns="91425" rIns="91425" bIns="91425" anchor="t" anchorCtr="0">
            <a:noAutofit/>
          </a:bodyPr>
          <a:lstStyle/>
          <a:p>
            <a:pPr lvl="0">
              <a:spcBef>
                <a:spcPts val="0"/>
              </a:spcBef>
              <a:buNone/>
            </a:pPr>
            <a:endParaRPr/>
          </a:p>
        </p:txBody>
      </p:sp>
      <p:sp>
        <p:nvSpPr>
          <p:cNvPr id="259" name="Shape 259"/>
          <p:cNvSpPr txBox="1">
            <a:spLocks noGrp="1"/>
          </p:cNvSpPr>
          <p:nvPr>
            <p:ph type="body" idx="2"/>
          </p:nvPr>
        </p:nvSpPr>
        <p:spPr>
          <a:xfrm>
            <a:off x="4939500" y="559100"/>
            <a:ext cx="3837000" cy="4135200"/>
          </a:xfrm>
          <a:prstGeom prst="rect">
            <a:avLst/>
          </a:prstGeom>
        </p:spPr>
        <p:txBody>
          <a:bodyPr lIns="91425" tIns="91425" rIns="91425" bIns="91425" anchor="ctr" anchorCtr="0">
            <a:noAutofit/>
          </a:bodyPr>
          <a:lstStyle/>
          <a:p>
            <a:pPr lvl="0">
              <a:spcBef>
                <a:spcPts val="0"/>
              </a:spcBef>
              <a:buNone/>
            </a:pPr>
            <a:r>
              <a:rPr lang="en" dirty="0"/>
              <a:t>Prince was the epitome of music in the 1980s. His innovative sounds, avant garde performances, and unparalleled versatility led him to be regarded as one of the greatest pop, contemporary R&amp;B, and rock musicians of all time. Not only did he impact countless musicians, he impacted the paths of genres altogether, and his legacy will continue to shape music for decades to come. </a:t>
            </a:r>
          </a:p>
        </p:txBody>
      </p:sp>
      <p:pic>
        <p:nvPicPr>
          <p:cNvPr id="260" name="Shape 260"/>
          <p:cNvPicPr preferRelativeResize="0"/>
          <p:nvPr/>
        </p:nvPicPr>
        <p:blipFill>
          <a:blip r:embed="rId3">
            <a:alphaModFix/>
          </a:blip>
          <a:stretch>
            <a:fillRect/>
          </a:stretch>
        </p:blipFill>
        <p:spPr>
          <a:xfrm>
            <a:off x="265500" y="1853725"/>
            <a:ext cx="4260850" cy="28405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287250" y="0"/>
            <a:ext cx="8520600" cy="623400"/>
          </a:xfrm>
          <a:prstGeom prst="rect">
            <a:avLst/>
          </a:prstGeom>
        </p:spPr>
        <p:txBody>
          <a:bodyPr lIns="91425" tIns="91425" rIns="91425" bIns="91425" anchor="t" anchorCtr="0">
            <a:noAutofit/>
          </a:bodyPr>
          <a:lstStyle/>
          <a:p>
            <a:pPr lvl="0" algn="ctr">
              <a:spcBef>
                <a:spcPts val="0"/>
              </a:spcBef>
              <a:buNone/>
            </a:pPr>
            <a:r>
              <a:rPr lang="en"/>
              <a:t>References</a:t>
            </a:r>
          </a:p>
        </p:txBody>
      </p:sp>
      <p:sp>
        <p:nvSpPr>
          <p:cNvPr id="266" name="Shape 266"/>
          <p:cNvSpPr txBox="1">
            <a:spLocks noGrp="1"/>
          </p:cNvSpPr>
          <p:nvPr>
            <p:ph type="body" idx="1"/>
          </p:nvPr>
        </p:nvSpPr>
        <p:spPr>
          <a:xfrm>
            <a:off x="393300" y="507394"/>
            <a:ext cx="8308500" cy="4260600"/>
          </a:xfrm>
          <a:prstGeom prst="rect">
            <a:avLst/>
          </a:prstGeom>
        </p:spPr>
        <p:txBody>
          <a:bodyPr lIns="91425" tIns="91425" rIns="91425" bIns="91425" anchor="t" anchorCtr="0">
            <a:noAutofit/>
          </a:bodyPr>
          <a:lstStyle/>
          <a:p>
            <a:pPr lvl="0">
              <a:lnSpc>
                <a:spcPct val="100000"/>
              </a:lnSpc>
              <a:spcBef>
                <a:spcPts val="0"/>
              </a:spcBef>
              <a:buNone/>
            </a:pPr>
            <a:r>
              <a:rPr lang="en" sz="800" dirty="0">
                <a:solidFill>
                  <a:srgbClr val="000000"/>
                </a:solidFill>
                <a:latin typeface="Arial"/>
                <a:ea typeface="Arial"/>
                <a:cs typeface="Arial"/>
                <a:sym typeface="Arial"/>
              </a:rPr>
              <a:t>Biography.com Editors (2016). </a:t>
            </a:r>
            <a:r>
              <a:rPr lang="en" sz="800" i="1" dirty="0">
                <a:solidFill>
                  <a:srgbClr val="000000"/>
                </a:solidFill>
                <a:latin typeface="Arial"/>
                <a:ea typeface="Arial"/>
                <a:cs typeface="Arial"/>
                <a:sym typeface="Arial"/>
              </a:rPr>
              <a:t>Prince Biography.</a:t>
            </a:r>
            <a:r>
              <a:rPr lang="en" sz="800" dirty="0">
                <a:solidFill>
                  <a:srgbClr val="000000"/>
                </a:solidFill>
                <a:latin typeface="Arial"/>
                <a:ea typeface="Arial"/>
                <a:cs typeface="Arial"/>
                <a:sym typeface="Arial"/>
              </a:rPr>
              <a:t> Retrieved from</a:t>
            </a:r>
            <a:r>
              <a:rPr lang="en" sz="800" dirty="0">
                <a:solidFill>
                  <a:srgbClr val="000000"/>
                </a:solidFill>
              </a:rPr>
              <a:t> </a:t>
            </a:r>
            <a:r>
              <a:rPr lang="en" sz="800" u="sng" dirty="0">
                <a:solidFill>
                  <a:schemeClr val="hlink"/>
                </a:solidFill>
                <a:latin typeface="Arial"/>
                <a:ea typeface="Arial"/>
                <a:cs typeface="Arial"/>
                <a:sym typeface="Arial"/>
                <a:hlinkClick r:id="rId3"/>
              </a:rPr>
              <a:t>http://www.biography.com/people/prince-9447278#career-highlights</a:t>
            </a:r>
          </a:p>
          <a:p>
            <a:pPr lvl="0">
              <a:lnSpc>
                <a:spcPct val="100000"/>
              </a:lnSpc>
              <a:spcBef>
                <a:spcPts val="0"/>
              </a:spcBef>
              <a:buClr>
                <a:schemeClr val="dk2"/>
              </a:buClr>
              <a:buSzPct val="137500"/>
              <a:buFont typeface="Arial"/>
              <a:buNone/>
            </a:pPr>
            <a:r>
              <a:rPr lang="en" sz="800" dirty="0">
                <a:solidFill>
                  <a:schemeClr val="dk2"/>
                </a:solidFill>
                <a:latin typeface="Arial"/>
                <a:ea typeface="Arial"/>
                <a:cs typeface="Arial"/>
                <a:sym typeface="Arial"/>
              </a:rPr>
              <a:t>Biography.com Editors (2016). </a:t>
            </a:r>
            <a:r>
              <a:rPr lang="en" sz="800" i="1" dirty="0">
                <a:solidFill>
                  <a:schemeClr val="dk2"/>
                </a:solidFill>
                <a:latin typeface="Arial"/>
                <a:ea typeface="Arial"/>
                <a:cs typeface="Arial"/>
                <a:sym typeface="Arial"/>
              </a:rPr>
              <a:t>Beyonce Knowles Biography. </a:t>
            </a:r>
            <a:r>
              <a:rPr lang="en" sz="800" dirty="0">
                <a:solidFill>
                  <a:schemeClr val="dk2"/>
                </a:solidFill>
                <a:latin typeface="Arial"/>
                <a:ea typeface="Arial"/>
                <a:cs typeface="Arial"/>
                <a:sym typeface="Arial"/>
              </a:rPr>
              <a:t>Retrieved from </a:t>
            </a:r>
            <a:r>
              <a:rPr lang="en" sz="800" u="sng" dirty="0">
                <a:solidFill>
                  <a:schemeClr val="accent5"/>
                </a:solidFill>
                <a:latin typeface="Arial"/>
                <a:ea typeface="Arial"/>
                <a:cs typeface="Arial"/>
                <a:sym typeface="Arial"/>
                <a:hlinkClick r:id="rId4"/>
              </a:rPr>
              <a:t>http://www.biography.com/people/beyonce-knowles-39230#synopsis</a:t>
            </a:r>
            <a:r>
              <a:rPr lang="en" sz="800" dirty="0">
                <a:solidFill>
                  <a:schemeClr val="dk2"/>
                </a:solidFill>
                <a:latin typeface="Arial"/>
                <a:ea typeface="Arial"/>
                <a:cs typeface="Arial"/>
                <a:sym typeface="Arial"/>
              </a:rPr>
              <a:t> </a:t>
            </a:r>
          </a:p>
          <a:p>
            <a:pPr lvl="0">
              <a:lnSpc>
                <a:spcPct val="100000"/>
              </a:lnSpc>
              <a:spcBef>
                <a:spcPts val="0"/>
              </a:spcBef>
              <a:buNone/>
            </a:pPr>
            <a:r>
              <a:rPr lang="en" sz="800" dirty="0">
                <a:solidFill>
                  <a:schemeClr val="dk2"/>
                </a:solidFill>
                <a:latin typeface="Arial"/>
                <a:ea typeface="Arial"/>
                <a:cs typeface="Arial"/>
                <a:sym typeface="Arial"/>
              </a:rPr>
              <a:t>Biography.com Editors. (2016). </a:t>
            </a:r>
            <a:r>
              <a:rPr lang="en" sz="800" i="1" dirty="0">
                <a:solidFill>
                  <a:schemeClr val="dk2"/>
                </a:solidFill>
                <a:latin typeface="Arial"/>
                <a:ea typeface="Arial"/>
                <a:cs typeface="Arial"/>
                <a:sym typeface="Arial"/>
              </a:rPr>
              <a:t>James Brown Biography.</a:t>
            </a:r>
            <a:r>
              <a:rPr lang="en" sz="800" dirty="0">
                <a:solidFill>
                  <a:schemeClr val="dk2"/>
                </a:solidFill>
                <a:latin typeface="Arial"/>
                <a:ea typeface="Arial"/>
                <a:cs typeface="Arial"/>
                <a:sym typeface="Arial"/>
              </a:rPr>
              <a:t> Retrieved from </a:t>
            </a:r>
            <a:r>
              <a:rPr lang="en" sz="800" u="sng" dirty="0">
                <a:solidFill>
                  <a:schemeClr val="hlink"/>
                </a:solidFill>
                <a:latin typeface="Arial"/>
                <a:ea typeface="Arial"/>
                <a:cs typeface="Arial"/>
                <a:sym typeface="Arial"/>
                <a:hlinkClick r:id="rId5"/>
              </a:rPr>
              <a:t>http://www.biography.com/people/james-brown-9228350</a:t>
            </a:r>
            <a:r>
              <a:rPr lang="en" sz="800" dirty="0">
                <a:solidFill>
                  <a:schemeClr val="dk2"/>
                </a:solidFill>
                <a:latin typeface="Arial"/>
                <a:ea typeface="Arial"/>
                <a:cs typeface="Arial"/>
                <a:sym typeface="Arial"/>
              </a:rPr>
              <a:t> </a:t>
            </a:r>
          </a:p>
          <a:p>
            <a:pPr lvl="0">
              <a:lnSpc>
                <a:spcPct val="100000"/>
              </a:lnSpc>
              <a:spcBef>
                <a:spcPts val="0"/>
              </a:spcBef>
              <a:buNone/>
            </a:pPr>
            <a:r>
              <a:rPr lang="en" sz="800" dirty="0">
                <a:solidFill>
                  <a:schemeClr val="dk2"/>
                </a:solidFill>
                <a:latin typeface="Arial"/>
                <a:ea typeface="Arial"/>
                <a:cs typeface="Arial"/>
                <a:sym typeface="Arial"/>
              </a:rPr>
              <a:t>Eightiesclub.com Editors (2016) </a:t>
            </a:r>
            <a:r>
              <a:rPr lang="en" sz="800" i="1" dirty="0">
                <a:solidFill>
                  <a:schemeClr val="dk2"/>
                </a:solidFill>
                <a:latin typeface="Arial"/>
                <a:ea typeface="Arial"/>
                <a:cs typeface="Arial"/>
                <a:sym typeface="Arial"/>
              </a:rPr>
              <a:t>The Music Scene. </a:t>
            </a:r>
            <a:r>
              <a:rPr lang="en" sz="800" dirty="0">
                <a:solidFill>
                  <a:schemeClr val="dk2"/>
                </a:solidFill>
                <a:latin typeface="Arial"/>
                <a:ea typeface="Arial"/>
                <a:cs typeface="Arial"/>
                <a:sym typeface="Arial"/>
              </a:rPr>
              <a:t>Retrieved from </a:t>
            </a:r>
            <a:r>
              <a:rPr lang="en" sz="800" u="sng" dirty="0">
                <a:solidFill>
                  <a:schemeClr val="hlink"/>
                </a:solidFill>
                <a:latin typeface="Arial"/>
                <a:ea typeface="Arial"/>
                <a:cs typeface="Arial"/>
                <a:sym typeface="Arial"/>
                <a:hlinkClick r:id="rId6"/>
              </a:rPr>
              <a:t>http://eightiesclub.tripod.com/id14.htm</a:t>
            </a:r>
          </a:p>
          <a:p>
            <a:pPr lvl="0">
              <a:lnSpc>
                <a:spcPct val="100000"/>
              </a:lnSpc>
              <a:spcBef>
                <a:spcPts val="0"/>
              </a:spcBef>
              <a:buNone/>
            </a:pPr>
            <a:r>
              <a:rPr lang="en" sz="800" dirty="0">
                <a:solidFill>
                  <a:schemeClr val="dk2"/>
                </a:solidFill>
                <a:latin typeface="Arial"/>
                <a:ea typeface="Arial"/>
                <a:cs typeface="Arial"/>
                <a:sym typeface="Arial"/>
              </a:rPr>
              <a:t>Fleming, J. (2009). </a:t>
            </a:r>
            <a:r>
              <a:rPr lang="en" sz="800" i="1" dirty="0">
                <a:solidFill>
                  <a:schemeClr val="dk2"/>
                </a:solidFill>
                <a:latin typeface="Arial"/>
                <a:ea typeface="Arial"/>
                <a:cs typeface="Arial"/>
                <a:sym typeface="Arial"/>
              </a:rPr>
              <a:t>Prince’s Anxiety of Influence and ‘Purple Rain’ in the Context of ‘80s Pop Music</a:t>
            </a:r>
            <a:r>
              <a:rPr lang="en" sz="800" dirty="0">
                <a:solidFill>
                  <a:schemeClr val="dk2"/>
                </a:solidFill>
                <a:latin typeface="Arial"/>
                <a:ea typeface="Arial"/>
                <a:cs typeface="Arial"/>
                <a:sym typeface="Arial"/>
              </a:rPr>
              <a:t>. Retrieved from </a:t>
            </a:r>
            <a:r>
              <a:rPr lang="en" sz="800" u="sng" dirty="0">
                <a:solidFill>
                  <a:schemeClr val="hlink"/>
                </a:solidFill>
                <a:latin typeface="Arial"/>
                <a:ea typeface="Arial"/>
                <a:cs typeface="Arial"/>
                <a:sym typeface="Arial"/>
                <a:hlinkClick r:id="rId7"/>
              </a:rPr>
              <a:t>http://www.popmatters.com/feature/94059-maybe-im-just-like-my-father-princes-anxiety-of-influence-and-purple-/\</a:t>
            </a:r>
          </a:p>
          <a:p>
            <a:pPr lvl="0" rtl="0">
              <a:lnSpc>
                <a:spcPct val="100000"/>
              </a:lnSpc>
              <a:spcBef>
                <a:spcPts val="0"/>
              </a:spcBef>
              <a:buClr>
                <a:schemeClr val="dk2"/>
              </a:buClr>
              <a:buSzPct val="137500"/>
              <a:buFont typeface="Arial"/>
              <a:buNone/>
            </a:pPr>
            <a:r>
              <a:rPr lang="en" sz="800" dirty="0">
                <a:solidFill>
                  <a:schemeClr val="dk2"/>
                </a:solidFill>
                <a:latin typeface="Arial"/>
                <a:ea typeface="Arial"/>
                <a:cs typeface="Arial"/>
                <a:sym typeface="Arial"/>
              </a:rPr>
              <a:t>Kot, G. (2016). </a:t>
            </a:r>
            <a:r>
              <a:rPr lang="en" sz="800" i="1" dirty="0">
                <a:solidFill>
                  <a:schemeClr val="dk2"/>
                </a:solidFill>
                <a:latin typeface="Arial"/>
                <a:ea typeface="Arial"/>
                <a:cs typeface="Arial"/>
                <a:sym typeface="Arial"/>
              </a:rPr>
              <a:t>Pop music superstar Prince is dead at 57. </a:t>
            </a:r>
            <a:r>
              <a:rPr lang="en" sz="800" dirty="0">
                <a:solidFill>
                  <a:schemeClr val="dk2"/>
                </a:solidFill>
                <a:latin typeface="Arial"/>
                <a:ea typeface="Arial"/>
                <a:cs typeface="Arial"/>
                <a:sym typeface="Arial"/>
              </a:rPr>
              <a:t>Retrieved from: </a:t>
            </a:r>
            <a:r>
              <a:rPr lang="en" sz="800" u="sng" dirty="0">
                <a:solidFill>
                  <a:schemeClr val="accent5"/>
                </a:solidFill>
                <a:latin typeface="Arial"/>
                <a:ea typeface="Arial"/>
                <a:cs typeface="Arial"/>
                <a:sym typeface="Arial"/>
                <a:hlinkClick r:id="rId8"/>
              </a:rPr>
              <a:t>http://www.chicagotribune.com/entertainment/music/ct-prince-studio-death-investigation-20160421-story.html</a:t>
            </a:r>
          </a:p>
          <a:p>
            <a:pPr lvl="0" rtl="0">
              <a:lnSpc>
                <a:spcPct val="100000"/>
              </a:lnSpc>
              <a:spcBef>
                <a:spcPts val="0"/>
              </a:spcBef>
              <a:buClr>
                <a:schemeClr val="dk2"/>
              </a:buClr>
              <a:buSzPct val="137500"/>
              <a:buFont typeface="Arial"/>
              <a:buNone/>
            </a:pPr>
            <a:r>
              <a:rPr lang="en" sz="800" dirty="0">
                <a:solidFill>
                  <a:schemeClr val="dk2"/>
                </a:solidFill>
                <a:latin typeface="Arial"/>
                <a:ea typeface="Arial"/>
                <a:cs typeface="Arial"/>
                <a:sym typeface="Arial"/>
              </a:rPr>
              <a:t>Manythings.org Editors. (2016). </a:t>
            </a:r>
            <a:r>
              <a:rPr lang="en" sz="800" i="1" dirty="0">
                <a:solidFill>
                  <a:schemeClr val="dk2"/>
                </a:solidFill>
                <a:latin typeface="Arial"/>
                <a:ea typeface="Arial"/>
                <a:cs typeface="Arial"/>
                <a:sym typeface="Arial"/>
              </a:rPr>
              <a:t>1970s and ‘80s Were a Period of Change in American Society</a:t>
            </a:r>
            <a:r>
              <a:rPr lang="en" sz="800" dirty="0">
                <a:solidFill>
                  <a:schemeClr val="dk2"/>
                </a:solidFill>
                <a:latin typeface="Arial"/>
                <a:ea typeface="Arial"/>
                <a:cs typeface="Arial"/>
                <a:sym typeface="Arial"/>
              </a:rPr>
              <a:t>. Retrieved from </a:t>
            </a:r>
            <a:r>
              <a:rPr lang="en" sz="800" u="sng" dirty="0">
                <a:solidFill>
                  <a:schemeClr val="hlink"/>
                </a:solidFill>
                <a:latin typeface="Arial"/>
                <a:ea typeface="Arial"/>
                <a:cs typeface="Arial"/>
                <a:sym typeface="Arial"/>
                <a:hlinkClick r:id="rId9"/>
              </a:rPr>
              <a:t>http://www.manythings.org/voa/history/224.html</a:t>
            </a:r>
          </a:p>
          <a:p>
            <a:pPr lvl="0" rtl="0">
              <a:lnSpc>
                <a:spcPct val="100000"/>
              </a:lnSpc>
              <a:spcBef>
                <a:spcPts val="0"/>
              </a:spcBef>
              <a:buNone/>
            </a:pPr>
            <a:r>
              <a:rPr lang="en" sz="800" dirty="0">
                <a:solidFill>
                  <a:schemeClr val="dk2"/>
                </a:solidFill>
                <a:latin typeface="Arial"/>
                <a:ea typeface="Arial"/>
                <a:cs typeface="Arial"/>
                <a:sym typeface="Arial"/>
              </a:rPr>
              <a:t>Minsker, E. (2016). </a:t>
            </a:r>
            <a:r>
              <a:rPr lang="en" sz="800" i="1" dirty="0">
                <a:solidFill>
                  <a:schemeClr val="dk2"/>
                </a:solidFill>
                <a:latin typeface="Arial"/>
                <a:ea typeface="Arial"/>
                <a:cs typeface="Arial"/>
                <a:sym typeface="Arial"/>
              </a:rPr>
              <a:t>Questlove Writes Essay About Prince’s Music and Influence</a:t>
            </a:r>
            <a:r>
              <a:rPr lang="en" sz="800" dirty="0">
                <a:solidFill>
                  <a:schemeClr val="dk2"/>
                </a:solidFill>
                <a:latin typeface="Arial"/>
                <a:ea typeface="Arial"/>
                <a:cs typeface="Arial"/>
                <a:sym typeface="Arial"/>
              </a:rPr>
              <a:t>. Retrieved from </a:t>
            </a:r>
            <a:r>
              <a:rPr lang="en" sz="800" u="sng" dirty="0">
                <a:solidFill>
                  <a:schemeClr val="hlink"/>
                </a:solidFill>
                <a:latin typeface="Arial"/>
                <a:ea typeface="Arial"/>
                <a:cs typeface="Arial"/>
                <a:sym typeface="Arial"/>
                <a:hlinkClick r:id="rId10"/>
              </a:rPr>
              <a:t>http://pitchfork.com/news/65056-questlove-writes-essay-about-princes-music-and-influence/</a:t>
            </a:r>
            <a:r>
              <a:rPr lang="en" sz="800" dirty="0">
                <a:solidFill>
                  <a:schemeClr val="dk2"/>
                </a:solidFill>
                <a:latin typeface="Arial"/>
                <a:ea typeface="Arial"/>
                <a:cs typeface="Arial"/>
                <a:sym typeface="Arial"/>
              </a:rPr>
              <a:t> </a:t>
            </a:r>
          </a:p>
          <a:p>
            <a:pPr lvl="0" rtl="0">
              <a:lnSpc>
                <a:spcPct val="100000"/>
              </a:lnSpc>
              <a:spcBef>
                <a:spcPts val="0"/>
              </a:spcBef>
              <a:buNone/>
            </a:pPr>
            <a:r>
              <a:rPr lang="en" sz="800" dirty="0">
                <a:solidFill>
                  <a:schemeClr val="dk2"/>
                </a:solidFill>
                <a:latin typeface="Arial"/>
                <a:ea typeface="Arial"/>
                <a:cs typeface="Arial"/>
                <a:sym typeface="Arial"/>
              </a:rPr>
              <a:t>O’Hagan, S (2004). </a:t>
            </a:r>
            <a:r>
              <a:rPr lang="en" sz="800" i="1" dirty="0">
                <a:solidFill>
                  <a:schemeClr val="dk2"/>
                </a:solidFill>
                <a:latin typeface="Arial"/>
                <a:ea typeface="Arial"/>
                <a:cs typeface="Arial"/>
                <a:sym typeface="Arial"/>
              </a:rPr>
              <a:t>Fifty Years of Pop</a:t>
            </a:r>
            <a:r>
              <a:rPr lang="en" sz="800" dirty="0">
                <a:solidFill>
                  <a:schemeClr val="dk2"/>
                </a:solidFill>
                <a:latin typeface="Arial"/>
                <a:ea typeface="Arial"/>
                <a:cs typeface="Arial"/>
                <a:sym typeface="Arial"/>
              </a:rPr>
              <a:t>. Retrieved from </a:t>
            </a:r>
            <a:r>
              <a:rPr lang="en" sz="800" u="sng" dirty="0">
                <a:solidFill>
                  <a:schemeClr val="hlink"/>
                </a:solidFill>
                <a:latin typeface="Arial"/>
                <a:ea typeface="Arial"/>
                <a:cs typeface="Arial"/>
                <a:sym typeface="Arial"/>
                <a:hlinkClick r:id="rId11"/>
              </a:rPr>
              <a:t>https://www.theguardian.com/music/2004/may/02/popandrock</a:t>
            </a:r>
          </a:p>
          <a:p>
            <a:pPr lvl="0" rtl="0">
              <a:lnSpc>
                <a:spcPct val="100000"/>
              </a:lnSpc>
              <a:spcBef>
                <a:spcPts val="0"/>
              </a:spcBef>
              <a:buNone/>
            </a:pPr>
            <a:r>
              <a:rPr lang="en" sz="800" dirty="0">
                <a:solidFill>
                  <a:schemeClr val="dk2"/>
                </a:solidFill>
                <a:latin typeface="Arial"/>
                <a:ea typeface="Arial"/>
                <a:cs typeface="Arial"/>
                <a:sym typeface="Arial"/>
              </a:rPr>
              <a:t>Stuessy, J. &amp; Lipscomb, L. (2013). </a:t>
            </a:r>
            <a:r>
              <a:rPr lang="en" sz="800" i="1" dirty="0">
                <a:solidFill>
                  <a:schemeClr val="dk2"/>
                </a:solidFill>
                <a:latin typeface="Arial"/>
                <a:ea typeface="Arial"/>
                <a:cs typeface="Arial"/>
                <a:sym typeface="Arial"/>
              </a:rPr>
              <a:t>Rock And Roll: Its History and Stylistic Development 7th Ed.</a:t>
            </a:r>
            <a:r>
              <a:rPr lang="en" sz="800" dirty="0">
                <a:solidFill>
                  <a:schemeClr val="dk2"/>
                </a:solidFill>
                <a:latin typeface="Arial"/>
                <a:ea typeface="Arial"/>
                <a:cs typeface="Arial"/>
                <a:sym typeface="Arial"/>
              </a:rPr>
              <a:t> Pearson Publishing.</a:t>
            </a:r>
          </a:p>
          <a:p>
            <a:pPr lvl="0">
              <a:lnSpc>
                <a:spcPct val="100000"/>
              </a:lnSpc>
              <a:spcBef>
                <a:spcPts val="0"/>
              </a:spcBef>
              <a:buNone/>
            </a:pPr>
            <a:r>
              <a:rPr lang="en" sz="800" dirty="0">
                <a:solidFill>
                  <a:schemeClr val="dk2"/>
                </a:solidFill>
                <a:latin typeface="Arial"/>
                <a:ea typeface="Arial"/>
                <a:cs typeface="Arial"/>
                <a:sym typeface="Arial"/>
              </a:rPr>
              <a:t>Thorne, M. (2016). </a:t>
            </a:r>
            <a:r>
              <a:rPr lang="en" sz="800" i="1" dirty="0">
                <a:solidFill>
                  <a:schemeClr val="dk2"/>
                </a:solidFill>
                <a:latin typeface="Arial"/>
                <a:ea typeface="Arial"/>
                <a:cs typeface="Arial"/>
                <a:sym typeface="Arial"/>
              </a:rPr>
              <a:t>Prince: The Man and His Music. </a:t>
            </a:r>
            <a:r>
              <a:rPr lang="en" sz="800" dirty="0">
                <a:solidFill>
                  <a:schemeClr val="dk2"/>
                </a:solidFill>
                <a:latin typeface="Arial"/>
                <a:ea typeface="Arial"/>
                <a:cs typeface="Arial"/>
                <a:sym typeface="Arial"/>
              </a:rPr>
              <a:t>Evanston, IL: Agate Publishing </a:t>
            </a:r>
          </a:p>
          <a:p>
            <a:pPr lvl="0">
              <a:lnSpc>
                <a:spcPct val="100000"/>
              </a:lnSpc>
              <a:spcBef>
                <a:spcPts val="0"/>
              </a:spcBef>
              <a:buNone/>
            </a:pPr>
            <a:r>
              <a:rPr lang="en" sz="800" dirty="0">
                <a:solidFill>
                  <a:schemeClr val="dk2"/>
                </a:solidFill>
                <a:latin typeface="Arial"/>
                <a:ea typeface="Arial"/>
                <a:cs typeface="Arial"/>
                <a:sym typeface="Arial"/>
              </a:rPr>
              <a:t>Williams, B. (2016). </a:t>
            </a:r>
            <a:r>
              <a:rPr lang="en" sz="800" i="1" dirty="0">
                <a:solidFill>
                  <a:schemeClr val="dk2"/>
                </a:solidFill>
                <a:latin typeface="Arial"/>
                <a:ea typeface="Arial"/>
                <a:cs typeface="Arial"/>
                <a:sym typeface="Arial"/>
              </a:rPr>
              <a:t>11 Artists Who Perfectly Capture Prince’s Timeless Influence. </a:t>
            </a:r>
            <a:r>
              <a:rPr lang="en" sz="800" dirty="0">
                <a:solidFill>
                  <a:schemeClr val="dk2"/>
                </a:solidFill>
                <a:latin typeface="Arial"/>
                <a:ea typeface="Arial"/>
                <a:cs typeface="Arial"/>
                <a:sym typeface="Arial"/>
              </a:rPr>
              <a:t>Retrieved from  </a:t>
            </a:r>
            <a:r>
              <a:rPr lang="en" sz="800" u="sng" dirty="0">
                <a:solidFill>
                  <a:schemeClr val="hlink"/>
                </a:solidFill>
                <a:latin typeface="Arial"/>
                <a:ea typeface="Arial"/>
                <a:cs typeface="Arial"/>
                <a:sym typeface="Arial"/>
                <a:hlinkClick r:id="rId12"/>
              </a:rPr>
              <a:t>http://www.huffingtonpost.com/entry/11-artists-capture-prince-influence_us_571934dce4b0d0042da8a574</a:t>
            </a:r>
            <a:r>
              <a:rPr lang="en" sz="800" dirty="0">
                <a:solidFill>
                  <a:schemeClr val="dk2"/>
                </a:solidFill>
                <a:latin typeface="Arial"/>
                <a:ea typeface="Arial"/>
                <a:cs typeface="Arial"/>
                <a:sym typeface="Arial"/>
              </a:rPr>
              <a:t> </a:t>
            </a:r>
          </a:p>
          <a:p>
            <a:pPr lvl="0">
              <a:lnSpc>
                <a:spcPct val="100000"/>
              </a:lnSpc>
              <a:spcBef>
                <a:spcPts val="0"/>
              </a:spcBef>
              <a:buClr>
                <a:schemeClr val="dk2"/>
              </a:buClr>
              <a:buSzPct val="137500"/>
              <a:buFont typeface="Arial"/>
              <a:buNone/>
            </a:pPr>
            <a:r>
              <a:rPr lang="en" sz="800" dirty="0">
                <a:solidFill>
                  <a:schemeClr val="dk2"/>
                </a:solidFill>
                <a:latin typeface="Arial"/>
                <a:ea typeface="Arial"/>
                <a:cs typeface="Arial"/>
                <a:sym typeface="Arial"/>
              </a:rPr>
              <a:t>Williams, T. (2016) </a:t>
            </a:r>
            <a:r>
              <a:rPr lang="en" sz="800" i="1" dirty="0">
                <a:solidFill>
                  <a:schemeClr val="dk2"/>
                </a:solidFill>
                <a:latin typeface="Arial"/>
                <a:ea typeface="Arial"/>
                <a:cs typeface="Arial"/>
                <a:sym typeface="Arial"/>
              </a:rPr>
              <a:t>Deconstructing Prince, Part 1: His Musical Influences. </a:t>
            </a:r>
            <a:r>
              <a:rPr lang="en" sz="800" dirty="0">
                <a:solidFill>
                  <a:schemeClr val="dk2"/>
                </a:solidFill>
                <a:latin typeface="Arial"/>
                <a:ea typeface="Arial"/>
                <a:cs typeface="Arial"/>
                <a:sym typeface="Arial"/>
              </a:rPr>
              <a:t>Retrieved from </a:t>
            </a:r>
            <a:r>
              <a:rPr lang="en" sz="800" u="sng" dirty="0">
                <a:solidFill>
                  <a:schemeClr val="accent5"/>
                </a:solidFill>
                <a:latin typeface="Arial"/>
                <a:ea typeface="Arial"/>
                <a:cs typeface="Arial"/>
                <a:sym typeface="Arial"/>
                <a:hlinkClick r:id="rId13"/>
              </a:rPr>
              <a:t>http://theboombox.com/deconstructing-prince-part-1-his-musical-influences/</a:t>
            </a:r>
            <a:r>
              <a:rPr lang="en" sz="800" dirty="0">
                <a:solidFill>
                  <a:schemeClr val="dk2"/>
                </a:solidFill>
                <a:latin typeface="Arial"/>
                <a:ea typeface="Arial"/>
                <a:cs typeface="Arial"/>
                <a:sym typeface="Arial"/>
              </a:rPr>
              <a:t>  </a:t>
            </a:r>
          </a:p>
          <a:p>
            <a:pPr lvl="0">
              <a:lnSpc>
                <a:spcPct val="100000"/>
              </a:lnSpc>
              <a:spcBef>
                <a:spcPts val="0"/>
              </a:spcBef>
              <a:buNone/>
            </a:pPr>
            <a:endParaRPr sz="1100" dirty="0">
              <a:solidFill>
                <a:schemeClr val="dk2"/>
              </a:solidFill>
              <a:latin typeface="Arial"/>
              <a:ea typeface="Arial"/>
              <a:cs typeface="Arial"/>
              <a:sym typeface="Arial"/>
            </a:endParaRPr>
          </a:p>
          <a:p>
            <a:pPr lvl="0">
              <a:lnSpc>
                <a:spcPct val="100000"/>
              </a:lnSpc>
              <a:spcBef>
                <a:spcPts val="0"/>
              </a:spcBef>
              <a:buNone/>
            </a:pPr>
            <a:endParaRPr sz="1100" dirty="0">
              <a:solidFill>
                <a:schemeClr val="dk2"/>
              </a:solidFill>
              <a:latin typeface="Arial"/>
              <a:ea typeface="Arial"/>
              <a:cs typeface="Arial"/>
              <a:sym typeface="Arial"/>
            </a:endParaRPr>
          </a:p>
          <a:p>
            <a:pPr lvl="0">
              <a:lnSpc>
                <a:spcPct val="100000"/>
              </a:lnSpc>
              <a:spcBef>
                <a:spcPts val="0"/>
              </a:spcBef>
              <a:buNone/>
            </a:pPr>
            <a:endParaRPr sz="1100" dirty="0">
              <a:solidFill>
                <a:schemeClr val="dk2"/>
              </a:solidFill>
              <a:latin typeface="Arial"/>
              <a:ea typeface="Arial"/>
              <a:cs typeface="Arial"/>
              <a:sym typeface="Arial"/>
            </a:endParaRPr>
          </a:p>
          <a:p>
            <a:pPr lvl="0">
              <a:lnSpc>
                <a:spcPct val="100000"/>
              </a:lnSpc>
              <a:spcBef>
                <a:spcPts val="0"/>
              </a:spcBef>
              <a:buNone/>
            </a:pPr>
            <a:endParaRPr sz="1100" dirty="0">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sz="3000"/>
              <a:t>Prince, A Short Biography...</a:t>
            </a:r>
          </a:p>
        </p:txBody>
      </p:sp>
      <p:sp>
        <p:nvSpPr>
          <p:cNvPr id="73" name="Shape 7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800"/>
              <a:t> The musical icon known as Prince was born on June 7, 1958 as Prince Rogers Nelson, in Minneapolis, Minnesota. Prince became interested in music at a young age, perhaps due to the fact that both of his parents were musicians. He taught himself to play the piano, guitar and the drums. After his parents split up when he was ten, he and his sister divided their time among their parents. Eventually Prince ran away, moving in with “The Anderson Family,” his next door neighbors. In high school Prince formed his band, known as Grand Central. Not until late in his musical career did Prince reveal that as a child he suffered from </a:t>
            </a:r>
            <a:r>
              <a:rPr lang="en"/>
              <a:t>epilepsy, which he went on to claim was cured by an angel.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240150"/>
            <a:ext cx="8520600" cy="623400"/>
          </a:xfrm>
          <a:prstGeom prst="rect">
            <a:avLst/>
          </a:prstGeom>
        </p:spPr>
        <p:txBody>
          <a:bodyPr lIns="91425" tIns="91425" rIns="91425" bIns="91425" anchor="t" anchorCtr="0">
            <a:noAutofit/>
          </a:bodyPr>
          <a:lstStyle/>
          <a:p>
            <a:pPr lvl="0">
              <a:spcBef>
                <a:spcPts val="0"/>
              </a:spcBef>
              <a:buNone/>
            </a:pPr>
            <a:r>
              <a:rPr lang="en"/>
              <a:t>Photo Sources</a:t>
            </a:r>
          </a:p>
        </p:txBody>
      </p:sp>
      <p:sp>
        <p:nvSpPr>
          <p:cNvPr id="272" name="Shape 272"/>
          <p:cNvSpPr txBox="1">
            <a:spLocks noGrp="1"/>
          </p:cNvSpPr>
          <p:nvPr>
            <p:ph type="body" idx="1"/>
          </p:nvPr>
        </p:nvSpPr>
        <p:spPr>
          <a:xfrm>
            <a:off x="311700" y="863550"/>
            <a:ext cx="8520600" cy="39669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000" u="sng">
                <a:solidFill>
                  <a:schemeClr val="accent5"/>
                </a:solidFill>
                <a:latin typeface="Arial"/>
                <a:ea typeface="Arial"/>
                <a:cs typeface="Arial"/>
                <a:sym typeface="Arial"/>
                <a:hlinkClick r:id="rId3"/>
              </a:rPr>
              <a:t>http://streetsonpoint.com/wp-content/uploads/2016/05/stevie-wonder-prince-2191539w948.jpg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accent5"/>
                </a:solidFill>
                <a:latin typeface="Arial"/>
                <a:ea typeface="Arial"/>
                <a:cs typeface="Arial"/>
                <a:sym typeface="Arial"/>
                <a:hlinkClick r:id="rId4"/>
              </a:rPr>
              <a:t>https://pbs.twimg.com/media/Cglq7j3WwAAK8XI.jpg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5"/>
              </a:rPr>
              <a:t>http://assets.rollingstone.com/assets/2016/article/read-questloves-ranking-analysis-of-classic-prince-albums-20160608/243960/medium_rect/1465399728/720x405-questlove-ranks-prince-albums.jpg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6"/>
              </a:rPr>
              <a:t>http://www.fuse.tv/image/52c19f07cf9234ee7800000d/700/467/inside-photo-of-the-day-prince-janelle-monae-perform-mohegan-sun.jpg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7"/>
              </a:rPr>
              <a:t>http://www.abc.net.au/news/image/7348552-3x2-940x627.jpg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8"/>
              </a:rPr>
              <a:t>https://i.guim.co.uk/img/media/0a803a90e28842241d928688e75ec6b37dfb2c1d/0_0_594_356/master/594.jpg?w=620&amp;q=55&amp;auto=format&amp;usm=12&amp;fit=max&amp;s=bdb9b734877e17f4fd4435c127bd0cb2</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9"/>
              </a:rPr>
              <a:t>https://deenasdays.files.wordpress.com/2013/04/big007.jpg</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10"/>
              </a:rPr>
              <a:t>http://images1.laweekly.com/imager/u/original/6470557/david-bowie-aladdin-sane.jpg</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11"/>
              </a:rPr>
              <a:t>http://www.traofficial.ca/wp-content/uploads/2016/04/00_srtw_-_we_were_young_maya_jane_coles_remix_-spdeep166-web-2015-228-320x320.jpg</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12"/>
              </a:rPr>
              <a:t>https://timedotcom.files.wordpress.com/2016/04/prince-death-artist-celebrities.jpeg?quality=75&amp;strip=color&amp;w=1100</a:t>
            </a:r>
          </a:p>
          <a:p>
            <a:pPr lvl="0" rtl="0">
              <a:lnSpc>
                <a:spcPct val="100000"/>
              </a:lnSpc>
              <a:spcBef>
                <a:spcPts val="0"/>
              </a:spcBef>
              <a:spcAft>
                <a:spcPts val="0"/>
              </a:spcAft>
              <a:buNone/>
            </a:pPr>
            <a:endParaRPr sz="1000">
              <a:solidFill>
                <a:schemeClr val="dk2"/>
              </a:solidFill>
              <a:latin typeface="Arial"/>
              <a:ea typeface="Arial"/>
              <a:cs typeface="Arial"/>
              <a:sym typeface="Arial"/>
            </a:endParaRPr>
          </a:p>
          <a:p>
            <a:pPr lvl="0" rtl="0">
              <a:lnSpc>
                <a:spcPct val="100000"/>
              </a:lnSpc>
              <a:spcBef>
                <a:spcPts val="0"/>
              </a:spcBef>
              <a:spcAft>
                <a:spcPts val="0"/>
              </a:spcAft>
              <a:buNone/>
            </a:pPr>
            <a:r>
              <a:rPr lang="en" sz="1000" u="sng">
                <a:solidFill>
                  <a:schemeClr val="hlink"/>
                </a:solidFill>
                <a:latin typeface="Arial"/>
                <a:ea typeface="Arial"/>
                <a:cs typeface="Arial"/>
                <a:sym typeface="Arial"/>
                <a:hlinkClick r:id="rId13"/>
              </a:rPr>
              <a:t>http://assets.nydailynews.com/polopoly_fs/1.2610176.1461264534!/img/httpImage/image.jpg_gen/derivatives/article_750/jason22n-6-web.jpg</a:t>
            </a:r>
            <a:r>
              <a:rPr lang="en" sz="1000">
                <a:solidFill>
                  <a:schemeClr val="dk2"/>
                </a:solidFill>
                <a:latin typeface="Arial"/>
                <a:ea typeface="Arial"/>
                <a:cs typeface="Arial"/>
                <a:sym typeface="Arial"/>
              </a:rPr>
              <a:t> </a:t>
            </a:r>
          </a:p>
          <a:p>
            <a:pPr lvl="0" rtl="0">
              <a:lnSpc>
                <a:spcPct val="100000"/>
              </a:lnSpc>
              <a:spcBef>
                <a:spcPts val="0"/>
              </a:spcBef>
              <a:spcAft>
                <a:spcPts val="0"/>
              </a:spcAft>
              <a:buNone/>
            </a:pPr>
            <a:endParaRPr sz="1100">
              <a:solidFill>
                <a:schemeClr val="dk2"/>
              </a:solidFill>
              <a:latin typeface="Arial"/>
              <a:ea typeface="Arial"/>
              <a:cs typeface="Arial"/>
              <a:sym typeface="Arial"/>
            </a:endParaRPr>
          </a:p>
          <a:p>
            <a:pPr lvl="0" rtl="0">
              <a:lnSpc>
                <a:spcPct val="100000"/>
              </a:lnSpc>
              <a:spcBef>
                <a:spcPts val="0"/>
              </a:spcBef>
              <a:spcAft>
                <a:spcPts val="0"/>
              </a:spcAft>
              <a:buNone/>
            </a:pPr>
            <a:endParaRPr sz="1100">
              <a:solidFill>
                <a:schemeClr val="dk2"/>
              </a:solidFill>
              <a:latin typeface="Arial"/>
              <a:ea typeface="Arial"/>
              <a:cs typeface="Arial"/>
              <a:sym typeface="Arial"/>
            </a:endParaRPr>
          </a:p>
          <a:p>
            <a:pPr lvl="0" rtl="0">
              <a:lnSpc>
                <a:spcPct val="100000"/>
              </a:lnSpc>
              <a:spcBef>
                <a:spcPts val="0"/>
              </a:spcBef>
              <a:spcAft>
                <a:spcPts val="0"/>
              </a:spcAft>
              <a:buNone/>
            </a:pPr>
            <a:endParaRPr sz="1100">
              <a:solidFill>
                <a:schemeClr val="dk2"/>
              </a:solidFill>
              <a:latin typeface="Arial"/>
              <a:ea typeface="Arial"/>
              <a:cs typeface="Arial"/>
              <a:sym typeface="Arial"/>
            </a:endParaRPr>
          </a:p>
          <a:p>
            <a:pPr lvl="0" rtl="0">
              <a:lnSpc>
                <a:spcPct val="100000"/>
              </a:lnSpc>
              <a:spcBef>
                <a:spcPts val="0"/>
              </a:spcBef>
              <a:spcAft>
                <a:spcPts val="0"/>
              </a:spcAft>
              <a:buNone/>
            </a:pPr>
            <a:endParaRPr sz="1100">
              <a:solidFill>
                <a:schemeClr val="dk2"/>
              </a:solidFill>
              <a:latin typeface="Arial"/>
              <a:ea typeface="Arial"/>
              <a:cs typeface="Arial"/>
              <a:sym typeface="Arial"/>
            </a:endParaRPr>
          </a:p>
          <a:p>
            <a:pPr lvl="0">
              <a:lnSpc>
                <a:spcPct val="100000"/>
              </a:lnSpc>
              <a:spcBef>
                <a:spcPts val="0"/>
              </a:spcBef>
              <a:spcAft>
                <a:spcPts val="0"/>
              </a:spcAft>
              <a:buClr>
                <a:schemeClr val="dk2"/>
              </a:buClr>
              <a:buSzPct val="100000"/>
              <a:buFont typeface="Arial"/>
              <a:buNone/>
            </a:pPr>
            <a:endParaRPr sz="1100">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sz="3000"/>
              <a:t>Biography, cont….</a:t>
            </a:r>
          </a:p>
        </p:txBody>
      </p:sp>
      <p:sp>
        <p:nvSpPr>
          <p:cNvPr id="79" name="Shape 7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In 1978 Prince signed with Warner Bros and released his first album, in which he played almost every instrument on. He would go on to make numerous albums, and in 1984 Prince would win an Academy Award for best original song score for his hit </a:t>
            </a:r>
            <a:r>
              <a:rPr lang="en" i="1"/>
              <a:t>Purple Rain</a:t>
            </a:r>
            <a:r>
              <a:rPr lang="en"/>
              <a:t>. Prince had a number of high and low profile relationships. When he was 37 he married his backup dancer, Mayte Garcia, on Valentine's Day 1996. The two had a son together, he was born with Pfeiffer syndrome, and he died a week after birth. Prince and Garcia divorced in 1999, and in 2001 he married Manuela Testolini. They divorced in 2006. Prince was a vegan, and he was a longtime animal rights activist.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85875" y="264475"/>
            <a:ext cx="8183700" cy="1473600"/>
          </a:xfrm>
          <a:prstGeom prst="rect">
            <a:avLst/>
          </a:prstGeom>
        </p:spPr>
        <p:txBody>
          <a:bodyPr lIns="91425" tIns="91425" rIns="91425" bIns="91425" anchor="b" anchorCtr="0">
            <a:noAutofit/>
          </a:bodyPr>
          <a:lstStyle/>
          <a:p>
            <a:pPr lvl="0">
              <a:spcBef>
                <a:spcPts val="0"/>
              </a:spcBef>
              <a:buNone/>
            </a:pPr>
            <a:r>
              <a:rPr lang="en"/>
              <a:t>Biography,	</a:t>
            </a:r>
          </a:p>
        </p:txBody>
      </p:sp>
      <p:sp>
        <p:nvSpPr>
          <p:cNvPr id="85" name="Shape 85"/>
          <p:cNvSpPr txBox="1">
            <a:spLocks noGrp="1"/>
          </p:cNvSpPr>
          <p:nvPr>
            <p:ph type="subTitle" idx="1"/>
          </p:nvPr>
        </p:nvSpPr>
        <p:spPr>
          <a:xfrm>
            <a:off x="532400" y="1738075"/>
            <a:ext cx="8183700" cy="2735100"/>
          </a:xfrm>
          <a:prstGeom prst="rect">
            <a:avLst/>
          </a:prstGeom>
        </p:spPr>
        <p:txBody>
          <a:bodyPr lIns="91425" tIns="91425" rIns="91425" bIns="91425" anchor="t" anchorCtr="0">
            <a:noAutofit/>
          </a:bodyPr>
          <a:lstStyle/>
          <a:p>
            <a:pPr lvl="0">
              <a:spcBef>
                <a:spcPts val="0"/>
              </a:spcBef>
              <a:buNone/>
            </a:pPr>
            <a:r>
              <a:rPr lang="en"/>
              <a:t>Cont….</a:t>
            </a:r>
          </a:p>
          <a:p>
            <a:pPr lvl="0">
              <a:spcBef>
                <a:spcPts val="0"/>
              </a:spcBef>
              <a:buNone/>
            </a:pPr>
            <a:endParaRPr/>
          </a:p>
          <a:p>
            <a:pPr lvl="0">
              <a:spcBef>
                <a:spcPts val="0"/>
              </a:spcBef>
              <a:buNone/>
            </a:pPr>
            <a:endParaRPr/>
          </a:p>
          <a:p>
            <a:pPr lvl="0">
              <a:spcBef>
                <a:spcPts val="0"/>
              </a:spcBef>
              <a:buNone/>
            </a:pPr>
            <a:r>
              <a:rPr lang="en">
                <a:solidFill>
                  <a:srgbClr val="FFFFFF"/>
                </a:solidFill>
              </a:rPr>
              <a:t>In 2001 Prince joined the Jehovah’s Witnesses. He attended religious meetings at a local hall, and it is said that he would sometimes knock on doors to discuss the faith. </a:t>
            </a:r>
          </a:p>
        </p:txBody>
      </p:sp>
      <p:pic>
        <p:nvPicPr>
          <p:cNvPr id="86" name="Shape 86"/>
          <p:cNvPicPr preferRelativeResize="0"/>
          <p:nvPr/>
        </p:nvPicPr>
        <p:blipFill>
          <a:blip r:embed="rId3">
            <a:alphaModFix/>
          </a:blip>
          <a:stretch>
            <a:fillRect/>
          </a:stretch>
        </p:blipFill>
        <p:spPr>
          <a:xfrm>
            <a:off x="4310751" y="199075"/>
            <a:ext cx="4260024" cy="239717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078625" y="213900"/>
            <a:ext cx="8520600" cy="2006400"/>
          </a:xfrm>
          <a:prstGeom prst="rect">
            <a:avLst/>
          </a:prstGeom>
        </p:spPr>
        <p:txBody>
          <a:bodyPr lIns="91425" tIns="91425" rIns="91425" bIns="91425" anchor="b" anchorCtr="0">
            <a:noAutofit/>
          </a:bodyPr>
          <a:lstStyle/>
          <a:p>
            <a:pPr lvl="0">
              <a:spcBef>
                <a:spcPts val="0"/>
              </a:spcBef>
              <a:buNone/>
            </a:pPr>
            <a:r>
              <a:rPr lang="en" sz="5400"/>
              <a:t>Prince’s Death</a:t>
            </a:r>
          </a:p>
        </p:txBody>
      </p:sp>
      <p:sp>
        <p:nvSpPr>
          <p:cNvPr id="92" name="Shape 92"/>
          <p:cNvSpPr txBox="1">
            <a:spLocks noGrp="1"/>
          </p:cNvSpPr>
          <p:nvPr>
            <p:ph type="body" idx="1"/>
          </p:nvPr>
        </p:nvSpPr>
        <p:spPr>
          <a:xfrm>
            <a:off x="311700" y="2845181"/>
            <a:ext cx="8520600" cy="1300800"/>
          </a:xfrm>
          <a:prstGeom prst="rect">
            <a:avLst/>
          </a:prstGeom>
        </p:spPr>
        <p:txBody>
          <a:bodyPr lIns="91425" tIns="91425" rIns="91425" bIns="91425" anchor="t" anchorCtr="0">
            <a:noAutofit/>
          </a:bodyPr>
          <a:lstStyle/>
          <a:p>
            <a:pPr lvl="0" algn="l">
              <a:spcBef>
                <a:spcPts val="0"/>
              </a:spcBef>
              <a:buNone/>
            </a:pPr>
            <a:r>
              <a:rPr lang="en"/>
              <a:t>On April 21 at 9:43 a.m., a call was made to 911 from Prince’s Paisley Park residence. A man was found unconscious in an elevator, that man was later revealed to be Prince. Prince died of an accidental Fentanyl overdose at the age of 57. Since Prince’s death Paisley Park has hosted thousands upon thousands of mourners, coming to pay their respect to one of the greatest artists who ever lived. </a:t>
            </a:r>
          </a:p>
        </p:txBody>
      </p:sp>
      <p:pic>
        <p:nvPicPr>
          <p:cNvPr id="93" name="Shape 93"/>
          <p:cNvPicPr preferRelativeResize="0"/>
          <p:nvPr/>
        </p:nvPicPr>
        <p:blipFill>
          <a:blip r:embed="rId3">
            <a:alphaModFix/>
          </a:blip>
          <a:stretch>
            <a:fillRect/>
          </a:stretch>
        </p:blipFill>
        <p:spPr>
          <a:xfrm>
            <a:off x="5695175" y="455675"/>
            <a:ext cx="3277699" cy="18437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descr="prince-rainbow-800.jpg"/>
          <p:cNvPicPr preferRelativeResize="0"/>
          <p:nvPr/>
        </p:nvPicPr>
        <p:blipFill>
          <a:blip r:embed="rId3">
            <a:alphaModFix/>
          </a:blip>
          <a:stretch>
            <a:fillRect/>
          </a:stretch>
        </p:blipFill>
        <p:spPr>
          <a:xfrm>
            <a:off x="1399450" y="123125"/>
            <a:ext cx="6167200" cy="4625400"/>
          </a:xfrm>
          <a:prstGeom prst="rect">
            <a:avLst/>
          </a:prstGeom>
          <a:noFill/>
          <a:ln>
            <a:noFill/>
          </a:ln>
        </p:spPr>
      </p:pic>
      <p:sp>
        <p:nvSpPr>
          <p:cNvPr id="99" name="Shape 99"/>
          <p:cNvSpPr txBox="1"/>
          <p:nvPr/>
        </p:nvSpPr>
        <p:spPr>
          <a:xfrm>
            <a:off x="1228375" y="4528800"/>
            <a:ext cx="7106100" cy="614700"/>
          </a:xfrm>
          <a:prstGeom prst="rect">
            <a:avLst/>
          </a:prstGeom>
          <a:noFill/>
          <a:ln>
            <a:noFill/>
          </a:ln>
        </p:spPr>
        <p:txBody>
          <a:bodyPr lIns="91425" tIns="91425" rIns="91425" bIns="91425" anchor="t" anchorCtr="0">
            <a:noAutofit/>
          </a:bodyPr>
          <a:lstStyle/>
          <a:p>
            <a:pPr lvl="0">
              <a:spcBef>
                <a:spcPts val="0"/>
              </a:spcBef>
              <a:buNone/>
            </a:pPr>
            <a:endParaRPr/>
          </a:p>
          <a:p>
            <a:pPr lvl="0">
              <a:spcBef>
                <a:spcPts val="0"/>
              </a:spcBef>
              <a:buNone/>
            </a:pPr>
            <a:r>
              <a:rPr lang="en" b="1"/>
              <a:t>   Mourners gather to remember Prince shortly after his announced death.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445025"/>
            <a:ext cx="8520600" cy="623400"/>
          </a:xfrm>
          <a:prstGeom prst="rect">
            <a:avLst/>
          </a:prstGeom>
          <a:solidFill>
            <a:schemeClr val="accent2"/>
          </a:solidFill>
        </p:spPr>
        <p:txBody>
          <a:bodyPr lIns="91425" tIns="91425" rIns="91425" bIns="91425" anchor="t" anchorCtr="0">
            <a:noAutofit/>
          </a:bodyPr>
          <a:lstStyle/>
          <a:p>
            <a:pPr lvl="0">
              <a:spcBef>
                <a:spcPts val="0"/>
              </a:spcBef>
              <a:buNone/>
            </a:pPr>
            <a:r>
              <a:rPr lang="en">
                <a:solidFill>
                  <a:schemeClr val="lt1"/>
                </a:solidFill>
              </a:rPr>
              <a:t>Prince’s Musical Style</a:t>
            </a:r>
          </a:p>
        </p:txBody>
      </p:sp>
      <p:pic>
        <p:nvPicPr>
          <p:cNvPr id="105" name="Shape 105"/>
          <p:cNvPicPr preferRelativeResize="0"/>
          <p:nvPr/>
        </p:nvPicPr>
        <p:blipFill>
          <a:blip r:embed="rId3">
            <a:alphaModFix/>
          </a:blip>
          <a:stretch>
            <a:fillRect/>
          </a:stretch>
        </p:blipFill>
        <p:spPr>
          <a:xfrm>
            <a:off x="2220262" y="1400824"/>
            <a:ext cx="4703476" cy="2341850"/>
          </a:xfrm>
          <a:prstGeom prst="rect">
            <a:avLst/>
          </a:prstGeom>
          <a:noFill/>
          <a:ln>
            <a:noFill/>
          </a:ln>
        </p:spPr>
      </p:pic>
      <p:sp>
        <p:nvSpPr>
          <p:cNvPr id="106" name="Shape 106"/>
          <p:cNvSpPr txBox="1"/>
          <p:nvPr/>
        </p:nvSpPr>
        <p:spPr>
          <a:xfrm>
            <a:off x="272200" y="1635500"/>
            <a:ext cx="1880400" cy="1477500"/>
          </a:xfrm>
          <a:prstGeom prst="rect">
            <a:avLst/>
          </a:prstGeom>
          <a:noFill/>
          <a:ln>
            <a:noFill/>
          </a:ln>
        </p:spPr>
        <p:txBody>
          <a:bodyPr lIns="91425" tIns="91425" rIns="91425" bIns="91425" anchor="t" anchorCtr="0">
            <a:noAutofit/>
          </a:bodyPr>
          <a:lstStyle/>
          <a:p>
            <a:pPr lvl="0" rtl="0">
              <a:spcBef>
                <a:spcPts val="0"/>
              </a:spcBef>
              <a:buNone/>
            </a:pPr>
            <a:r>
              <a:rPr lang="en"/>
              <a:t>Prince took pride in mastering multiple instruments </a:t>
            </a:r>
          </a:p>
          <a:p>
            <a:pPr marL="457200" lvl="0" indent="-228600" rtl="0">
              <a:spcBef>
                <a:spcPts val="0"/>
              </a:spcBef>
              <a:buChar char="-"/>
            </a:pPr>
            <a:r>
              <a:rPr lang="en"/>
              <a:t>Guitar</a:t>
            </a:r>
          </a:p>
          <a:p>
            <a:pPr marL="457200" lvl="0" indent="-228600" rtl="0">
              <a:spcBef>
                <a:spcPts val="0"/>
              </a:spcBef>
              <a:buChar char="-"/>
            </a:pPr>
            <a:r>
              <a:rPr lang="en"/>
              <a:t>Piano</a:t>
            </a:r>
          </a:p>
          <a:p>
            <a:pPr marL="457200" lvl="0" indent="-228600" rtl="0">
              <a:spcBef>
                <a:spcPts val="0"/>
              </a:spcBef>
              <a:buChar char="-"/>
            </a:pPr>
            <a:r>
              <a:rPr lang="en"/>
              <a:t>Drums</a:t>
            </a:r>
          </a:p>
          <a:p>
            <a:pPr marL="457200" lvl="0" indent="-228600" rtl="0">
              <a:spcBef>
                <a:spcPts val="0"/>
              </a:spcBef>
              <a:buChar char="-"/>
            </a:pPr>
            <a:r>
              <a:rPr lang="en"/>
              <a:t>Bass</a:t>
            </a:r>
          </a:p>
          <a:p>
            <a:pPr marL="457200" lvl="0" indent="-228600" rtl="0">
              <a:spcBef>
                <a:spcPts val="0"/>
              </a:spcBef>
              <a:buChar char="-"/>
            </a:pPr>
            <a:r>
              <a:rPr lang="en"/>
              <a:t>Saxophone</a:t>
            </a:r>
          </a:p>
          <a:p>
            <a:pPr marL="457200" lvl="0" indent="-228600" rtl="0">
              <a:spcBef>
                <a:spcPts val="0"/>
              </a:spcBef>
              <a:buChar char="-"/>
            </a:pPr>
            <a:r>
              <a:rPr lang="en"/>
              <a:t>Many more...</a:t>
            </a:r>
          </a:p>
        </p:txBody>
      </p:sp>
      <p:sp>
        <p:nvSpPr>
          <p:cNvPr id="107" name="Shape 107"/>
          <p:cNvSpPr txBox="1"/>
          <p:nvPr/>
        </p:nvSpPr>
        <p:spPr>
          <a:xfrm>
            <a:off x="6923750" y="1635500"/>
            <a:ext cx="1880400" cy="932400"/>
          </a:xfrm>
          <a:prstGeom prst="rect">
            <a:avLst/>
          </a:prstGeom>
          <a:noFill/>
          <a:ln>
            <a:noFill/>
          </a:ln>
        </p:spPr>
        <p:txBody>
          <a:bodyPr lIns="91425" tIns="91425" rIns="91425" bIns="91425" anchor="t" anchorCtr="0">
            <a:noAutofit/>
          </a:bodyPr>
          <a:lstStyle/>
          <a:p>
            <a:pPr lvl="0">
              <a:spcBef>
                <a:spcPts val="0"/>
              </a:spcBef>
              <a:buNone/>
            </a:pPr>
            <a:r>
              <a:rPr lang="en"/>
              <a:t>Prince is known to have crossed many types of musical genres, sometimes within a single song</a:t>
            </a:r>
          </a:p>
          <a:p>
            <a:pPr marL="457200" lvl="0" indent="-228600" rtl="0">
              <a:spcBef>
                <a:spcPts val="0"/>
              </a:spcBef>
              <a:buChar char="-"/>
            </a:pPr>
            <a:r>
              <a:rPr lang="en"/>
              <a:t>Funk</a:t>
            </a:r>
          </a:p>
          <a:p>
            <a:pPr marL="457200" lvl="0" indent="-228600" rtl="0">
              <a:spcBef>
                <a:spcPts val="0"/>
              </a:spcBef>
              <a:buChar char="-"/>
            </a:pPr>
            <a:r>
              <a:rPr lang="en"/>
              <a:t>Acid Rock</a:t>
            </a:r>
          </a:p>
          <a:p>
            <a:pPr marL="457200" lvl="0" indent="-228600" rtl="0">
              <a:spcBef>
                <a:spcPts val="0"/>
              </a:spcBef>
              <a:buChar char="-"/>
            </a:pPr>
            <a:r>
              <a:rPr lang="en"/>
              <a:t>Mainstream Rock</a:t>
            </a:r>
          </a:p>
          <a:p>
            <a:pPr marL="457200" lvl="0" indent="-228600" rtl="0">
              <a:spcBef>
                <a:spcPts val="0"/>
              </a:spcBef>
              <a:buChar char="-"/>
            </a:pPr>
            <a:r>
              <a:rPr lang="en"/>
              <a:t>R&amp;B</a:t>
            </a:r>
          </a:p>
          <a:p>
            <a:pPr marL="457200" lvl="0" indent="-228600" rtl="0">
              <a:spcBef>
                <a:spcPts val="0"/>
              </a:spcBef>
              <a:buChar char="-"/>
            </a:pPr>
            <a:r>
              <a:rPr lang="en"/>
              <a:t>Pop</a:t>
            </a:r>
          </a:p>
          <a:p>
            <a:pPr marL="457200" lvl="0" indent="-228600" rtl="0">
              <a:spcBef>
                <a:spcPts val="0"/>
              </a:spcBef>
              <a:buChar char="-"/>
            </a:pPr>
            <a:r>
              <a:rPr lang="en"/>
              <a:t>Disco </a:t>
            </a:r>
          </a:p>
        </p:txBody>
      </p:sp>
      <p:sp>
        <p:nvSpPr>
          <p:cNvPr id="108" name="Shape 108"/>
          <p:cNvSpPr txBox="1"/>
          <p:nvPr/>
        </p:nvSpPr>
        <p:spPr>
          <a:xfrm>
            <a:off x="355550" y="4179600"/>
            <a:ext cx="5040900" cy="623400"/>
          </a:xfrm>
          <a:prstGeom prst="rect">
            <a:avLst/>
          </a:prstGeom>
          <a:noFill/>
          <a:ln>
            <a:noFill/>
          </a:ln>
        </p:spPr>
        <p:txBody>
          <a:bodyPr lIns="91425" tIns="91425" rIns="91425" bIns="91425" anchor="t" anchorCtr="0">
            <a:noAutofit/>
          </a:bodyPr>
          <a:lstStyle/>
          <a:p>
            <a:pPr marL="457200" lvl="0" indent="-228600">
              <a:spcBef>
                <a:spcPts val="0"/>
              </a:spcBef>
              <a:buChar char="-"/>
            </a:pPr>
            <a:r>
              <a:rPr lang="en"/>
              <a:t>Prince was also known for his vocal range, transitioning from falsetto to baritone with ease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445025"/>
            <a:ext cx="8520600" cy="623400"/>
          </a:xfrm>
          <a:prstGeom prst="rect">
            <a:avLst/>
          </a:prstGeom>
          <a:solidFill>
            <a:schemeClr val="accent2"/>
          </a:solidFill>
        </p:spPr>
        <p:txBody>
          <a:bodyPr lIns="91425" tIns="91425" rIns="91425" bIns="91425" anchor="t" anchorCtr="0">
            <a:noAutofit/>
          </a:bodyPr>
          <a:lstStyle/>
          <a:p>
            <a:pPr lvl="0">
              <a:spcBef>
                <a:spcPts val="0"/>
              </a:spcBef>
              <a:buNone/>
            </a:pPr>
            <a:r>
              <a:rPr lang="en">
                <a:solidFill>
                  <a:srgbClr val="FFFFFF"/>
                </a:solidFill>
              </a:rPr>
              <a:t>Prince’s Unique Style</a:t>
            </a:r>
          </a:p>
        </p:txBody>
      </p:sp>
      <p:pic>
        <p:nvPicPr>
          <p:cNvPr id="114" name="Shape 114"/>
          <p:cNvPicPr preferRelativeResize="0"/>
          <p:nvPr/>
        </p:nvPicPr>
        <p:blipFill>
          <a:blip r:embed="rId3">
            <a:alphaModFix/>
          </a:blip>
          <a:stretch>
            <a:fillRect/>
          </a:stretch>
        </p:blipFill>
        <p:spPr>
          <a:xfrm>
            <a:off x="2358200" y="1509776"/>
            <a:ext cx="4427600" cy="3230800"/>
          </a:xfrm>
          <a:prstGeom prst="rect">
            <a:avLst/>
          </a:prstGeom>
          <a:noFill/>
          <a:ln>
            <a:noFill/>
          </a:ln>
        </p:spPr>
      </p:pic>
      <p:sp>
        <p:nvSpPr>
          <p:cNvPr id="115" name="Shape 115"/>
          <p:cNvSpPr txBox="1"/>
          <p:nvPr/>
        </p:nvSpPr>
        <p:spPr>
          <a:xfrm>
            <a:off x="150100" y="1714425"/>
            <a:ext cx="2275500" cy="2718000"/>
          </a:xfrm>
          <a:prstGeom prst="rect">
            <a:avLst/>
          </a:prstGeom>
          <a:noFill/>
          <a:ln>
            <a:noFill/>
          </a:ln>
        </p:spPr>
        <p:txBody>
          <a:bodyPr lIns="91425" tIns="91425" rIns="91425" bIns="91425" anchor="t" anchorCtr="0">
            <a:noAutofit/>
          </a:bodyPr>
          <a:lstStyle/>
          <a:p>
            <a:pPr marL="457200" lvl="0" indent="-228600" rtl="0">
              <a:spcBef>
                <a:spcPts val="0"/>
              </a:spcBef>
              <a:buFont typeface="Source Sans Pro"/>
              <a:buChar char="-"/>
            </a:pPr>
            <a:r>
              <a:rPr lang="en">
                <a:latin typeface="Source Sans Pro"/>
                <a:ea typeface="Source Sans Pro"/>
                <a:cs typeface="Source Sans Pro"/>
                <a:sym typeface="Source Sans Pro"/>
              </a:rPr>
              <a:t>Refused to comply with society’s idea of masculinity </a:t>
            </a:r>
          </a:p>
          <a:p>
            <a:pPr lvl="0" rtl="0">
              <a:spcBef>
                <a:spcPts val="0"/>
              </a:spcBef>
              <a:buNone/>
            </a:pPr>
            <a:endParaRPr/>
          </a:p>
          <a:p>
            <a:pPr lvl="0" rtl="0">
              <a:spcBef>
                <a:spcPts val="0"/>
              </a:spcBef>
              <a:buNone/>
            </a:pPr>
            <a:endParaRPr/>
          </a:p>
          <a:p>
            <a:pPr marL="457200" lvl="0" indent="-228600">
              <a:spcBef>
                <a:spcPts val="0"/>
              </a:spcBef>
              <a:buFont typeface="Source Sans Pro"/>
              <a:buChar char="-"/>
            </a:pPr>
            <a:r>
              <a:rPr lang="en">
                <a:latin typeface="Source Sans Pro"/>
                <a:ea typeface="Source Sans Pro"/>
                <a:cs typeface="Source Sans Pro"/>
                <a:sym typeface="Source Sans Pro"/>
              </a:rPr>
              <a:t>Wore tight pants, high-heels, crop tops, and other cross gender items</a:t>
            </a:r>
          </a:p>
        </p:txBody>
      </p:sp>
      <p:sp>
        <p:nvSpPr>
          <p:cNvPr id="116" name="Shape 116"/>
          <p:cNvSpPr txBox="1"/>
          <p:nvPr/>
        </p:nvSpPr>
        <p:spPr>
          <a:xfrm>
            <a:off x="6604175" y="1714425"/>
            <a:ext cx="2275500" cy="2718000"/>
          </a:xfrm>
          <a:prstGeom prst="rect">
            <a:avLst/>
          </a:prstGeom>
          <a:noFill/>
          <a:ln>
            <a:noFill/>
          </a:ln>
        </p:spPr>
        <p:txBody>
          <a:bodyPr lIns="91425" tIns="91425" rIns="91425" bIns="91425" anchor="t" anchorCtr="0">
            <a:noAutofit/>
          </a:bodyPr>
          <a:lstStyle/>
          <a:p>
            <a:pPr marL="457200" lvl="0" indent="-228600" rtl="0">
              <a:spcBef>
                <a:spcPts val="0"/>
              </a:spcBef>
              <a:buFont typeface="Source Sans Pro"/>
              <a:buChar char="-"/>
            </a:pPr>
            <a:r>
              <a:rPr lang="en">
                <a:latin typeface="Source Sans Pro"/>
                <a:ea typeface="Source Sans Pro"/>
                <a:cs typeface="Source Sans Pro"/>
                <a:sym typeface="Source Sans Pro"/>
              </a:rPr>
              <a:t>Charismatic performer who used flirtation to create his character</a:t>
            </a:r>
          </a:p>
          <a:p>
            <a:pPr lvl="0" rtl="0">
              <a:spcBef>
                <a:spcPts val="0"/>
              </a:spcBef>
              <a:buNone/>
            </a:pPr>
            <a:endParaRPr>
              <a:latin typeface="Source Sans Pro"/>
              <a:ea typeface="Source Sans Pro"/>
              <a:cs typeface="Source Sans Pro"/>
              <a:sym typeface="Source Sans Pro"/>
            </a:endParaRPr>
          </a:p>
          <a:p>
            <a:pPr marL="457200" lvl="0" indent="-228600">
              <a:spcBef>
                <a:spcPts val="0"/>
              </a:spcBef>
              <a:buFont typeface="Source Sans Pro"/>
              <a:buChar char="-"/>
            </a:pPr>
            <a:r>
              <a:rPr lang="en">
                <a:latin typeface="Source Sans Pro"/>
                <a:ea typeface="Source Sans Pro"/>
                <a:cs typeface="Source Sans Pro"/>
                <a:sym typeface="Source Sans Pro"/>
              </a:rPr>
              <a:t>Embraced sexuality in all forms, becoming the sex icon of his generation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2428</Words>
  <Application>Microsoft Macintosh PowerPoint</Application>
  <PresentationFormat>On-screen Show (16:9)</PresentationFormat>
  <Paragraphs>234</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Source Sans Pro</vt:lpstr>
      <vt:lpstr>Raleway</vt:lpstr>
      <vt:lpstr>Arial</vt:lpstr>
      <vt:lpstr>plum</vt:lpstr>
      <vt:lpstr>          Prince Rogers Nelson</vt:lpstr>
      <vt:lpstr>Our Interests In Prince</vt:lpstr>
      <vt:lpstr>Prince, A Short Biography...</vt:lpstr>
      <vt:lpstr>Biography, cont….</vt:lpstr>
      <vt:lpstr>Biography, </vt:lpstr>
      <vt:lpstr>Prince’s Death</vt:lpstr>
      <vt:lpstr>PowerPoint Presentation</vt:lpstr>
      <vt:lpstr>Prince’s Musical Style</vt:lpstr>
      <vt:lpstr>Prince’s Unique Style</vt:lpstr>
      <vt:lpstr> Prince and the Evolution of Rock &amp; Roll</vt:lpstr>
      <vt:lpstr>Musical Influences</vt:lpstr>
      <vt:lpstr>Musical Influences</vt:lpstr>
      <vt:lpstr>Artists Influenced by Prince</vt:lpstr>
      <vt:lpstr>Artists Influenced by Prince</vt:lpstr>
      <vt:lpstr>Artists Influenced by Prince</vt:lpstr>
      <vt:lpstr>Artists Influenced by Prince</vt:lpstr>
      <vt:lpstr>Prince’s Thoughts on Critics</vt:lpstr>
      <vt:lpstr>Other Music of the Period - 1980s</vt:lpstr>
      <vt:lpstr>1980s Music - Pop and Contemporary R&amp;B</vt:lpstr>
      <vt:lpstr>Popular Musicians of the 1980s</vt:lpstr>
      <vt:lpstr>Popular Musicians of the 1980s</vt:lpstr>
      <vt:lpstr>Prince and Michael Jackson - A Comparison</vt:lpstr>
      <vt:lpstr>Events that Shaped Music in the 1980s</vt:lpstr>
      <vt:lpstr>Political/Social Context of the 1980s</vt:lpstr>
      <vt:lpstr>Politics and Prince</vt:lpstr>
      <vt:lpstr>Musical Analysis</vt:lpstr>
      <vt:lpstr>Musical Analysis</vt:lpstr>
      <vt:lpstr>Conclusion</vt:lpstr>
      <vt:lpstr>References</vt:lpstr>
      <vt:lpstr>Photo Sources</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Prince Rogers Nelson</dc:title>
  <cp:lastModifiedBy>Scott D Lipscomb</cp:lastModifiedBy>
  <cp:revision>2</cp:revision>
  <dcterms:modified xsi:type="dcterms:W3CDTF">2016-07-02T14:32:45Z</dcterms:modified>
</cp:coreProperties>
</file>