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64"/>
    <p:restoredTop sz="94631"/>
  </p:normalViewPr>
  <p:slideViewPr>
    <p:cSldViewPr snapToGrid="0" snapToObjects="1">
      <p:cViewPr varScale="1">
        <p:scale>
          <a:sx n="101" d="100"/>
          <a:sy n="101" d="100"/>
        </p:scale>
        <p:origin x="200" y="6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34369159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86554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0866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21684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49244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01318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82119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0085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74316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3758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48015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68569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578257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106431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59202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136403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376599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Shape 2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405651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44914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09598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52657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08390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67153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17803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50339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6648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11364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0"/>
            <a:ext cx="9144000" cy="34290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1" name="Shape 11"/>
          <p:cNvSpPr txBox="1">
            <a:spLocks noGrp="1"/>
          </p:cNvSpPr>
          <p:nvPr>
            <p:ph type="ctrTitle"/>
          </p:nvPr>
        </p:nvSpPr>
        <p:spPr>
          <a:xfrm>
            <a:off x="311700" y="392150"/>
            <a:ext cx="8520600" cy="2690400"/>
          </a:xfrm>
          <a:prstGeom prst="rect">
            <a:avLst/>
          </a:prstGeom>
        </p:spPr>
        <p:txBody>
          <a:bodyPr lIns="91425" tIns="91425" rIns="91425" bIns="91425" anchor="ctr" anchorCtr="0"/>
          <a:lstStyle>
            <a:lvl1pPr lvl="0" algn="ctr">
              <a:spcBef>
                <a:spcPts val="0"/>
              </a:spcBef>
              <a:buSzPct val="100000"/>
              <a:defRPr sz="8000"/>
            </a:lvl1pPr>
            <a:lvl2pPr lvl="1" algn="ctr">
              <a:spcBef>
                <a:spcPts val="0"/>
              </a:spcBef>
              <a:buSzPct val="100000"/>
              <a:defRPr sz="8000"/>
            </a:lvl2pPr>
            <a:lvl3pPr lvl="2" algn="ctr">
              <a:spcBef>
                <a:spcPts val="0"/>
              </a:spcBef>
              <a:buSzPct val="100000"/>
              <a:defRPr sz="8000"/>
            </a:lvl3pPr>
            <a:lvl4pPr lvl="3" algn="ctr">
              <a:spcBef>
                <a:spcPts val="0"/>
              </a:spcBef>
              <a:buSzPct val="100000"/>
              <a:defRPr sz="8000"/>
            </a:lvl4pPr>
            <a:lvl5pPr lvl="4" algn="ctr">
              <a:spcBef>
                <a:spcPts val="0"/>
              </a:spcBef>
              <a:buSzPct val="100000"/>
              <a:defRPr sz="8000"/>
            </a:lvl5pPr>
            <a:lvl6pPr lvl="5" algn="ctr">
              <a:spcBef>
                <a:spcPts val="0"/>
              </a:spcBef>
              <a:buSzPct val="100000"/>
              <a:defRPr sz="8000"/>
            </a:lvl6pPr>
            <a:lvl7pPr lvl="6" algn="ctr">
              <a:spcBef>
                <a:spcPts val="0"/>
              </a:spcBef>
              <a:buSzPct val="100000"/>
              <a:defRPr sz="8000"/>
            </a:lvl7pPr>
            <a:lvl8pPr lvl="7" algn="ctr">
              <a:spcBef>
                <a:spcPts val="0"/>
              </a:spcBef>
              <a:buSzPct val="100000"/>
              <a:defRPr sz="8000"/>
            </a:lvl8pPr>
            <a:lvl9pPr lvl="8" algn="ctr">
              <a:spcBef>
                <a:spcPts val="0"/>
              </a:spcBef>
              <a:buSzPct val="100000"/>
              <a:defRPr sz="8000"/>
            </a:lvl9pPr>
          </a:lstStyle>
          <a:p>
            <a:endParaRPr/>
          </a:p>
        </p:txBody>
      </p:sp>
      <p:sp>
        <p:nvSpPr>
          <p:cNvPr id="12" name="Shape 12"/>
          <p:cNvSpPr txBox="1">
            <a:spLocks noGrp="1"/>
          </p:cNvSpPr>
          <p:nvPr>
            <p:ph type="subTitle" idx="1"/>
          </p:nvPr>
        </p:nvSpPr>
        <p:spPr>
          <a:xfrm>
            <a:off x="311700" y="3890400"/>
            <a:ext cx="8520600" cy="706200"/>
          </a:xfrm>
          <a:prstGeom prst="rect">
            <a:avLst/>
          </a:prstGeom>
        </p:spPr>
        <p:txBody>
          <a:bodyPr lIns="91425" tIns="91425" rIns="91425" bIns="91425" anchor="ctr" anchorCtr="0"/>
          <a:lstStyle>
            <a:lvl1pPr lvl="0" algn="ctr">
              <a:lnSpc>
                <a:spcPct val="100000"/>
              </a:lnSpc>
              <a:spcBef>
                <a:spcPts val="0"/>
              </a:spcBef>
              <a:spcAft>
                <a:spcPts val="0"/>
              </a:spcAft>
              <a:buClr>
                <a:schemeClr val="accent1"/>
              </a:buClr>
              <a:buSzPct val="100000"/>
              <a:buNone/>
              <a:defRPr sz="2100" b="1">
                <a:solidFill>
                  <a:schemeClr val="accent1"/>
                </a:solidFill>
              </a:defRPr>
            </a:lvl1pPr>
            <a:lvl2pPr lvl="1" algn="ctr">
              <a:lnSpc>
                <a:spcPct val="100000"/>
              </a:lnSpc>
              <a:spcBef>
                <a:spcPts val="0"/>
              </a:spcBef>
              <a:spcAft>
                <a:spcPts val="0"/>
              </a:spcAft>
              <a:buClr>
                <a:schemeClr val="accent1"/>
              </a:buClr>
              <a:buSzPct val="100000"/>
              <a:buNone/>
              <a:defRPr sz="2100" b="1">
                <a:solidFill>
                  <a:schemeClr val="accent1"/>
                </a:solidFill>
              </a:defRPr>
            </a:lvl2pPr>
            <a:lvl3pPr lvl="2" algn="ctr">
              <a:lnSpc>
                <a:spcPct val="100000"/>
              </a:lnSpc>
              <a:spcBef>
                <a:spcPts val="0"/>
              </a:spcBef>
              <a:spcAft>
                <a:spcPts val="0"/>
              </a:spcAft>
              <a:buClr>
                <a:schemeClr val="accent1"/>
              </a:buClr>
              <a:buSzPct val="100000"/>
              <a:buNone/>
              <a:defRPr sz="2100" b="1">
                <a:solidFill>
                  <a:schemeClr val="accent1"/>
                </a:solidFill>
              </a:defRPr>
            </a:lvl3pPr>
            <a:lvl4pPr lvl="3" algn="ctr">
              <a:lnSpc>
                <a:spcPct val="100000"/>
              </a:lnSpc>
              <a:spcBef>
                <a:spcPts val="0"/>
              </a:spcBef>
              <a:spcAft>
                <a:spcPts val="0"/>
              </a:spcAft>
              <a:buClr>
                <a:schemeClr val="accent1"/>
              </a:buClr>
              <a:buSzPct val="100000"/>
              <a:buNone/>
              <a:defRPr sz="2100" b="1">
                <a:solidFill>
                  <a:schemeClr val="accent1"/>
                </a:solidFill>
              </a:defRPr>
            </a:lvl4pPr>
            <a:lvl5pPr lvl="4" algn="ctr">
              <a:lnSpc>
                <a:spcPct val="100000"/>
              </a:lnSpc>
              <a:spcBef>
                <a:spcPts val="0"/>
              </a:spcBef>
              <a:spcAft>
                <a:spcPts val="0"/>
              </a:spcAft>
              <a:buClr>
                <a:schemeClr val="accent1"/>
              </a:buClr>
              <a:buSzPct val="100000"/>
              <a:buNone/>
              <a:defRPr sz="2100" b="1">
                <a:solidFill>
                  <a:schemeClr val="accent1"/>
                </a:solidFill>
              </a:defRPr>
            </a:lvl5pPr>
            <a:lvl6pPr lvl="5" algn="ctr">
              <a:lnSpc>
                <a:spcPct val="100000"/>
              </a:lnSpc>
              <a:spcBef>
                <a:spcPts val="0"/>
              </a:spcBef>
              <a:spcAft>
                <a:spcPts val="0"/>
              </a:spcAft>
              <a:buClr>
                <a:schemeClr val="accent1"/>
              </a:buClr>
              <a:buSzPct val="100000"/>
              <a:buNone/>
              <a:defRPr sz="2100" b="1">
                <a:solidFill>
                  <a:schemeClr val="accent1"/>
                </a:solidFill>
              </a:defRPr>
            </a:lvl6pPr>
            <a:lvl7pPr lvl="6" algn="ctr">
              <a:lnSpc>
                <a:spcPct val="100000"/>
              </a:lnSpc>
              <a:spcBef>
                <a:spcPts val="0"/>
              </a:spcBef>
              <a:spcAft>
                <a:spcPts val="0"/>
              </a:spcAft>
              <a:buClr>
                <a:schemeClr val="accent1"/>
              </a:buClr>
              <a:buSzPct val="100000"/>
              <a:buNone/>
              <a:defRPr sz="2100" b="1">
                <a:solidFill>
                  <a:schemeClr val="accent1"/>
                </a:solidFill>
              </a:defRPr>
            </a:lvl7pPr>
            <a:lvl8pPr lvl="7" algn="ctr">
              <a:lnSpc>
                <a:spcPct val="100000"/>
              </a:lnSpc>
              <a:spcBef>
                <a:spcPts val="0"/>
              </a:spcBef>
              <a:spcAft>
                <a:spcPts val="0"/>
              </a:spcAft>
              <a:buClr>
                <a:schemeClr val="accent1"/>
              </a:buClr>
              <a:buSzPct val="100000"/>
              <a:buNone/>
              <a:defRPr sz="2100" b="1">
                <a:solidFill>
                  <a:schemeClr val="accent1"/>
                </a:solidFill>
              </a:defRPr>
            </a:lvl8pPr>
            <a:lvl9pPr lvl="8" algn="ctr">
              <a:lnSpc>
                <a:spcPct val="100000"/>
              </a:lnSpc>
              <a:spcBef>
                <a:spcPts val="0"/>
              </a:spcBef>
              <a:spcAft>
                <a:spcPts val="0"/>
              </a:spcAft>
              <a:buClr>
                <a:schemeClr val="accent1"/>
              </a:buClr>
              <a:buSzPct val="100000"/>
              <a:buNone/>
              <a:defRPr sz="2100" b="1">
                <a:solidFill>
                  <a:schemeClr val="accent1"/>
                </a:solidFill>
              </a:defRPr>
            </a:lvl9pPr>
          </a:lstStyle>
          <a:p>
            <a:endParaRPr/>
          </a:p>
        </p:txBody>
      </p:sp>
      <p:sp>
        <p:nvSpPr>
          <p:cNvPr id="13" name="Shape 1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1240275"/>
            <a:ext cx="8520600" cy="1981800"/>
          </a:xfrm>
          <a:prstGeom prst="rect">
            <a:avLst/>
          </a:prstGeom>
        </p:spPr>
        <p:txBody>
          <a:bodyPr lIns="91425" tIns="91425" rIns="91425" bIns="91425" anchor="b" anchorCtr="0"/>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a:endParaRPr/>
          </a:p>
        </p:txBody>
      </p:sp>
      <p:sp>
        <p:nvSpPr>
          <p:cNvPr id="48" name="Shape 48"/>
          <p:cNvSpPr txBox="1">
            <a:spLocks noGrp="1"/>
          </p:cNvSpPr>
          <p:nvPr>
            <p:ph type="body" idx="1"/>
          </p:nvPr>
        </p:nvSpPr>
        <p:spPr>
          <a:xfrm>
            <a:off x="311700" y="3304625"/>
            <a:ext cx="8520600" cy="1300800"/>
          </a:xfrm>
          <a:prstGeom prst="rect">
            <a:avLst/>
          </a:prstGeom>
        </p:spPr>
        <p:txBody>
          <a:bodyPr lIns="91425" tIns="91425" rIns="91425" bIns="91425" anchor="t" anchorCtr="0"/>
          <a:lstStyle>
            <a:lvl1pPr lvl="0" algn="ctr">
              <a:spcBef>
                <a:spcPts val="0"/>
              </a:spcBef>
              <a:buClr>
                <a:schemeClr val="accent1"/>
              </a:buClr>
              <a:defRPr>
                <a:solidFill>
                  <a:schemeClr val="accent1"/>
                </a:solidFill>
              </a:defRPr>
            </a:lvl1pPr>
            <a:lvl2pPr lvl="1" algn="ctr">
              <a:spcBef>
                <a:spcPts val="0"/>
              </a:spcBef>
              <a:buClr>
                <a:schemeClr val="accent1"/>
              </a:buClr>
              <a:defRPr>
                <a:solidFill>
                  <a:schemeClr val="accent1"/>
                </a:solidFill>
              </a:defRPr>
            </a:lvl2pPr>
            <a:lvl3pPr lvl="2" algn="ctr">
              <a:spcBef>
                <a:spcPts val="0"/>
              </a:spcBef>
              <a:buClr>
                <a:schemeClr val="accent1"/>
              </a:buClr>
              <a:defRPr>
                <a:solidFill>
                  <a:schemeClr val="accent1"/>
                </a:solidFill>
              </a:defRPr>
            </a:lvl3pPr>
            <a:lvl4pPr lvl="3" algn="ctr">
              <a:spcBef>
                <a:spcPts val="0"/>
              </a:spcBef>
              <a:buClr>
                <a:schemeClr val="accent1"/>
              </a:buClr>
              <a:defRPr>
                <a:solidFill>
                  <a:schemeClr val="accent1"/>
                </a:solidFill>
              </a:defRPr>
            </a:lvl4pPr>
            <a:lvl5pPr lvl="4" algn="ctr">
              <a:spcBef>
                <a:spcPts val="0"/>
              </a:spcBef>
              <a:buClr>
                <a:schemeClr val="accent1"/>
              </a:buClr>
              <a:defRPr>
                <a:solidFill>
                  <a:schemeClr val="accent1"/>
                </a:solidFill>
              </a:defRPr>
            </a:lvl5pPr>
            <a:lvl6pPr lvl="5" algn="ctr">
              <a:spcBef>
                <a:spcPts val="0"/>
              </a:spcBef>
              <a:buClr>
                <a:schemeClr val="accent1"/>
              </a:buClr>
              <a:defRPr>
                <a:solidFill>
                  <a:schemeClr val="accent1"/>
                </a:solidFill>
              </a:defRPr>
            </a:lvl6pPr>
            <a:lvl7pPr lvl="6" algn="ctr">
              <a:spcBef>
                <a:spcPts val="0"/>
              </a:spcBef>
              <a:buClr>
                <a:schemeClr val="accent1"/>
              </a:buClr>
              <a:defRPr>
                <a:solidFill>
                  <a:schemeClr val="accent1"/>
                </a:solidFill>
              </a:defRPr>
            </a:lvl7pPr>
            <a:lvl8pPr lvl="7" algn="ctr">
              <a:spcBef>
                <a:spcPts val="0"/>
              </a:spcBef>
              <a:buClr>
                <a:schemeClr val="accent1"/>
              </a:buClr>
              <a:defRPr>
                <a:solidFill>
                  <a:schemeClr val="accent1"/>
                </a:solidFill>
              </a:defRPr>
            </a:lvl8pPr>
            <a:lvl9pPr lvl="8" algn="ctr">
              <a:spcBef>
                <a:spcPts val="0"/>
              </a:spcBef>
              <a:buClr>
                <a:schemeClr val="accent1"/>
              </a:buClr>
              <a:defRPr>
                <a:solidFill>
                  <a:schemeClr val="accent1"/>
                </a:solidFill>
              </a:defRPr>
            </a:lvl9pPr>
          </a:lstStyle>
          <a:p>
            <a:endParaRPr/>
          </a:p>
        </p:txBody>
      </p:sp>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2802750" y="802500"/>
            <a:ext cx="3538500" cy="3538500"/>
          </a:xfrm>
          <a:prstGeom prst="rect">
            <a:avLst/>
          </a:prstGeom>
          <a:solidFill>
            <a:srgbClr val="FFFFFF"/>
          </a:solidFill>
        </p:spPr>
        <p:txBody>
          <a:bodyPr lIns="91425" tIns="91425" rIns="91425" bIns="91425" anchor="ctr"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6" name="Shape 1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292850"/>
            <a:ext cx="8520600" cy="801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311700" y="1228675"/>
            <a:ext cx="8520600" cy="3340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11700" y="292850"/>
            <a:ext cx="8520600" cy="801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11700" y="1228675"/>
            <a:ext cx="3999900" cy="3340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body" idx="2"/>
          </p:nvPr>
        </p:nvSpPr>
        <p:spPr>
          <a:xfrm>
            <a:off x="4832400" y="1228675"/>
            <a:ext cx="3999900" cy="3340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5" name="Shape 2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04800" y="309350"/>
            <a:ext cx="8537700" cy="748200"/>
          </a:xfrm>
          <a:prstGeom prst="rect">
            <a:avLst/>
          </a:prstGeom>
        </p:spPr>
        <p:txBody>
          <a:bodyPr lIns="91425" tIns="91425" rIns="91425" bIns="91425" anchor="t" anchorCtr="0"/>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a:endParaRPr/>
          </a:p>
        </p:txBody>
      </p:sp>
      <p:sp>
        <p:nvSpPr>
          <p:cNvPr id="28" name="Shape 2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31" name="Shape 31"/>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2" name="Shape 3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defRPr sz="6000">
                <a:solidFill>
                  <a:schemeClr val="lt1"/>
                </a:solidFill>
              </a:defRPr>
            </a:lvl1pPr>
            <a:lvl2pPr lvl="1">
              <a:spcBef>
                <a:spcPts val="0"/>
              </a:spcBef>
              <a:buClr>
                <a:schemeClr val="lt1"/>
              </a:buClr>
              <a:buSzPct val="100000"/>
              <a:defRPr sz="6000">
                <a:solidFill>
                  <a:schemeClr val="lt1"/>
                </a:solidFill>
              </a:defRPr>
            </a:lvl2pPr>
            <a:lvl3pPr lvl="2">
              <a:spcBef>
                <a:spcPts val="0"/>
              </a:spcBef>
              <a:buClr>
                <a:schemeClr val="lt1"/>
              </a:buClr>
              <a:buSzPct val="100000"/>
              <a:defRPr sz="6000">
                <a:solidFill>
                  <a:schemeClr val="lt1"/>
                </a:solidFill>
              </a:defRPr>
            </a:lvl3pPr>
            <a:lvl4pPr lvl="3">
              <a:spcBef>
                <a:spcPts val="0"/>
              </a:spcBef>
              <a:buClr>
                <a:schemeClr val="lt1"/>
              </a:buClr>
              <a:buSzPct val="100000"/>
              <a:defRPr sz="6000">
                <a:solidFill>
                  <a:schemeClr val="lt1"/>
                </a:solidFill>
              </a:defRPr>
            </a:lvl4pPr>
            <a:lvl5pPr lvl="4">
              <a:spcBef>
                <a:spcPts val="0"/>
              </a:spcBef>
              <a:buClr>
                <a:schemeClr val="lt1"/>
              </a:buClr>
              <a:buSzPct val="100000"/>
              <a:defRPr sz="6000">
                <a:solidFill>
                  <a:schemeClr val="lt1"/>
                </a:solidFill>
              </a:defRPr>
            </a:lvl5pPr>
            <a:lvl6pPr lvl="5">
              <a:spcBef>
                <a:spcPts val="0"/>
              </a:spcBef>
              <a:buClr>
                <a:schemeClr val="lt1"/>
              </a:buClr>
              <a:buSzPct val="100000"/>
              <a:defRPr sz="6000">
                <a:solidFill>
                  <a:schemeClr val="lt1"/>
                </a:solidFill>
              </a:defRPr>
            </a:lvl6pPr>
            <a:lvl7pPr lvl="6">
              <a:spcBef>
                <a:spcPts val="0"/>
              </a:spcBef>
              <a:buClr>
                <a:schemeClr val="lt1"/>
              </a:buClr>
              <a:buSzPct val="100000"/>
              <a:defRPr sz="6000">
                <a:solidFill>
                  <a:schemeClr val="lt1"/>
                </a:solidFill>
              </a:defRPr>
            </a:lvl7pPr>
            <a:lvl8pPr lvl="7">
              <a:spcBef>
                <a:spcPts val="0"/>
              </a:spcBef>
              <a:buClr>
                <a:schemeClr val="lt1"/>
              </a:buClr>
              <a:buSzPct val="100000"/>
              <a:defRPr sz="6000">
                <a:solidFill>
                  <a:schemeClr val="lt1"/>
                </a:solidFill>
              </a:defRPr>
            </a:lvl8pPr>
            <a:lvl9pPr lvl="8">
              <a:spcBef>
                <a:spcPts val="0"/>
              </a:spcBef>
              <a:buClr>
                <a:schemeClr val="lt1"/>
              </a:buClr>
              <a:buSzPct val="100000"/>
              <a:defRPr sz="6000">
                <a:solidFill>
                  <a:schemeClr val="lt1"/>
                </a:solidFill>
              </a:defRPr>
            </a:lvl9pPr>
          </a:lstStyle>
          <a:p>
            <a:endParaRPr/>
          </a:p>
        </p:txBody>
      </p:sp>
      <p:sp>
        <p:nvSpPr>
          <p:cNvPr id="35" name="Shape 3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6"/>
        <p:cNvGrpSpPr/>
        <p:nvPr/>
      </p:nvGrpSpPr>
      <p:grpSpPr>
        <a:xfrm>
          <a:off x="0" y="0"/>
          <a:ext cx="0" cy="0"/>
          <a:chOff x="0" y="0"/>
          <a:chExt cx="0" cy="0"/>
        </a:xfrm>
      </p:grpSpPr>
      <p:sp>
        <p:nvSpPr>
          <p:cNvPr id="37" name="Shape 37"/>
          <p:cNvSpPr/>
          <p:nvPr/>
        </p:nvSpPr>
        <p:spPr>
          <a:xfrm>
            <a:off x="4572000" y="-2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38" name="Shape 38"/>
          <p:cNvCxnSpPr/>
          <p:nvPr/>
        </p:nvCxnSpPr>
        <p:spPr>
          <a:xfrm>
            <a:off x="5029675" y="4495500"/>
            <a:ext cx="468300" cy="0"/>
          </a:xfrm>
          <a:prstGeom prst="straightConnector1">
            <a:avLst/>
          </a:prstGeom>
          <a:noFill/>
          <a:ln w="28575" cap="flat" cmpd="sng">
            <a:solidFill>
              <a:schemeClr val="lt1"/>
            </a:solidFill>
            <a:prstDash val="solid"/>
            <a:round/>
            <a:headEnd type="none" w="med" len="med"/>
            <a:tailEnd type="none" w="med" len="med"/>
          </a:ln>
        </p:spPr>
      </p:cxnSp>
      <p:sp>
        <p:nvSpPr>
          <p:cNvPr id="39" name="Shape 39"/>
          <p:cNvSpPr txBox="1">
            <a:spLocks noGrp="1"/>
          </p:cNvSpPr>
          <p:nvPr>
            <p:ph type="title"/>
          </p:nvPr>
        </p:nvSpPr>
        <p:spPr>
          <a:xfrm>
            <a:off x="265500" y="1081400"/>
            <a:ext cx="4045200" cy="1710300"/>
          </a:xfrm>
          <a:prstGeom prst="rect">
            <a:avLst/>
          </a:prstGeom>
        </p:spPr>
        <p:txBody>
          <a:bodyPr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40" name="Shape 40"/>
          <p:cNvSpPr txBox="1">
            <a:spLocks noGrp="1"/>
          </p:cNvSpPr>
          <p:nvPr>
            <p:ph type="subTitle" idx="1"/>
          </p:nvPr>
        </p:nvSpPr>
        <p:spPr>
          <a:xfrm>
            <a:off x="265500" y="2845222"/>
            <a:ext cx="4045200" cy="1345500"/>
          </a:xfrm>
          <a:prstGeom prst="rect">
            <a:avLst/>
          </a:prstGeom>
        </p:spPr>
        <p:txBody>
          <a:bodyPr lIns="91425" tIns="91425" rIns="91425" bIns="91425" anchor="t" anchorCtr="0"/>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a:endParaRPr/>
          </a:p>
        </p:txBody>
      </p:sp>
      <p:sp>
        <p:nvSpPr>
          <p:cNvPr id="41" name="Shape 41"/>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a:endParaRPr/>
          </a:p>
        </p:txBody>
      </p:sp>
      <p:sp>
        <p:nvSpPr>
          <p:cNvPr id="42" name="Shape 4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319500" y="4230575"/>
            <a:ext cx="5998800" cy="598800"/>
          </a:xfrm>
          <a:prstGeom prst="rect">
            <a:avLst/>
          </a:prstGeom>
        </p:spPr>
        <p:txBody>
          <a:bodyPr lIns="91425" tIns="91425" rIns="91425" bIns="91425" anchor="ctr" anchorCtr="0"/>
          <a:lstStyle>
            <a:lvl1pPr lvl="0">
              <a:lnSpc>
                <a:spcPct val="100000"/>
              </a:lnSpc>
              <a:spcBef>
                <a:spcPts val="0"/>
              </a:spcBef>
              <a:spcAft>
                <a:spcPts val="0"/>
              </a:spcAft>
              <a:buClr>
                <a:schemeClr val="accent1"/>
              </a:buClr>
              <a:buSzPct val="100000"/>
              <a:buFont typeface="Amatic SC"/>
              <a:buNone/>
              <a:defRPr sz="2400" b="1">
                <a:solidFill>
                  <a:schemeClr val="accent1"/>
                </a:solidFill>
                <a:latin typeface="Amatic SC"/>
                <a:ea typeface="Amatic SC"/>
                <a:cs typeface="Amatic SC"/>
                <a:sym typeface="Amatic SC"/>
              </a:defRPr>
            </a:lvl1pPr>
          </a:lstStyle>
          <a:p>
            <a:endParaRPr/>
          </a:p>
        </p:txBody>
      </p:sp>
      <p:sp>
        <p:nvSpPr>
          <p:cNvPr id="45" name="Shape 4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292850"/>
            <a:ext cx="8520600" cy="801000"/>
          </a:xfrm>
          <a:prstGeom prst="rect">
            <a:avLst/>
          </a:prstGeom>
          <a:noFill/>
          <a:ln>
            <a:noFill/>
          </a:ln>
        </p:spPr>
        <p:txBody>
          <a:bodyPr lIns="91425" tIns="91425" rIns="91425" bIns="91425" anchor="t" anchorCtr="0"/>
          <a:lstStyle>
            <a:lvl1pPr lv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1pPr>
            <a:lvl2pPr lvl="1">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2pPr>
            <a:lvl3pPr lvl="2">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3pPr>
            <a:lvl4pPr lvl="3">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4pPr>
            <a:lvl5pPr lvl="4">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5pPr>
            <a:lvl6pPr lvl="5">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6pPr>
            <a:lvl7pPr lvl="6">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7pPr>
            <a:lvl8pPr lvl="7">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8pPr>
            <a:lvl9pPr lvl="8">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9pPr>
          </a:lstStyle>
          <a:p>
            <a:endParaRPr/>
          </a:p>
        </p:txBody>
      </p:sp>
      <p:sp>
        <p:nvSpPr>
          <p:cNvPr id="7" name="Shape 7"/>
          <p:cNvSpPr txBox="1">
            <a:spLocks noGrp="1"/>
          </p:cNvSpPr>
          <p:nvPr>
            <p:ph type="body" idx="1"/>
          </p:nvPr>
        </p:nvSpPr>
        <p:spPr>
          <a:xfrm>
            <a:off x="311700" y="1228675"/>
            <a:ext cx="8520600" cy="3340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g"/><Relationship Id="rId5" Type="http://schemas.openxmlformats.org/officeDocument/2006/relationships/image" Target="../media/image16.jpg"/><Relationship Id="rId6" Type="http://schemas.openxmlformats.org/officeDocument/2006/relationships/image" Target="../media/image17.jpg"/><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hyperlink" Target="http://www.cnn.com/2014/02/04/showbiz/super-bowl-red-hot-chili-peppers/" TargetMode="External"/><Relationship Id="rId4" Type="http://schemas.openxmlformats.org/officeDocument/2006/relationships/hyperlink" Target="http://www.telegraph.co.uk/culture/music/8561725/Red-Hot-Chili-Peppers-a-timeline.html" TargetMode="External"/><Relationship Id="rId5" Type="http://schemas.openxmlformats.org/officeDocument/2006/relationships/hyperlink" Target="http://www.allmusic.com/artist/red-hot-chili-peppers-mn0000883318/biography" TargetMode="External"/><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www.gibson.com/news-lifestyle/features/en-us/influencesinspirationsred.asp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311700" y="413085"/>
            <a:ext cx="8520600" cy="1159800"/>
          </a:xfrm>
          <a:prstGeom prst="rect">
            <a:avLst/>
          </a:prstGeom>
        </p:spPr>
        <p:txBody>
          <a:bodyPr lIns="91425" tIns="91425" rIns="91425" bIns="91425" anchor="ctr" anchorCtr="0">
            <a:noAutofit/>
          </a:bodyPr>
          <a:lstStyle/>
          <a:p>
            <a:pPr lvl="0">
              <a:spcBef>
                <a:spcPts val="0"/>
              </a:spcBef>
              <a:buNone/>
            </a:pPr>
            <a:r>
              <a:rPr lang="en" sz="7200"/>
              <a:t>Red Hot Chili Peppers </a:t>
            </a:r>
          </a:p>
        </p:txBody>
      </p:sp>
      <p:sp>
        <p:nvSpPr>
          <p:cNvPr id="57" name="Shape 57"/>
          <p:cNvSpPr txBox="1">
            <a:spLocks noGrp="1"/>
          </p:cNvSpPr>
          <p:nvPr>
            <p:ph type="subTitle" idx="1"/>
          </p:nvPr>
        </p:nvSpPr>
        <p:spPr>
          <a:xfrm>
            <a:off x="0" y="3798525"/>
            <a:ext cx="3477000" cy="1344900"/>
          </a:xfrm>
          <a:prstGeom prst="rect">
            <a:avLst/>
          </a:prstGeom>
        </p:spPr>
        <p:txBody>
          <a:bodyPr lIns="91425" tIns="91425" rIns="91425" bIns="91425" anchor="ctr" anchorCtr="0">
            <a:noAutofit/>
          </a:bodyPr>
          <a:lstStyle/>
          <a:p>
            <a:pPr lvl="0" rtl="0">
              <a:spcBef>
                <a:spcPts val="0"/>
              </a:spcBef>
              <a:buNone/>
            </a:pPr>
            <a:r>
              <a:rPr lang="en" sz="1800"/>
              <a:t>Group 3 </a:t>
            </a:r>
          </a:p>
          <a:p>
            <a:pPr lvl="0">
              <a:spcBef>
                <a:spcPts val="0"/>
              </a:spcBef>
              <a:buNone/>
            </a:pPr>
            <a:r>
              <a:rPr lang="en" sz="2200" b="1">
                <a:solidFill>
                  <a:srgbClr val="222222"/>
                </a:solidFill>
              </a:rPr>
              <a:t>Kaitlin Gaedtke</a:t>
            </a:r>
          </a:p>
          <a:p>
            <a:pPr lvl="0" rtl="0">
              <a:spcBef>
                <a:spcPts val="0"/>
              </a:spcBef>
              <a:buNone/>
            </a:pPr>
            <a:r>
              <a:rPr lang="en" sz="2200" b="1">
                <a:solidFill>
                  <a:srgbClr val="222222"/>
                </a:solidFill>
              </a:rPr>
              <a:t>Lauren Lalumiere</a:t>
            </a:r>
          </a:p>
          <a:p>
            <a:pPr lvl="0">
              <a:spcBef>
                <a:spcPts val="0"/>
              </a:spcBef>
              <a:buNone/>
            </a:pPr>
            <a:r>
              <a:rPr lang="en" sz="2200" b="1">
                <a:solidFill>
                  <a:srgbClr val="222222"/>
                </a:solidFill>
              </a:rPr>
              <a:t>Maisey Pierce </a:t>
            </a:r>
          </a:p>
          <a:p>
            <a:pPr lvl="0">
              <a:spcBef>
                <a:spcPts val="0"/>
              </a:spcBef>
              <a:buNone/>
            </a:pPr>
            <a:endParaRPr sz="2200" b="1">
              <a:solidFill>
                <a:srgbClr val="222222"/>
              </a:solidFill>
              <a:highlight>
                <a:srgbClr val="FFFFFF"/>
              </a:highlight>
            </a:endParaRPr>
          </a:p>
        </p:txBody>
      </p:sp>
      <p:pic>
        <p:nvPicPr>
          <p:cNvPr id="58" name="Shape 58" descr="RFcZvug7.jpg"/>
          <p:cNvPicPr preferRelativeResize="0"/>
          <p:nvPr/>
        </p:nvPicPr>
        <p:blipFill>
          <a:blip r:embed="rId3">
            <a:alphaModFix/>
          </a:blip>
          <a:stretch>
            <a:fillRect/>
          </a:stretch>
        </p:blipFill>
        <p:spPr>
          <a:xfrm>
            <a:off x="3556939" y="2266122"/>
            <a:ext cx="2030121" cy="194536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body" idx="4294967295"/>
          </p:nvPr>
        </p:nvSpPr>
        <p:spPr>
          <a:xfrm>
            <a:off x="158975" y="250425"/>
            <a:ext cx="4339200" cy="4318500"/>
          </a:xfrm>
          <a:prstGeom prst="rect">
            <a:avLst/>
          </a:prstGeom>
        </p:spPr>
        <p:txBody>
          <a:bodyPr lIns="91425" tIns="91425" rIns="91425" bIns="91425" anchor="t" anchorCtr="0">
            <a:noAutofit/>
          </a:bodyPr>
          <a:lstStyle/>
          <a:p>
            <a:pPr lvl="0" algn="ctr" rtl="0">
              <a:spcBef>
                <a:spcPts val="1000"/>
              </a:spcBef>
              <a:buNone/>
            </a:pPr>
            <a:r>
              <a:rPr lang="en" sz="2000" u="sng">
                <a:solidFill>
                  <a:srgbClr val="CC4125"/>
                </a:solidFill>
              </a:rPr>
              <a:t>RHCP in the 90s</a:t>
            </a:r>
            <a:r>
              <a:rPr lang="en" sz="2000">
                <a:solidFill>
                  <a:srgbClr val="CC4125"/>
                </a:solidFill>
              </a:rPr>
              <a:t>:</a:t>
            </a:r>
          </a:p>
          <a:p>
            <a:pPr marL="457200" lvl="0" indent="-304800" rtl="0">
              <a:spcBef>
                <a:spcPts val="1000"/>
              </a:spcBef>
              <a:spcAft>
                <a:spcPts val="1000"/>
              </a:spcAft>
              <a:buSzPct val="100000"/>
            </a:pPr>
            <a:r>
              <a:rPr lang="en" sz="1200"/>
              <a:t>With their new unexpected success came stress. Some members turned, once again, to drugs to cope. </a:t>
            </a:r>
          </a:p>
          <a:p>
            <a:pPr marL="457200" lvl="0" indent="-304800" rtl="0">
              <a:spcBef>
                <a:spcPts val="1000"/>
              </a:spcBef>
              <a:spcAft>
                <a:spcPts val="1000"/>
              </a:spcAft>
              <a:buSzPct val="100000"/>
            </a:pPr>
            <a:r>
              <a:rPr lang="en" sz="1200"/>
              <a:t>Created rap rock and alternative rock songs.</a:t>
            </a:r>
          </a:p>
          <a:p>
            <a:pPr marL="457200" lvl="0" indent="-304800" rtl="0">
              <a:spcBef>
                <a:spcPts val="1000"/>
              </a:spcBef>
              <a:spcAft>
                <a:spcPts val="1000"/>
              </a:spcAft>
              <a:buSzPct val="100000"/>
            </a:pPr>
            <a:r>
              <a:rPr lang="en" sz="1200"/>
              <a:t>Their songs had rapid guitar riffs along with some philosophical meaning.</a:t>
            </a:r>
          </a:p>
          <a:p>
            <a:pPr marL="457200" lvl="0" indent="-304800" rtl="0">
              <a:spcBef>
                <a:spcPts val="1000"/>
              </a:spcBef>
              <a:spcAft>
                <a:spcPts val="1000"/>
              </a:spcAft>
              <a:buSzPct val="100000"/>
            </a:pPr>
            <a:r>
              <a:rPr lang="en" sz="1200"/>
              <a:t>The band went through transitions with band members, leaving them lacking in some parts with style. </a:t>
            </a:r>
          </a:p>
          <a:p>
            <a:pPr marL="457200" lvl="0" indent="-304800" rtl="0">
              <a:spcBef>
                <a:spcPts val="1000"/>
              </a:spcBef>
              <a:spcAft>
                <a:spcPts val="1000"/>
              </a:spcAft>
              <a:buSzPct val="100000"/>
            </a:pPr>
            <a:r>
              <a:rPr lang="en" sz="1200"/>
              <a:t>Use of heavy metal guitar riffs</a:t>
            </a:r>
          </a:p>
          <a:p>
            <a:pPr marL="457200" lvl="0" indent="-304800" rtl="0">
              <a:spcBef>
                <a:spcPts val="1000"/>
              </a:spcBef>
              <a:spcAft>
                <a:spcPts val="0"/>
              </a:spcAft>
              <a:buSzPct val="100000"/>
            </a:pPr>
            <a:r>
              <a:rPr lang="en" sz="1200"/>
              <a:t>Hints of psychedelic rock  </a:t>
            </a:r>
          </a:p>
          <a:p>
            <a:pPr lvl="0">
              <a:spcBef>
                <a:spcPts val="1000"/>
              </a:spcBef>
              <a:buNone/>
            </a:pPr>
            <a:endParaRPr sz="1400">
              <a:solidFill>
                <a:schemeClr val="dk1"/>
              </a:solidFill>
            </a:endParaRPr>
          </a:p>
        </p:txBody>
      </p:sp>
      <p:sp>
        <p:nvSpPr>
          <p:cNvPr id="118" name="Shape 118"/>
          <p:cNvSpPr txBox="1"/>
          <p:nvPr/>
        </p:nvSpPr>
        <p:spPr>
          <a:xfrm>
            <a:off x="4430525" y="423800"/>
            <a:ext cx="4469100" cy="4449900"/>
          </a:xfrm>
          <a:prstGeom prst="rect">
            <a:avLst/>
          </a:prstGeom>
          <a:noFill/>
          <a:ln>
            <a:noFill/>
          </a:ln>
        </p:spPr>
        <p:txBody>
          <a:bodyPr lIns="91425" tIns="91425" rIns="91425" bIns="91425" anchor="t" anchorCtr="0">
            <a:noAutofit/>
          </a:bodyPr>
          <a:lstStyle/>
          <a:p>
            <a:pPr lvl="0" algn="ctr" rtl="0">
              <a:spcBef>
                <a:spcPts val="0"/>
              </a:spcBef>
              <a:spcAft>
                <a:spcPts val="1000"/>
              </a:spcAft>
              <a:buNone/>
            </a:pPr>
            <a:r>
              <a:rPr lang="en" sz="2000" u="sng">
                <a:solidFill>
                  <a:srgbClr val="CC4125"/>
                </a:solidFill>
                <a:latin typeface="Source Code Pro"/>
                <a:ea typeface="Source Code Pro"/>
                <a:cs typeface="Source Code Pro"/>
                <a:sym typeface="Source Code Pro"/>
              </a:rPr>
              <a:t>Music of the 90s</a:t>
            </a:r>
            <a:r>
              <a:rPr lang="en" sz="2000">
                <a:solidFill>
                  <a:srgbClr val="CC4125"/>
                </a:solidFill>
                <a:latin typeface="Source Code Pro"/>
                <a:ea typeface="Source Code Pro"/>
                <a:cs typeface="Source Code Pro"/>
                <a:sym typeface="Source Code Pro"/>
              </a:rPr>
              <a:t>:</a:t>
            </a:r>
          </a:p>
          <a:p>
            <a:pPr marL="457200" lvl="0" indent="-304800" rtl="0">
              <a:spcBef>
                <a:spcPts val="0"/>
              </a:spcBef>
              <a:spcAft>
                <a:spcPts val="1000"/>
              </a:spcAft>
              <a:buClr>
                <a:schemeClr val="dk2"/>
              </a:buClr>
              <a:buSzPct val="100000"/>
              <a:buFont typeface="Source Code Pro"/>
              <a:buChar char="●"/>
            </a:pPr>
            <a:r>
              <a:rPr lang="en" sz="1200">
                <a:solidFill>
                  <a:schemeClr val="dk2"/>
                </a:solidFill>
                <a:latin typeface="Source Code Pro"/>
                <a:ea typeface="Source Code Pro"/>
                <a:cs typeface="Source Code Pro"/>
                <a:sym typeface="Source Code Pro"/>
              </a:rPr>
              <a:t>Teen pop &amp; dance pop from the 70s had begun to reemerge. </a:t>
            </a:r>
          </a:p>
          <a:p>
            <a:pPr marL="457200" lvl="0" indent="-304800" rtl="0">
              <a:spcBef>
                <a:spcPts val="0"/>
              </a:spcBef>
              <a:spcAft>
                <a:spcPts val="1000"/>
              </a:spcAft>
              <a:buClr>
                <a:schemeClr val="dk2"/>
              </a:buClr>
              <a:buSzPct val="100000"/>
              <a:buFont typeface="Source Code Pro"/>
              <a:buChar char="●"/>
            </a:pPr>
            <a:r>
              <a:rPr lang="en" sz="1200">
                <a:solidFill>
                  <a:schemeClr val="dk2"/>
                </a:solidFill>
                <a:latin typeface="Source Code Pro"/>
                <a:ea typeface="Source Code Pro"/>
                <a:cs typeface="Source Code Pro"/>
                <a:sym typeface="Source Code Pro"/>
              </a:rPr>
              <a:t>R&amp;B and Urban music (aside from reggae) remained popular.</a:t>
            </a:r>
          </a:p>
          <a:p>
            <a:pPr marL="457200" lvl="0" indent="-304800" rtl="0">
              <a:spcBef>
                <a:spcPts val="0"/>
              </a:spcBef>
              <a:buClr>
                <a:schemeClr val="dk2"/>
              </a:buClr>
              <a:buSzPct val="100000"/>
              <a:buFont typeface="Source Code Pro"/>
              <a:buChar char="●"/>
            </a:pPr>
            <a:r>
              <a:rPr lang="en" sz="1200">
                <a:solidFill>
                  <a:schemeClr val="dk2"/>
                </a:solidFill>
                <a:latin typeface="Source Code Pro"/>
                <a:ea typeface="Source Code Pro"/>
                <a:cs typeface="Source Code Pro"/>
                <a:sym typeface="Source Code Pro"/>
              </a:rPr>
              <a:t>Urban music would blend styles together, resulting in fusion genres like hip hop-soul and g-funk.</a:t>
            </a:r>
          </a:p>
          <a:p>
            <a:pPr marL="457200" lvl="0" indent="-304800" rtl="0">
              <a:spcBef>
                <a:spcPts val="0"/>
              </a:spcBef>
              <a:buClr>
                <a:schemeClr val="dk2"/>
              </a:buClr>
              <a:buSzPct val="100000"/>
              <a:buFont typeface="Source Code Pro"/>
              <a:buChar char="●"/>
            </a:pPr>
            <a:r>
              <a:rPr lang="en" sz="1200">
                <a:solidFill>
                  <a:schemeClr val="dk2"/>
                </a:solidFill>
                <a:latin typeface="Source Code Pro"/>
                <a:ea typeface="Source Code Pro"/>
                <a:cs typeface="Source Code Pro"/>
                <a:sym typeface="Source Code Pro"/>
              </a:rPr>
              <a:t>Electronic music continued to increase in popularity. </a:t>
            </a:r>
          </a:p>
          <a:p>
            <a:pPr marL="457200" lvl="0" indent="-304800">
              <a:spcBef>
                <a:spcPts val="0"/>
              </a:spcBef>
              <a:buClr>
                <a:schemeClr val="dk2"/>
              </a:buClr>
              <a:buSzPct val="100000"/>
              <a:buFont typeface="Source Code Pro"/>
              <a:buChar char="●"/>
            </a:pPr>
            <a:r>
              <a:rPr lang="en" sz="1200">
                <a:solidFill>
                  <a:schemeClr val="dk2"/>
                </a:solidFill>
                <a:latin typeface="Source Code Pro"/>
                <a:ea typeface="Source Code Pro"/>
                <a:cs typeface="Source Code Pro"/>
                <a:sym typeface="Source Code Pro"/>
              </a:rPr>
              <a:t>Rock was very popular and alternative and industrial rock music emerged.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body" idx="4294967295"/>
          </p:nvPr>
        </p:nvSpPr>
        <p:spPr>
          <a:xfrm>
            <a:off x="0" y="236850"/>
            <a:ext cx="4760100" cy="4626000"/>
          </a:xfrm>
          <a:prstGeom prst="rect">
            <a:avLst/>
          </a:prstGeom>
        </p:spPr>
        <p:txBody>
          <a:bodyPr lIns="91425" tIns="91425" rIns="91425" bIns="91425" anchor="t" anchorCtr="0">
            <a:noAutofit/>
          </a:bodyPr>
          <a:lstStyle/>
          <a:p>
            <a:pPr lvl="0" algn="ctr" rtl="0">
              <a:spcBef>
                <a:spcPts val="0"/>
              </a:spcBef>
              <a:spcAft>
                <a:spcPts val="0"/>
              </a:spcAft>
              <a:buNone/>
            </a:pPr>
            <a:r>
              <a:rPr lang="en" sz="2000" u="sng">
                <a:solidFill>
                  <a:srgbClr val="CC4125"/>
                </a:solidFill>
              </a:rPr>
              <a:t>RHCP in the early 2000s</a:t>
            </a:r>
          </a:p>
          <a:p>
            <a:pPr lvl="0" algn="ctr" rtl="0">
              <a:spcBef>
                <a:spcPts val="0"/>
              </a:spcBef>
              <a:spcAft>
                <a:spcPts val="0"/>
              </a:spcAft>
              <a:buNone/>
            </a:pPr>
            <a:r>
              <a:rPr lang="en" sz="2000">
                <a:solidFill>
                  <a:srgbClr val="CC4125"/>
                </a:solidFill>
              </a:rPr>
              <a:t> </a:t>
            </a:r>
            <a:r>
              <a:rPr lang="en" sz="2000" u="sng">
                <a:solidFill>
                  <a:srgbClr val="CC4125"/>
                </a:solidFill>
              </a:rPr>
              <a:t>&amp; today</a:t>
            </a:r>
            <a:r>
              <a:rPr lang="en">
                <a:solidFill>
                  <a:srgbClr val="CC4125"/>
                </a:solidFill>
              </a:rPr>
              <a:t>:</a:t>
            </a:r>
          </a:p>
          <a:p>
            <a:pPr marL="457200" lvl="0" indent="-304800" rtl="0">
              <a:spcBef>
                <a:spcPts val="0"/>
              </a:spcBef>
              <a:buSzPct val="100000"/>
            </a:pPr>
            <a:r>
              <a:rPr lang="en" sz="1200"/>
              <a:t>A reunited band found popularity once again. </a:t>
            </a:r>
          </a:p>
          <a:p>
            <a:pPr marL="457200" lvl="0" indent="-304800" rtl="0">
              <a:spcBef>
                <a:spcPts val="1000"/>
              </a:spcBef>
              <a:buSzPct val="100000"/>
            </a:pPr>
            <a:r>
              <a:rPr lang="en" sz="1200"/>
              <a:t>Their album Californication sold over 16 million copies (1999).  Contained fewer rap-driven songs.</a:t>
            </a:r>
          </a:p>
          <a:p>
            <a:pPr marL="457200" lvl="0" indent="-304800" rtl="0">
              <a:spcBef>
                <a:spcPts val="1000"/>
              </a:spcBef>
              <a:buSzPct val="100000"/>
            </a:pPr>
            <a:r>
              <a:rPr lang="en" sz="1200">
                <a:highlight>
                  <a:srgbClr val="FFFFFF"/>
                </a:highlight>
              </a:rPr>
              <a:t>Integrated more textured and melodic guitar riffs, vocals, and bass-lines. </a:t>
            </a:r>
          </a:p>
          <a:p>
            <a:pPr marL="457200" lvl="0" indent="-304800" rtl="0">
              <a:spcBef>
                <a:spcPts val="1000"/>
              </a:spcBef>
              <a:buSzPct val="100000"/>
            </a:pPr>
            <a:r>
              <a:rPr lang="en" sz="1200">
                <a:highlight>
                  <a:srgbClr val="FFFFFF"/>
                </a:highlight>
              </a:rPr>
              <a:t>Wanted to create a new creative &amp; unique album. </a:t>
            </a:r>
          </a:p>
          <a:p>
            <a:pPr marL="457200" lvl="0" indent="-304800" rtl="0">
              <a:spcBef>
                <a:spcPts val="1000"/>
              </a:spcBef>
              <a:buSzPct val="100000"/>
            </a:pPr>
            <a:r>
              <a:rPr lang="en" sz="1200">
                <a:highlight>
                  <a:srgbClr val="FFFFFF"/>
                </a:highlight>
              </a:rPr>
              <a:t>It was subdued and focused primarily on melodic ballads. </a:t>
            </a:r>
          </a:p>
          <a:p>
            <a:pPr marL="457200" lvl="0" indent="-304800" rtl="0">
              <a:spcBef>
                <a:spcPts val="1000"/>
              </a:spcBef>
              <a:buSzPct val="100000"/>
            </a:pPr>
            <a:r>
              <a:rPr lang="en" sz="1200">
                <a:highlight>
                  <a:srgbClr val="FFFFFF"/>
                </a:highlight>
              </a:rPr>
              <a:t>Dani California reached the top of the Modern Rock charts. </a:t>
            </a:r>
          </a:p>
          <a:p>
            <a:pPr lvl="0" rtl="0">
              <a:spcBef>
                <a:spcPts val="0"/>
              </a:spcBef>
              <a:buNone/>
            </a:pPr>
            <a:endParaRPr/>
          </a:p>
          <a:p>
            <a:pPr lvl="0" rtl="0">
              <a:spcBef>
                <a:spcPts val="0"/>
              </a:spcBef>
              <a:buNone/>
            </a:pPr>
            <a:endParaRPr/>
          </a:p>
          <a:p>
            <a:pPr lvl="0" rtl="0">
              <a:spcBef>
                <a:spcPts val="0"/>
              </a:spcBef>
              <a:buNone/>
            </a:pPr>
            <a:endParaRPr/>
          </a:p>
        </p:txBody>
      </p:sp>
      <p:sp>
        <p:nvSpPr>
          <p:cNvPr id="124" name="Shape 124"/>
          <p:cNvSpPr txBox="1"/>
          <p:nvPr/>
        </p:nvSpPr>
        <p:spPr>
          <a:xfrm>
            <a:off x="4518075" y="236850"/>
            <a:ext cx="4462500" cy="4663500"/>
          </a:xfrm>
          <a:prstGeom prst="rect">
            <a:avLst/>
          </a:prstGeom>
          <a:noFill/>
          <a:ln>
            <a:noFill/>
          </a:ln>
        </p:spPr>
        <p:txBody>
          <a:bodyPr lIns="91425" tIns="91425" rIns="91425" bIns="91425" anchor="t" anchorCtr="0">
            <a:noAutofit/>
          </a:bodyPr>
          <a:lstStyle/>
          <a:p>
            <a:pPr lvl="0" algn="ctr" rtl="0">
              <a:lnSpc>
                <a:spcPct val="115000"/>
              </a:lnSpc>
              <a:spcBef>
                <a:spcPts val="0"/>
              </a:spcBef>
              <a:spcAft>
                <a:spcPts val="1600"/>
              </a:spcAft>
              <a:buNone/>
            </a:pPr>
            <a:r>
              <a:rPr lang="en" sz="1800" u="sng">
                <a:solidFill>
                  <a:srgbClr val="CC4125"/>
                </a:solidFill>
                <a:latin typeface="Source Code Pro"/>
                <a:ea typeface="Source Code Pro"/>
                <a:cs typeface="Source Code Pro"/>
                <a:sym typeface="Source Code Pro"/>
              </a:rPr>
              <a:t>Music of the early 2000s &amp; today</a:t>
            </a:r>
            <a:r>
              <a:rPr lang="en" sz="1800">
                <a:solidFill>
                  <a:srgbClr val="CC4125"/>
                </a:solidFill>
                <a:latin typeface="Source Code Pro"/>
                <a:ea typeface="Source Code Pro"/>
                <a:cs typeface="Source Code Pro"/>
                <a:sym typeface="Source Code Pro"/>
              </a:rPr>
              <a:t>:</a:t>
            </a:r>
          </a:p>
          <a:p>
            <a:pPr marL="457200" lvl="0" indent="-304800" rtl="0">
              <a:lnSpc>
                <a:spcPct val="115000"/>
              </a:lnSpc>
              <a:spcBef>
                <a:spcPts val="1000"/>
              </a:spcBef>
              <a:spcAft>
                <a:spcPts val="1600"/>
              </a:spcAft>
              <a:buClr>
                <a:schemeClr val="dk2"/>
              </a:buClr>
              <a:buSzPct val="100000"/>
              <a:buFont typeface="Source Code Pro"/>
              <a:buChar char="●"/>
            </a:pPr>
            <a:r>
              <a:rPr lang="en" sz="1200">
                <a:solidFill>
                  <a:schemeClr val="dk2"/>
                </a:solidFill>
                <a:latin typeface="Source Code Pro"/>
                <a:ea typeface="Source Code Pro"/>
                <a:cs typeface="Source Code Pro"/>
                <a:sym typeface="Source Code Pro"/>
              </a:rPr>
              <a:t>Creation of new styles had slowed.</a:t>
            </a:r>
          </a:p>
          <a:p>
            <a:pPr marL="457200" lvl="0" indent="-304800" rtl="0">
              <a:lnSpc>
                <a:spcPct val="115000"/>
              </a:lnSpc>
              <a:spcBef>
                <a:spcPts val="1000"/>
              </a:spcBef>
              <a:spcAft>
                <a:spcPts val="1600"/>
              </a:spcAft>
              <a:buClr>
                <a:schemeClr val="dk2"/>
              </a:buClr>
              <a:buSzPct val="100000"/>
              <a:buFont typeface="Source Code Pro"/>
              <a:buChar char="●"/>
            </a:pPr>
            <a:r>
              <a:rPr lang="en" sz="1200">
                <a:solidFill>
                  <a:schemeClr val="dk2"/>
                </a:solidFill>
                <a:latin typeface="Source Code Pro"/>
                <a:ea typeface="Source Code Pro"/>
                <a:cs typeface="Source Code Pro"/>
                <a:sym typeface="Source Code Pro"/>
              </a:rPr>
              <a:t>Songs started getting auto-tuned (pitch corrected). </a:t>
            </a:r>
          </a:p>
          <a:p>
            <a:pPr marL="457200" lvl="0" indent="-304800" rtl="0">
              <a:lnSpc>
                <a:spcPct val="115000"/>
              </a:lnSpc>
              <a:spcBef>
                <a:spcPts val="1000"/>
              </a:spcBef>
              <a:spcAft>
                <a:spcPts val="1600"/>
              </a:spcAft>
              <a:buClr>
                <a:schemeClr val="dk2"/>
              </a:buClr>
              <a:buSzPct val="100000"/>
              <a:buFont typeface="Source Code Pro"/>
              <a:buChar char="●"/>
            </a:pPr>
            <a:r>
              <a:rPr lang="en" sz="1200">
                <a:solidFill>
                  <a:schemeClr val="dk2"/>
                </a:solidFill>
                <a:highlight>
                  <a:srgbClr val="FFFFFF"/>
                </a:highlight>
                <a:latin typeface="Source Code Pro"/>
                <a:ea typeface="Source Code Pro"/>
                <a:cs typeface="Source Code Pro"/>
                <a:sym typeface="Source Code Pro"/>
              </a:rPr>
              <a:t> Bass guitars and bass synthesisers were replaced with loud drums and electronic instruments. </a:t>
            </a:r>
          </a:p>
          <a:p>
            <a:pPr marL="457200" lvl="0" indent="-304800" rtl="0">
              <a:lnSpc>
                <a:spcPct val="115000"/>
              </a:lnSpc>
              <a:spcBef>
                <a:spcPts val="0"/>
              </a:spcBef>
              <a:spcAft>
                <a:spcPts val="1000"/>
              </a:spcAft>
              <a:buClr>
                <a:schemeClr val="dk2"/>
              </a:buClr>
              <a:buSzPct val="100000"/>
              <a:buFont typeface="Source Code Pro"/>
              <a:buChar char="●"/>
            </a:pPr>
            <a:r>
              <a:rPr lang="en" sz="1200">
                <a:solidFill>
                  <a:schemeClr val="dk2"/>
                </a:solidFill>
                <a:highlight>
                  <a:srgbClr val="FFFFFF"/>
                </a:highlight>
                <a:latin typeface="Source Code Pro"/>
                <a:ea typeface="Source Code Pro"/>
                <a:cs typeface="Source Code Pro"/>
                <a:sym typeface="Source Code Pro"/>
              </a:rPr>
              <a:t>Teen pop continued to be popular in the 2000s. </a:t>
            </a:r>
          </a:p>
          <a:p>
            <a:pPr marL="457200" lvl="0" indent="-304800" rtl="0">
              <a:lnSpc>
                <a:spcPct val="115000"/>
              </a:lnSpc>
              <a:spcBef>
                <a:spcPts val="0"/>
              </a:spcBef>
              <a:spcAft>
                <a:spcPts val="1000"/>
              </a:spcAft>
              <a:buClr>
                <a:schemeClr val="dk2"/>
              </a:buClr>
              <a:buSzPct val="100000"/>
              <a:buFont typeface="Source Code Pro"/>
              <a:buChar char="●"/>
            </a:pPr>
            <a:r>
              <a:rPr lang="en" sz="1200">
                <a:solidFill>
                  <a:schemeClr val="dk2"/>
                </a:solidFill>
                <a:highlight>
                  <a:srgbClr val="FFFFFF"/>
                </a:highlight>
                <a:latin typeface="Source Code Pro"/>
                <a:ea typeface="Source Code Pro"/>
                <a:cs typeface="Source Code Pro"/>
                <a:sym typeface="Source Code Pro"/>
              </a:rPr>
              <a:t>Alternative rock also continued its popularity.</a:t>
            </a:r>
          </a:p>
          <a:p>
            <a:pPr marL="457200" lvl="0" indent="-304800" rtl="0">
              <a:lnSpc>
                <a:spcPct val="115000"/>
              </a:lnSpc>
              <a:spcBef>
                <a:spcPts val="0"/>
              </a:spcBef>
              <a:spcAft>
                <a:spcPts val="1600"/>
              </a:spcAft>
              <a:buClr>
                <a:schemeClr val="dk2"/>
              </a:buClr>
              <a:buSzPct val="100000"/>
              <a:buFont typeface="Source Code Pro"/>
              <a:buChar char="●"/>
            </a:pPr>
            <a:r>
              <a:rPr lang="en" sz="1200">
                <a:solidFill>
                  <a:schemeClr val="dk2"/>
                </a:solidFill>
                <a:highlight>
                  <a:srgbClr val="FFFFFF"/>
                </a:highlight>
                <a:latin typeface="Source Code Pro"/>
                <a:ea typeface="Source Code Pro"/>
                <a:cs typeface="Source Code Pro"/>
                <a:sym typeface="Source Code Pro"/>
              </a:rPr>
              <a:t>Today, alternative music, dance music, and hip hop music remain dominant. Rock music is seeing a revival.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sz="2800">
                <a:solidFill>
                  <a:schemeClr val="accent5"/>
                </a:solidFill>
              </a:rPr>
              <a:t>The Sound of RHCP: Typical or Innovative?</a:t>
            </a:r>
            <a:r>
              <a:rPr lang="en" sz="2800"/>
              <a:t> </a:t>
            </a:r>
          </a:p>
        </p:txBody>
      </p:sp>
      <p:sp>
        <p:nvSpPr>
          <p:cNvPr id="130" name="Shape 130"/>
          <p:cNvSpPr txBox="1">
            <a:spLocks noGrp="1"/>
          </p:cNvSpPr>
          <p:nvPr>
            <p:ph type="body" idx="1"/>
          </p:nvPr>
        </p:nvSpPr>
        <p:spPr>
          <a:xfrm>
            <a:off x="86275" y="1093850"/>
            <a:ext cx="5041500" cy="3109500"/>
          </a:xfrm>
          <a:prstGeom prst="rect">
            <a:avLst/>
          </a:prstGeom>
        </p:spPr>
        <p:txBody>
          <a:bodyPr lIns="91425" tIns="91425" rIns="91425" bIns="91425" anchor="t" anchorCtr="0">
            <a:noAutofit/>
          </a:bodyPr>
          <a:lstStyle/>
          <a:p>
            <a:pPr marL="457200" lvl="0" indent="-317500" rtl="0">
              <a:spcBef>
                <a:spcPts val="0"/>
              </a:spcBef>
              <a:buClr>
                <a:srgbClr val="000000"/>
              </a:buClr>
              <a:buSzPct val="100000"/>
            </a:pPr>
            <a:r>
              <a:rPr lang="en" sz="1400" b="1" dirty="0">
                <a:solidFill>
                  <a:srgbClr val="000000"/>
                </a:solidFill>
              </a:rPr>
              <a:t>RHCP were innovative and created a new musical style for the time period by combining aspects of punk rock and funk.</a:t>
            </a:r>
          </a:p>
          <a:p>
            <a:pPr marL="914400" lvl="1" indent="-228600" rtl="0">
              <a:spcBef>
                <a:spcPts val="0"/>
              </a:spcBef>
            </a:pPr>
            <a:r>
              <a:rPr lang="en" dirty="0"/>
              <a:t>This type of sound was soon parroted by other bands/groups, but none had as big of an influence on the genre as RHCP.  The RHCP remained the kings and founders of this new sound!</a:t>
            </a:r>
          </a:p>
          <a:p>
            <a:pPr marL="914400" lvl="1" indent="-228600">
              <a:spcBef>
                <a:spcPts val="0"/>
              </a:spcBef>
            </a:pPr>
            <a:r>
              <a:rPr lang="en" dirty="0"/>
              <a:t>By combining two musical styles that already existed and were somewhat typical of the time period, they created a brand new style that hadn’t been introduced yet.</a:t>
            </a:r>
          </a:p>
          <a:p>
            <a:pPr lvl="0">
              <a:spcBef>
                <a:spcPts val="0"/>
              </a:spcBef>
              <a:buNone/>
            </a:pPr>
            <a:endParaRPr sz="2800" dirty="0">
              <a:solidFill>
                <a:schemeClr val="dk1"/>
              </a:solidFill>
            </a:endParaRPr>
          </a:p>
        </p:txBody>
      </p:sp>
      <p:pic>
        <p:nvPicPr>
          <p:cNvPr id="131" name="Shape 131" descr="red-hot-chili-peppers-dark-necessities-single-new-mp3.png"/>
          <p:cNvPicPr preferRelativeResize="0"/>
          <p:nvPr/>
        </p:nvPicPr>
        <p:blipFill>
          <a:blip r:embed="rId3">
            <a:alphaModFix/>
          </a:blip>
          <a:stretch>
            <a:fillRect/>
          </a:stretch>
        </p:blipFill>
        <p:spPr>
          <a:xfrm>
            <a:off x="5127774" y="1466499"/>
            <a:ext cx="3885350" cy="28790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311700" y="71150"/>
            <a:ext cx="8520600" cy="801000"/>
          </a:xfrm>
          <a:prstGeom prst="rect">
            <a:avLst/>
          </a:prstGeom>
        </p:spPr>
        <p:txBody>
          <a:bodyPr lIns="91425" tIns="91425" rIns="91425" bIns="91425" anchor="t" anchorCtr="0">
            <a:noAutofit/>
          </a:bodyPr>
          <a:lstStyle/>
          <a:p>
            <a:pPr lvl="0">
              <a:spcBef>
                <a:spcPts val="0"/>
              </a:spcBef>
              <a:buNone/>
            </a:pPr>
            <a:r>
              <a:rPr lang="en">
                <a:solidFill>
                  <a:schemeClr val="accent5"/>
                </a:solidFill>
              </a:rPr>
              <a:t>Events Impacting the RHCP’s Musical Development</a:t>
            </a:r>
          </a:p>
        </p:txBody>
      </p:sp>
      <p:sp>
        <p:nvSpPr>
          <p:cNvPr id="137" name="Shape 137"/>
          <p:cNvSpPr txBox="1">
            <a:spLocks noGrp="1"/>
          </p:cNvSpPr>
          <p:nvPr>
            <p:ph type="body" idx="1"/>
          </p:nvPr>
        </p:nvSpPr>
        <p:spPr>
          <a:xfrm>
            <a:off x="0" y="1310809"/>
            <a:ext cx="5262000" cy="3416400"/>
          </a:xfrm>
          <a:prstGeom prst="rect">
            <a:avLst/>
          </a:prstGeom>
        </p:spPr>
        <p:txBody>
          <a:bodyPr lIns="91425" tIns="91425" rIns="91425" bIns="91425" anchor="t" anchorCtr="0">
            <a:noAutofit/>
          </a:bodyPr>
          <a:lstStyle/>
          <a:p>
            <a:pPr marL="457200" lvl="0" indent="-228600" rtl="0">
              <a:spcBef>
                <a:spcPts val="0"/>
              </a:spcBef>
              <a:buClr>
                <a:schemeClr val="accent1"/>
              </a:buClr>
            </a:pPr>
            <a:r>
              <a:rPr lang="en" b="1" dirty="0">
                <a:solidFill>
                  <a:schemeClr val="accent1"/>
                </a:solidFill>
              </a:rPr>
              <a:t>Social events</a:t>
            </a:r>
          </a:p>
          <a:p>
            <a:pPr marL="914400" lvl="1" indent="-311150" rtl="0">
              <a:spcBef>
                <a:spcPts val="0"/>
              </a:spcBef>
              <a:buSzPct val="100000"/>
            </a:pPr>
            <a:r>
              <a:rPr lang="en" sz="1300" dirty="0"/>
              <a:t>RHCP played the Woodstock ‘99 festival which took a drastic turn from previous Woodstock festivals.  This festival was a riot: flames, injuries, and violence.  Following this festival, RHCP had security issues for a little while on tour overseas.</a:t>
            </a:r>
          </a:p>
          <a:p>
            <a:pPr marL="1371600" lvl="2" indent="-311150" rtl="0">
              <a:spcBef>
                <a:spcPts val="0"/>
              </a:spcBef>
              <a:buSzPct val="100000"/>
            </a:pPr>
            <a:r>
              <a:rPr lang="en" sz="1300" dirty="0"/>
              <a:t>As stated in the biography, at this point band members began to work on their own side projects.</a:t>
            </a:r>
          </a:p>
          <a:p>
            <a:pPr marL="914400" lvl="1" indent="-311150" rtl="0">
              <a:spcBef>
                <a:spcPts val="0"/>
              </a:spcBef>
              <a:buSzPct val="100000"/>
            </a:pPr>
            <a:r>
              <a:rPr lang="en" sz="1300" dirty="0"/>
              <a:t>They also played the 2014 Super Bowl; however, the instrumental was pre-recorded for sound quality purposes (not RHCP’s choice).  This caused controversy with some fans who thought they were “pretending” or completely faked the performance.</a:t>
            </a:r>
          </a:p>
        </p:txBody>
      </p:sp>
      <p:pic>
        <p:nvPicPr>
          <p:cNvPr id="138" name="Shape 138" descr="10438_4.jpg"/>
          <p:cNvPicPr preferRelativeResize="0"/>
          <p:nvPr/>
        </p:nvPicPr>
        <p:blipFill>
          <a:blip r:embed="rId3">
            <a:alphaModFix/>
          </a:blip>
          <a:stretch>
            <a:fillRect/>
          </a:stretch>
        </p:blipFill>
        <p:spPr>
          <a:xfrm>
            <a:off x="5262004" y="2005649"/>
            <a:ext cx="3236525" cy="2145824"/>
          </a:xfrm>
          <a:prstGeom prst="rect">
            <a:avLst/>
          </a:prstGeom>
          <a:noFill/>
          <a:ln>
            <a:noFill/>
          </a:ln>
        </p:spPr>
      </p:pic>
      <p:sp>
        <p:nvSpPr>
          <p:cNvPr id="139" name="Shape 139"/>
          <p:cNvSpPr/>
          <p:nvPr/>
        </p:nvSpPr>
        <p:spPr>
          <a:xfrm>
            <a:off x="7235400" y="3256475"/>
            <a:ext cx="377400" cy="334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Clr>
                <a:schemeClr val="dk1"/>
              </a:buClr>
              <a:buSzPct val="26190"/>
              <a:buFont typeface="Arial"/>
              <a:buNone/>
            </a:pPr>
            <a:r>
              <a:rPr lang="en">
                <a:solidFill>
                  <a:schemeClr val="accent5"/>
                </a:solidFill>
              </a:rPr>
              <a:t>Events Impacting the RHCP’s Musical Development (Cont.)</a:t>
            </a:r>
          </a:p>
          <a:p>
            <a:pPr lvl="0">
              <a:spcBef>
                <a:spcPts val="0"/>
              </a:spcBef>
              <a:buNone/>
            </a:pPr>
            <a:endParaRPr/>
          </a:p>
        </p:txBody>
      </p:sp>
      <p:sp>
        <p:nvSpPr>
          <p:cNvPr id="145" name="Shape 145"/>
          <p:cNvSpPr txBox="1">
            <a:spLocks noGrp="1"/>
          </p:cNvSpPr>
          <p:nvPr>
            <p:ph type="body" idx="1"/>
          </p:nvPr>
        </p:nvSpPr>
        <p:spPr>
          <a:xfrm>
            <a:off x="311700" y="1778000"/>
            <a:ext cx="4875000" cy="2869474"/>
          </a:xfrm>
          <a:prstGeom prst="rect">
            <a:avLst/>
          </a:prstGeom>
        </p:spPr>
        <p:txBody>
          <a:bodyPr lIns="91425" tIns="91425" rIns="91425" bIns="91425" anchor="t" anchorCtr="0">
            <a:noAutofit/>
          </a:bodyPr>
          <a:lstStyle/>
          <a:p>
            <a:pPr marL="457200" lvl="0" indent="-228600" rtl="0">
              <a:spcBef>
                <a:spcPts val="0"/>
              </a:spcBef>
              <a:buClr>
                <a:schemeClr val="accent1"/>
              </a:buClr>
            </a:pPr>
            <a:r>
              <a:rPr lang="en" sz="1600" b="1" dirty="0">
                <a:solidFill>
                  <a:schemeClr val="accent1"/>
                </a:solidFill>
              </a:rPr>
              <a:t>Political</a:t>
            </a:r>
          </a:p>
          <a:p>
            <a:pPr marL="914400" lvl="1" indent="-228600" rtl="0">
              <a:spcBef>
                <a:spcPts val="0"/>
              </a:spcBef>
            </a:pPr>
            <a:r>
              <a:rPr lang="en" sz="1200" dirty="0"/>
              <a:t>Josh Klinghoffer was inducted as the youngest Rock and Roll Hall of Famer ever!</a:t>
            </a:r>
          </a:p>
          <a:p>
            <a:pPr marL="1371600" lvl="2" indent="-228600" rtl="0">
              <a:spcBef>
                <a:spcPts val="0"/>
              </a:spcBef>
            </a:pPr>
            <a:r>
              <a:rPr lang="en" sz="1200" dirty="0"/>
              <a:t>This was controversial because he was only with the band for 1 album before he was inducted.</a:t>
            </a:r>
          </a:p>
          <a:p>
            <a:pPr marL="914400" lvl="1" indent="-228600" rtl="0">
              <a:spcBef>
                <a:spcPts val="0"/>
              </a:spcBef>
            </a:pPr>
            <a:r>
              <a:rPr lang="en" sz="1200" dirty="0"/>
              <a:t>Bernie Sanders Campaign Show</a:t>
            </a:r>
          </a:p>
          <a:p>
            <a:pPr marL="1371600" lvl="2" indent="-228600" rtl="0">
              <a:spcBef>
                <a:spcPts val="0"/>
              </a:spcBef>
            </a:pPr>
            <a:r>
              <a:rPr lang="en" sz="1200" dirty="0"/>
              <a:t>Risky because RHCP could potentially lose fans, but lots of people showed up and Bernie’s messages were delivered and highly accepted by the crowd.</a:t>
            </a:r>
          </a:p>
        </p:txBody>
      </p:sp>
      <p:pic>
        <p:nvPicPr>
          <p:cNvPr id="146" name="Shape 146" descr="rhcp-1-e1454788586515.jpg"/>
          <p:cNvPicPr preferRelativeResize="0"/>
          <p:nvPr/>
        </p:nvPicPr>
        <p:blipFill>
          <a:blip r:embed="rId3">
            <a:alphaModFix/>
          </a:blip>
          <a:stretch>
            <a:fillRect/>
          </a:stretch>
        </p:blipFill>
        <p:spPr>
          <a:xfrm>
            <a:off x="5186700" y="2027194"/>
            <a:ext cx="3353750" cy="1887125"/>
          </a:xfrm>
          <a:prstGeom prst="rect">
            <a:avLst/>
          </a:prstGeom>
          <a:noFill/>
          <a:ln>
            <a:noFill/>
          </a:ln>
        </p:spPr>
      </p:pic>
      <p:sp>
        <p:nvSpPr>
          <p:cNvPr id="147" name="Shape 147"/>
          <p:cNvSpPr txBox="1"/>
          <p:nvPr/>
        </p:nvSpPr>
        <p:spPr>
          <a:xfrm>
            <a:off x="5241125" y="3914325"/>
            <a:ext cx="3493800" cy="549900"/>
          </a:xfrm>
          <a:prstGeom prst="rect">
            <a:avLst/>
          </a:prstGeom>
          <a:noFill/>
          <a:ln>
            <a:noFill/>
          </a:ln>
        </p:spPr>
        <p:txBody>
          <a:bodyPr lIns="91425" tIns="91425" rIns="91425" bIns="91425" anchor="t" anchorCtr="0">
            <a:noAutofit/>
          </a:bodyPr>
          <a:lstStyle/>
          <a:p>
            <a:pPr lvl="0">
              <a:spcBef>
                <a:spcPts val="0"/>
              </a:spcBef>
              <a:buNone/>
            </a:pPr>
            <a:r>
              <a:rPr lang="en" sz="1300" i="1">
                <a:solidFill>
                  <a:schemeClr val="accent5"/>
                </a:solidFill>
                <a:latin typeface="Source Code Pro"/>
                <a:ea typeface="Source Code Pro"/>
                <a:cs typeface="Source Code Pro"/>
                <a:sym typeface="Source Code Pro"/>
              </a:rPr>
              <a:t>RHCP “Feel the Bern” Campaign Show</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 </a:t>
            </a:r>
            <a:r>
              <a:rPr lang="en">
                <a:solidFill>
                  <a:schemeClr val="accent5"/>
                </a:solidFill>
              </a:rPr>
              <a:t>RHCP &amp; the Evolution of Rock &amp; Roll</a:t>
            </a:r>
          </a:p>
        </p:txBody>
      </p:sp>
      <p:sp>
        <p:nvSpPr>
          <p:cNvPr id="153" name="Shape 153"/>
          <p:cNvSpPr txBox="1">
            <a:spLocks noGrp="1"/>
          </p:cNvSpPr>
          <p:nvPr>
            <p:ph type="body" idx="1"/>
          </p:nvPr>
        </p:nvSpPr>
        <p:spPr>
          <a:xfrm>
            <a:off x="311700" y="1663699"/>
            <a:ext cx="5025900" cy="2981375"/>
          </a:xfrm>
          <a:prstGeom prst="rect">
            <a:avLst/>
          </a:prstGeom>
        </p:spPr>
        <p:txBody>
          <a:bodyPr lIns="91425" tIns="91425" rIns="91425" bIns="91425" anchor="t" anchorCtr="0">
            <a:noAutofit/>
          </a:bodyPr>
          <a:lstStyle/>
          <a:p>
            <a:pPr marL="457200" lvl="0" indent="-228600" rtl="0">
              <a:spcBef>
                <a:spcPts val="0"/>
              </a:spcBef>
              <a:buClr>
                <a:schemeClr val="accent1"/>
              </a:buClr>
            </a:pPr>
            <a:r>
              <a:rPr lang="en" sz="1600" b="1" dirty="0">
                <a:solidFill>
                  <a:schemeClr val="accent1"/>
                </a:solidFill>
              </a:rPr>
              <a:t>As mentioned previously, the Red Hot Chili Peppers’ style is a combination of punk rock and funk.</a:t>
            </a:r>
          </a:p>
          <a:p>
            <a:pPr marL="914400" lvl="1" indent="-228600" rtl="0">
              <a:spcBef>
                <a:spcPts val="0"/>
              </a:spcBef>
            </a:pPr>
            <a:r>
              <a:rPr lang="en" sz="1200" dirty="0"/>
              <a:t>By creating yet another new sub-genre of rock, they are able to appeal to an entirely new audience </a:t>
            </a:r>
          </a:p>
          <a:p>
            <a:pPr marL="1371600" lvl="2" indent="-228600" rtl="0">
              <a:spcBef>
                <a:spcPts val="0"/>
              </a:spcBef>
            </a:pPr>
            <a:r>
              <a:rPr lang="en" sz="1200" dirty="0"/>
              <a:t>They made punk softer</a:t>
            </a:r>
          </a:p>
          <a:p>
            <a:pPr marL="914400" lvl="1" indent="-228600" rtl="0">
              <a:spcBef>
                <a:spcPts val="0"/>
              </a:spcBef>
            </a:pPr>
            <a:r>
              <a:rPr lang="en" sz="1200" dirty="0"/>
              <a:t>Used 80’s chord progressions along with a prominent bass-line</a:t>
            </a:r>
          </a:p>
          <a:p>
            <a:pPr marL="1371600" lvl="2" indent="-228600" rtl="0">
              <a:spcBef>
                <a:spcPts val="0"/>
              </a:spcBef>
            </a:pPr>
            <a:r>
              <a:rPr lang="en" sz="1200" dirty="0"/>
              <a:t>Still had the rock aspect by incorporating electric guitar solos too</a:t>
            </a:r>
          </a:p>
        </p:txBody>
      </p:sp>
      <p:pic>
        <p:nvPicPr>
          <p:cNvPr id="154" name="Shape 154" descr="Red+Hot+Chili+Pepper.jpg"/>
          <p:cNvPicPr preferRelativeResize="0"/>
          <p:nvPr/>
        </p:nvPicPr>
        <p:blipFill>
          <a:blip r:embed="rId3">
            <a:alphaModFix/>
          </a:blip>
          <a:stretch>
            <a:fillRect/>
          </a:stretch>
        </p:blipFill>
        <p:spPr>
          <a:xfrm>
            <a:off x="5337600" y="2172571"/>
            <a:ext cx="3494700" cy="232395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160800" y="361625"/>
            <a:ext cx="8983200" cy="572700"/>
          </a:xfrm>
          <a:prstGeom prst="rect">
            <a:avLst/>
          </a:prstGeom>
        </p:spPr>
        <p:txBody>
          <a:bodyPr lIns="91425" tIns="91425" rIns="91425" bIns="91425" anchor="t" anchorCtr="0">
            <a:noAutofit/>
          </a:bodyPr>
          <a:lstStyle/>
          <a:p>
            <a:pPr lvl="0">
              <a:spcBef>
                <a:spcPts val="0"/>
              </a:spcBef>
              <a:buNone/>
            </a:pPr>
            <a:r>
              <a:rPr lang="en" sz="3600">
                <a:solidFill>
                  <a:schemeClr val="accent5"/>
                </a:solidFill>
              </a:rPr>
              <a:t>Innovative &amp; Unique Elements of RHCP</a:t>
            </a:r>
          </a:p>
        </p:txBody>
      </p:sp>
      <p:sp>
        <p:nvSpPr>
          <p:cNvPr id="160" name="Shape 160"/>
          <p:cNvSpPr txBox="1">
            <a:spLocks noGrp="1"/>
          </p:cNvSpPr>
          <p:nvPr>
            <p:ph type="body" idx="1"/>
          </p:nvPr>
        </p:nvSpPr>
        <p:spPr>
          <a:xfrm>
            <a:off x="311700" y="1228675"/>
            <a:ext cx="8520600" cy="3781800"/>
          </a:xfrm>
          <a:prstGeom prst="rect">
            <a:avLst/>
          </a:prstGeom>
        </p:spPr>
        <p:txBody>
          <a:bodyPr lIns="91425" tIns="91425" rIns="91425" bIns="91425" anchor="t" anchorCtr="0">
            <a:noAutofit/>
          </a:bodyPr>
          <a:lstStyle/>
          <a:p>
            <a:pPr marL="457200" lvl="0" indent="-228600" rtl="0">
              <a:spcBef>
                <a:spcPts val="0"/>
              </a:spcBef>
              <a:buClr>
                <a:schemeClr val="accent1"/>
              </a:buClr>
            </a:pPr>
            <a:r>
              <a:rPr lang="en" sz="1400" b="1" dirty="0">
                <a:solidFill>
                  <a:schemeClr val="accent1"/>
                </a:solidFill>
              </a:rPr>
              <a:t>Musical Style</a:t>
            </a:r>
            <a:r>
              <a:rPr lang="en" sz="1400" dirty="0">
                <a:solidFill>
                  <a:schemeClr val="accent1"/>
                </a:solidFill>
              </a:rPr>
              <a:t>: </a:t>
            </a:r>
          </a:p>
          <a:p>
            <a:pPr marL="914400" lvl="1" indent="-228600" rtl="0">
              <a:spcBef>
                <a:spcPts val="0"/>
              </a:spcBef>
            </a:pPr>
            <a:r>
              <a:rPr lang="en" sz="1100" dirty="0"/>
              <a:t>Reflected the “Southern Californian milieu”</a:t>
            </a:r>
          </a:p>
          <a:p>
            <a:pPr marL="914400" lvl="1" indent="-228600" rtl="0">
              <a:spcBef>
                <a:spcPts val="0"/>
              </a:spcBef>
            </a:pPr>
            <a:r>
              <a:rPr lang="en" sz="1100" dirty="0"/>
              <a:t>Witty, forceful style</a:t>
            </a:r>
          </a:p>
          <a:p>
            <a:pPr marL="914400" lvl="1" indent="-228600" rtl="0">
              <a:spcBef>
                <a:spcPts val="0"/>
              </a:spcBef>
            </a:pPr>
            <a:r>
              <a:rPr lang="en" sz="1100" dirty="0"/>
              <a:t>Their album, </a:t>
            </a:r>
            <a:r>
              <a:rPr lang="en" sz="1100" i="1" dirty="0"/>
              <a:t>One Hot Minute</a:t>
            </a:r>
            <a:r>
              <a:rPr lang="en" sz="1100" dirty="0"/>
              <a:t>, was sadder, darker, and had a moodier vibe during a period with drug addictions and death.</a:t>
            </a:r>
          </a:p>
          <a:p>
            <a:pPr marL="914400" lvl="1" indent="-228600" rtl="0">
              <a:spcBef>
                <a:spcPts val="0"/>
              </a:spcBef>
            </a:pPr>
            <a:r>
              <a:rPr lang="en" sz="1100" dirty="0"/>
              <a:t>Their comeback album, </a:t>
            </a:r>
            <a:r>
              <a:rPr lang="en" sz="1100" i="1" dirty="0"/>
              <a:t>Californication,</a:t>
            </a:r>
            <a:r>
              <a:rPr lang="en" sz="1100" dirty="0"/>
              <a:t> was all about the melodies, songs and was more philosophical.</a:t>
            </a:r>
          </a:p>
          <a:p>
            <a:pPr marL="457200" lvl="0" indent="-228600" rtl="0">
              <a:spcBef>
                <a:spcPts val="0"/>
              </a:spcBef>
              <a:buClr>
                <a:schemeClr val="accent1"/>
              </a:buClr>
            </a:pPr>
            <a:r>
              <a:rPr lang="en" sz="1400" b="1" dirty="0">
                <a:solidFill>
                  <a:schemeClr val="accent1"/>
                </a:solidFill>
              </a:rPr>
              <a:t>Performance Style</a:t>
            </a:r>
            <a:r>
              <a:rPr lang="en" sz="1400" dirty="0">
                <a:solidFill>
                  <a:schemeClr val="accent1"/>
                </a:solidFill>
              </a:rPr>
              <a:t>:</a:t>
            </a:r>
          </a:p>
          <a:p>
            <a:pPr marL="1371600" lvl="1" indent="-228600" rtl="0">
              <a:spcBef>
                <a:spcPts val="0"/>
              </a:spcBef>
            </a:pPr>
            <a:r>
              <a:rPr lang="en" sz="1100" dirty="0"/>
              <a:t>Energizing physicality</a:t>
            </a:r>
          </a:p>
          <a:p>
            <a:pPr marL="1371600" lvl="1" indent="-228600" rtl="0">
              <a:spcBef>
                <a:spcPts val="0"/>
              </a:spcBef>
            </a:pPr>
            <a:r>
              <a:rPr lang="en" sz="1100" dirty="0"/>
              <a:t>Were known for performing nude in encores (except for strategically placed socks) </a:t>
            </a:r>
          </a:p>
          <a:p>
            <a:pPr marL="1371600" lvl="1" indent="-228600" rtl="0">
              <a:spcBef>
                <a:spcPts val="0"/>
              </a:spcBef>
            </a:pPr>
            <a:r>
              <a:rPr lang="en" sz="1100" dirty="0"/>
              <a:t>Lots of improvisation during live shows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192300" y="196275"/>
            <a:ext cx="8520600" cy="572700"/>
          </a:xfrm>
          <a:prstGeom prst="rect">
            <a:avLst/>
          </a:prstGeom>
        </p:spPr>
        <p:txBody>
          <a:bodyPr lIns="91425" tIns="91425" rIns="91425" bIns="91425" anchor="t" anchorCtr="0">
            <a:noAutofit/>
          </a:bodyPr>
          <a:lstStyle/>
          <a:p>
            <a:pPr lvl="0">
              <a:spcBef>
                <a:spcPts val="0"/>
              </a:spcBef>
              <a:buNone/>
            </a:pPr>
            <a:r>
              <a:rPr lang="en" sz="2800">
                <a:solidFill>
                  <a:schemeClr val="accent5"/>
                </a:solidFill>
              </a:rPr>
              <a:t>Musical Influences: Influential Predecessors</a:t>
            </a:r>
            <a:r>
              <a:rPr lang="en" sz="2800"/>
              <a:t> </a:t>
            </a:r>
          </a:p>
        </p:txBody>
      </p:sp>
      <p:sp>
        <p:nvSpPr>
          <p:cNvPr id="166" name="Shape 166"/>
          <p:cNvSpPr txBox="1">
            <a:spLocks noGrp="1"/>
          </p:cNvSpPr>
          <p:nvPr>
            <p:ph type="body" idx="1"/>
          </p:nvPr>
        </p:nvSpPr>
        <p:spPr>
          <a:xfrm>
            <a:off x="4305000" y="1218950"/>
            <a:ext cx="4407900" cy="3019200"/>
          </a:xfrm>
          <a:prstGeom prst="rect">
            <a:avLst/>
          </a:prstGeom>
        </p:spPr>
        <p:txBody>
          <a:bodyPr lIns="91425" tIns="91425" rIns="91425" bIns="91425" anchor="t" anchorCtr="0">
            <a:noAutofit/>
          </a:bodyPr>
          <a:lstStyle/>
          <a:p>
            <a:pPr marL="457200" lvl="0" indent="-228600" algn="just" rtl="0">
              <a:lnSpc>
                <a:spcPct val="150000"/>
              </a:lnSpc>
              <a:spcBef>
                <a:spcPts val="0"/>
              </a:spcBef>
              <a:buClr>
                <a:srgbClr val="161616"/>
              </a:buClr>
            </a:pPr>
            <a:r>
              <a:rPr lang="en" b="1">
                <a:solidFill>
                  <a:schemeClr val="accent1"/>
                </a:solidFill>
              </a:rPr>
              <a:t>Jimi Hendrix</a:t>
            </a:r>
            <a:r>
              <a:rPr lang="en">
                <a:solidFill>
                  <a:srgbClr val="161616"/>
                </a:solidFill>
                <a:highlight>
                  <a:srgbClr val="FFFFFF"/>
                </a:highlight>
              </a:rPr>
              <a:t>: </a:t>
            </a:r>
            <a:r>
              <a:rPr lang="en" sz="1500">
                <a:highlight>
                  <a:srgbClr val="FFFFFF"/>
                </a:highlight>
              </a:rPr>
              <a:t>Considered to be one of the greatest guitarist in the history of rock music. He wrote and played music in a few genres including: R&amp;B, hard rock, and psychedelic rock.  A huge influence and inspiration to the RHCP guitar players. Flea even has Hendrix’s face tattooed on his arm.</a:t>
            </a:r>
          </a:p>
          <a:p>
            <a:pPr lvl="0" algn="just">
              <a:spcBef>
                <a:spcPts val="0"/>
              </a:spcBef>
              <a:buNone/>
            </a:pPr>
            <a:endParaRPr sz="1500">
              <a:solidFill>
                <a:srgbClr val="161616"/>
              </a:solidFill>
              <a:highlight>
                <a:srgbClr val="FFFFFF"/>
              </a:highlight>
            </a:endParaRPr>
          </a:p>
          <a:p>
            <a:pPr lvl="0" algn="just" rtl="0">
              <a:spcBef>
                <a:spcPts val="0"/>
              </a:spcBef>
              <a:buNone/>
            </a:pPr>
            <a:endParaRPr sz="1400">
              <a:solidFill>
                <a:srgbClr val="161616"/>
              </a:solidFill>
              <a:highlight>
                <a:srgbClr val="FFFFFF"/>
              </a:highlight>
            </a:endParaRPr>
          </a:p>
        </p:txBody>
      </p:sp>
      <p:pic>
        <p:nvPicPr>
          <p:cNvPr id="167" name="Shape 167" descr="flea hendrix tattoo.jpg"/>
          <p:cNvPicPr preferRelativeResize="0"/>
          <p:nvPr/>
        </p:nvPicPr>
        <p:blipFill rotWithShape="1">
          <a:blip r:embed="rId3">
            <a:alphaModFix/>
          </a:blip>
          <a:srcRect l="13815" t="8441" r="15984"/>
          <a:stretch/>
        </p:blipFill>
        <p:spPr>
          <a:xfrm>
            <a:off x="620975" y="1125950"/>
            <a:ext cx="3322850" cy="2891599"/>
          </a:xfrm>
          <a:prstGeom prst="rect">
            <a:avLst/>
          </a:prstGeom>
          <a:noFill/>
          <a:ln>
            <a:noFill/>
          </a:ln>
        </p:spPr>
      </p:pic>
      <p:sp>
        <p:nvSpPr>
          <p:cNvPr id="168" name="Shape 168"/>
          <p:cNvSpPr txBox="1"/>
          <p:nvPr/>
        </p:nvSpPr>
        <p:spPr>
          <a:xfrm>
            <a:off x="775100" y="3969400"/>
            <a:ext cx="3101400" cy="443100"/>
          </a:xfrm>
          <a:prstGeom prst="rect">
            <a:avLst/>
          </a:prstGeom>
          <a:noFill/>
          <a:ln>
            <a:noFill/>
          </a:ln>
        </p:spPr>
        <p:txBody>
          <a:bodyPr lIns="91425" tIns="91425" rIns="91425" bIns="91425" anchor="t" anchorCtr="0">
            <a:noAutofit/>
          </a:bodyPr>
          <a:lstStyle/>
          <a:p>
            <a:pPr lvl="0">
              <a:spcBef>
                <a:spcPts val="0"/>
              </a:spcBef>
              <a:buNone/>
            </a:pPr>
            <a:r>
              <a:rPr lang="en">
                <a:solidFill>
                  <a:schemeClr val="accent5"/>
                </a:solidFill>
              </a:rPr>
              <a:t>Flea and his Jimi Hendrix tattoo</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Clr>
                <a:schemeClr val="dk1"/>
              </a:buClr>
              <a:buSzPct val="26190"/>
              <a:buFont typeface="Arial"/>
              <a:buNone/>
            </a:pPr>
            <a:r>
              <a:rPr lang="en">
                <a:solidFill>
                  <a:schemeClr val="accent5"/>
                </a:solidFill>
              </a:rPr>
              <a:t> Influential Predecessors (Cont.)</a:t>
            </a:r>
          </a:p>
        </p:txBody>
      </p:sp>
      <p:sp>
        <p:nvSpPr>
          <p:cNvPr id="174" name="Shape 174"/>
          <p:cNvSpPr txBox="1">
            <a:spLocks noGrp="1"/>
          </p:cNvSpPr>
          <p:nvPr>
            <p:ph type="body" idx="1"/>
          </p:nvPr>
        </p:nvSpPr>
        <p:spPr>
          <a:xfrm>
            <a:off x="311700" y="1171750"/>
            <a:ext cx="8081400" cy="3416400"/>
          </a:xfrm>
          <a:prstGeom prst="rect">
            <a:avLst/>
          </a:prstGeom>
        </p:spPr>
        <p:txBody>
          <a:bodyPr lIns="91425" tIns="91425" rIns="91425" bIns="91425" anchor="t" anchorCtr="0">
            <a:noAutofit/>
          </a:bodyPr>
          <a:lstStyle/>
          <a:p>
            <a:pPr marL="457200" lvl="0" indent="-317500" algn="just" rtl="0">
              <a:spcBef>
                <a:spcPts val="1000"/>
              </a:spcBef>
              <a:spcAft>
                <a:spcPts val="0"/>
              </a:spcAft>
              <a:buClr>
                <a:srgbClr val="161616"/>
              </a:buClr>
              <a:buSzPct val="93333"/>
            </a:pPr>
            <a:r>
              <a:rPr lang="en" b="1">
                <a:solidFill>
                  <a:schemeClr val="accent1"/>
                </a:solidFill>
              </a:rPr>
              <a:t>Iggy Pop</a:t>
            </a:r>
            <a:r>
              <a:rPr lang="en" sz="1400">
                <a:solidFill>
                  <a:schemeClr val="accent1"/>
                </a:solidFill>
                <a:highlight>
                  <a:srgbClr val="FFFFFF"/>
                </a:highlight>
              </a:rPr>
              <a:t>:</a:t>
            </a:r>
            <a:r>
              <a:rPr lang="en" sz="1400">
                <a:solidFill>
                  <a:srgbClr val="161616"/>
                </a:solidFill>
                <a:highlight>
                  <a:srgbClr val="FFFFFF"/>
                </a:highlight>
              </a:rPr>
              <a:t> </a:t>
            </a:r>
            <a:r>
              <a:rPr lang="en" sz="1500">
                <a:highlight>
                  <a:srgbClr val="FFFFFF"/>
                </a:highlight>
              </a:rPr>
              <a:t>The eccentric vocalist of the band The Stooges. He wrote and played songs of a variety of styles including punk rock, hard rock, jazz, blues. His wild and unpredictable stage performances, along with his style of music, infused the RHCP with an edgy, punk rock spirit.</a:t>
            </a:r>
          </a:p>
          <a:p>
            <a:pPr lvl="0" algn="just" rtl="0">
              <a:spcBef>
                <a:spcPts val="0"/>
              </a:spcBef>
              <a:spcAft>
                <a:spcPts val="0"/>
              </a:spcAft>
              <a:buNone/>
            </a:pPr>
            <a:endParaRPr sz="1500">
              <a:solidFill>
                <a:srgbClr val="161616"/>
              </a:solidFill>
              <a:highlight>
                <a:srgbClr val="FFFFFF"/>
              </a:highlight>
            </a:endParaRPr>
          </a:p>
          <a:p>
            <a:pPr marL="457200" lvl="0" indent="-228600" algn="just">
              <a:spcBef>
                <a:spcPts val="0"/>
              </a:spcBef>
              <a:spcAft>
                <a:spcPts val="0"/>
              </a:spcAft>
              <a:buClr>
                <a:srgbClr val="161616"/>
              </a:buClr>
            </a:pPr>
            <a:r>
              <a:rPr lang="en" b="1">
                <a:solidFill>
                  <a:schemeClr val="accent1"/>
                </a:solidFill>
              </a:rPr>
              <a:t>Parliament</a:t>
            </a:r>
            <a:r>
              <a:rPr lang="en" sz="1400">
                <a:solidFill>
                  <a:schemeClr val="accent1"/>
                </a:solidFill>
                <a:highlight>
                  <a:srgbClr val="FFFFFF"/>
                </a:highlight>
              </a:rPr>
              <a:t>:</a:t>
            </a:r>
            <a:r>
              <a:rPr lang="en" sz="1400">
                <a:solidFill>
                  <a:srgbClr val="161616"/>
                </a:solidFill>
                <a:highlight>
                  <a:srgbClr val="FFFFFF"/>
                </a:highlight>
              </a:rPr>
              <a:t> </a:t>
            </a:r>
            <a:r>
              <a:rPr lang="en" sz="1500">
                <a:highlight>
                  <a:srgbClr val="FFFFFF"/>
                </a:highlight>
              </a:rPr>
              <a:t>This band played songs mainly of the funk genre, but also psychedelic soul and funk rock. Parliament, along with its sister act “Funkadelic,”</a:t>
            </a:r>
            <a:r>
              <a:rPr lang="en" sz="1400">
                <a:highlight>
                  <a:srgbClr val="FFFFFF"/>
                </a:highlight>
              </a:rPr>
              <a:t> gave the RHCP the idea to combine rock riffs with elastic funk rhythms.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237475" y="222900"/>
            <a:ext cx="8520600" cy="572700"/>
          </a:xfrm>
          <a:prstGeom prst="rect">
            <a:avLst/>
          </a:prstGeom>
        </p:spPr>
        <p:txBody>
          <a:bodyPr lIns="91425" tIns="91425" rIns="91425" bIns="91425" anchor="t" anchorCtr="0">
            <a:noAutofit/>
          </a:bodyPr>
          <a:lstStyle/>
          <a:p>
            <a:pPr lvl="0" algn="ctr">
              <a:spcBef>
                <a:spcPts val="0"/>
              </a:spcBef>
              <a:buClr>
                <a:schemeClr val="dk1"/>
              </a:buClr>
              <a:buSzPct val="26190"/>
              <a:buFont typeface="Arial"/>
              <a:buNone/>
            </a:pPr>
            <a:r>
              <a:rPr lang="en" b="1">
                <a:solidFill>
                  <a:schemeClr val="accent5"/>
                </a:solidFill>
              </a:rPr>
              <a:t>Musicians Influenced by</a:t>
            </a:r>
            <a:r>
              <a:rPr lang="en">
                <a:solidFill>
                  <a:schemeClr val="accent5"/>
                </a:solidFill>
              </a:rPr>
              <a:t> </a:t>
            </a:r>
            <a:r>
              <a:rPr lang="en" b="1">
                <a:solidFill>
                  <a:schemeClr val="accent5"/>
                </a:solidFill>
              </a:rPr>
              <a:t>RHCP</a:t>
            </a:r>
          </a:p>
          <a:p>
            <a:pPr lvl="0">
              <a:spcBef>
                <a:spcPts val="0"/>
              </a:spcBef>
              <a:buNone/>
            </a:pPr>
            <a:endParaRPr/>
          </a:p>
        </p:txBody>
      </p:sp>
      <p:sp>
        <p:nvSpPr>
          <p:cNvPr id="180" name="Shape 180"/>
          <p:cNvSpPr txBox="1">
            <a:spLocks noGrp="1"/>
          </p:cNvSpPr>
          <p:nvPr>
            <p:ph type="body" idx="1"/>
          </p:nvPr>
        </p:nvSpPr>
        <p:spPr>
          <a:xfrm>
            <a:off x="95150" y="1221925"/>
            <a:ext cx="4452000" cy="3092400"/>
          </a:xfrm>
          <a:prstGeom prst="rect">
            <a:avLst/>
          </a:prstGeom>
        </p:spPr>
        <p:txBody>
          <a:bodyPr lIns="91425" tIns="91425" rIns="91425" bIns="91425" anchor="t" anchorCtr="0">
            <a:noAutofit/>
          </a:bodyPr>
          <a:lstStyle/>
          <a:p>
            <a:pPr marL="457200" lvl="0" indent="-228600" algn="just" rtl="0">
              <a:spcBef>
                <a:spcPts val="0"/>
              </a:spcBef>
              <a:spcAft>
                <a:spcPts val="1000"/>
              </a:spcAft>
              <a:buClr>
                <a:srgbClr val="000000"/>
              </a:buClr>
            </a:pPr>
            <a:r>
              <a:rPr lang="en" b="1">
                <a:solidFill>
                  <a:schemeClr val="accent1"/>
                </a:solidFill>
              </a:rPr>
              <a:t>Sublime</a:t>
            </a:r>
            <a:r>
              <a:rPr lang="en">
                <a:solidFill>
                  <a:schemeClr val="accent1"/>
                </a:solidFill>
              </a:rPr>
              <a:t>:</a:t>
            </a:r>
            <a:r>
              <a:rPr lang="en">
                <a:solidFill>
                  <a:srgbClr val="000000"/>
                </a:solidFill>
              </a:rPr>
              <a:t> </a:t>
            </a:r>
            <a:r>
              <a:rPr lang="en" sz="1500"/>
              <a:t>A ska-punk band active from 1988-1996. Ska is an upbeat style of music made for dancing. It comes from Jamaica and is influenced by the caribbean folk style and american jazz. The RHCP is referenced as one of the Southern California punk scene music influences for Sublime’s style. </a:t>
            </a:r>
          </a:p>
          <a:p>
            <a:pPr lvl="0" rtl="0">
              <a:spcBef>
                <a:spcPts val="0"/>
              </a:spcBef>
              <a:spcAft>
                <a:spcPts val="1000"/>
              </a:spcAft>
              <a:buNone/>
            </a:pPr>
            <a:endParaRPr sz="1500"/>
          </a:p>
          <a:p>
            <a:pPr lvl="0" rtl="0">
              <a:spcBef>
                <a:spcPts val="0"/>
              </a:spcBef>
              <a:buNone/>
            </a:pPr>
            <a:endParaRPr/>
          </a:p>
        </p:txBody>
      </p:sp>
      <p:sp>
        <p:nvSpPr>
          <p:cNvPr id="181" name="Shape 181"/>
          <p:cNvSpPr txBox="1"/>
          <p:nvPr/>
        </p:nvSpPr>
        <p:spPr>
          <a:xfrm>
            <a:off x="4815775" y="1343250"/>
            <a:ext cx="3607200" cy="2860500"/>
          </a:xfrm>
          <a:prstGeom prst="rect">
            <a:avLst/>
          </a:prstGeom>
          <a:noFill/>
          <a:ln>
            <a:noFill/>
          </a:ln>
        </p:spPr>
        <p:txBody>
          <a:bodyPr lIns="91425" tIns="91425" rIns="91425" bIns="91425" anchor="t" anchorCtr="0">
            <a:noAutofit/>
          </a:bodyPr>
          <a:lstStyle/>
          <a:p>
            <a:pPr marL="457200" lvl="0" indent="-228600" algn="just">
              <a:spcBef>
                <a:spcPts val="0"/>
              </a:spcBef>
              <a:buClr>
                <a:srgbClr val="000000"/>
              </a:buClr>
              <a:buChar char="●"/>
            </a:pPr>
            <a:r>
              <a:rPr lang="en" sz="1800" b="1">
                <a:solidFill>
                  <a:schemeClr val="accent1"/>
                </a:solidFill>
                <a:latin typeface="Source Code Pro"/>
                <a:ea typeface="Source Code Pro"/>
                <a:cs typeface="Source Code Pro"/>
                <a:sym typeface="Source Code Pro"/>
              </a:rPr>
              <a:t>Korn</a:t>
            </a:r>
            <a:r>
              <a:rPr lang="en" sz="1800">
                <a:solidFill>
                  <a:schemeClr val="accent1"/>
                </a:solidFill>
                <a:latin typeface="Source Code Pro"/>
                <a:ea typeface="Source Code Pro"/>
                <a:cs typeface="Source Code Pro"/>
                <a:sym typeface="Source Code Pro"/>
              </a:rPr>
              <a:t>:</a:t>
            </a:r>
            <a:r>
              <a:rPr lang="en" sz="1800">
                <a:solidFill>
                  <a:srgbClr val="CC4125"/>
                </a:solidFill>
                <a:latin typeface="Source Code Pro"/>
                <a:ea typeface="Source Code Pro"/>
                <a:cs typeface="Source Code Pro"/>
                <a:sym typeface="Source Code Pro"/>
              </a:rPr>
              <a:t> </a:t>
            </a:r>
            <a:r>
              <a:rPr lang="en" sz="1600">
                <a:solidFill>
                  <a:schemeClr val="dk2"/>
                </a:solidFill>
                <a:latin typeface="Source Code Pro"/>
                <a:ea typeface="Source Code Pro"/>
                <a:cs typeface="Source Code Pro"/>
                <a:sym typeface="Source Code Pro"/>
              </a:rPr>
              <a:t>This genre’s that this band has been described of as include alternative metal, funk metal, and groove metal. Similar to the RHCP, their lyrics are often about pain and social isolation. </a:t>
            </a:r>
          </a:p>
          <a:p>
            <a:pPr lvl="0" rtl="0">
              <a:lnSpc>
                <a:spcPct val="115000"/>
              </a:lnSpc>
              <a:spcBef>
                <a:spcPts val="0"/>
              </a:spcBef>
              <a:spcAft>
                <a:spcPts val="1600"/>
              </a:spcAft>
              <a:buClr>
                <a:schemeClr val="dk1"/>
              </a:buClr>
              <a:buFont typeface="Arial"/>
              <a:buNone/>
            </a:pPr>
            <a:endParaRPr sz="1800">
              <a:solidFill>
                <a:schemeClr val="dk2"/>
              </a:solidFill>
            </a:endParaRPr>
          </a:p>
          <a:p>
            <a:pPr lvl="0">
              <a:spcBef>
                <a:spcPts val="0"/>
              </a:spcBef>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solidFill>
                  <a:schemeClr val="accent5"/>
                </a:solidFill>
              </a:rPr>
              <a:t>Why the Red Hot Chili Peppers?</a:t>
            </a:r>
          </a:p>
        </p:txBody>
      </p:sp>
      <p:sp>
        <p:nvSpPr>
          <p:cNvPr id="64" name="Shape 64"/>
          <p:cNvSpPr txBox="1">
            <a:spLocks noGrp="1"/>
          </p:cNvSpPr>
          <p:nvPr>
            <p:ph type="body" idx="1"/>
          </p:nvPr>
        </p:nvSpPr>
        <p:spPr>
          <a:xfrm>
            <a:off x="77000" y="1152475"/>
            <a:ext cx="8909400" cy="3416400"/>
          </a:xfrm>
          <a:prstGeom prst="rect">
            <a:avLst/>
          </a:prstGeom>
        </p:spPr>
        <p:txBody>
          <a:bodyPr lIns="91425" tIns="91425" rIns="91425" bIns="91425" anchor="t" anchorCtr="0">
            <a:noAutofit/>
          </a:bodyPr>
          <a:lstStyle/>
          <a:p>
            <a:pPr marL="457200" lvl="0" indent="-228600" rtl="0">
              <a:lnSpc>
                <a:spcPct val="200000"/>
              </a:lnSpc>
              <a:spcBef>
                <a:spcPts val="0"/>
              </a:spcBef>
            </a:pPr>
            <a:r>
              <a:rPr lang="en"/>
              <a:t>The Red Hot Chili Peppers are an innovative rock group formed in the early 80s.</a:t>
            </a:r>
          </a:p>
          <a:p>
            <a:pPr marL="457200" lvl="0" indent="-228600" rtl="0">
              <a:lnSpc>
                <a:spcPct val="100000"/>
              </a:lnSpc>
              <a:spcBef>
                <a:spcPts val="1000"/>
              </a:spcBef>
            </a:pPr>
            <a:r>
              <a:rPr lang="en"/>
              <a:t>They have seemingly always been hugely influential in the style of rock and alternative rock. </a:t>
            </a:r>
          </a:p>
          <a:p>
            <a:pPr marL="457200" lvl="0" indent="-228600" rtl="0">
              <a:lnSpc>
                <a:spcPct val="200000"/>
              </a:lnSpc>
              <a:spcBef>
                <a:spcPts val="0"/>
              </a:spcBef>
            </a:pPr>
            <a:r>
              <a:rPr lang="en"/>
              <a:t>Still successful in  creating music and performing today.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body" idx="4294967295"/>
          </p:nvPr>
        </p:nvSpPr>
        <p:spPr>
          <a:xfrm>
            <a:off x="-46975" y="0"/>
            <a:ext cx="9144000" cy="3406200"/>
          </a:xfrm>
          <a:prstGeom prst="rect">
            <a:avLst/>
          </a:prstGeom>
        </p:spPr>
        <p:txBody>
          <a:bodyPr lIns="91425" tIns="91425" rIns="91425" bIns="91425" anchor="t" anchorCtr="0">
            <a:noAutofit/>
          </a:bodyPr>
          <a:lstStyle/>
          <a:p>
            <a:pPr lvl="0" rtl="0">
              <a:lnSpc>
                <a:spcPct val="100000"/>
              </a:lnSpc>
              <a:spcBef>
                <a:spcPts val="0"/>
              </a:spcBef>
              <a:spcAft>
                <a:spcPts val="1000"/>
              </a:spcAft>
              <a:buNone/>
            </a:pPr>
            <a:r>
              <a:rPr lang="en" sz="2400">
                <a:solidFill>
                  <a:schemeClr val="dk1"/>
                </a:solidFill>
              </a:rPr>
              <a:t>      </a:t>
            </a:r>
            <a:r>
              <a:rPr lang="en" sz="2400">
                <a:solidFill>
                  <a:srgbClr val="000000"/>
                </a:solidFill>
              </a:rPr>
              <a:t> </a:t>
            </a:r>
            <a:r>
              <a:rPr lang="en" sz="3000" b="1">
                <a:solidFill>
                  <a:schemeClr val="accent5"/>
                </a:solidFill>
                <a:latin typeface="Amatic SC"/>
                <a:ea typeface="Amatic SC"/>
                <a:cs typeface="Amatic SC"/>
                <a:sym typeface="Amatic SC"/>
              </a:rPr>
              <a:t>Musicians Influenced by RHCP (cont.)</a:t>
            </a:r>
          </a:p>
          <a:p>
            <a:pPr marL="457200" lvl="0" indent="-228600" algn="just" rtl="0">
              <a:spcBef>
                <a:spcPts val="0"/>
              </a:spcBef>
              <a:spcAft>
                <a:spcPts val="1000"/>
              </a:spcAft>
            </a:pPr>
            <a:r>
              <a:rPr lang="en" b="1">
                <a:solidFill>
                  <a:schemeClr val="accent1"/>
                </a:solidFill>
              </a:rPr>
              <a:t>Rage Against the Machine</a:t>
            </a:r>
            <a:r>
              <a:rPr lang="en">
                <a:solidFill>
                  <a:schemeClr val="accent1"/>
                </a:solidFill>
              </a:rPr>
              <a:t>:</a:t>
            </a:r>
            <a:r>
              <a:rPr lang="en"/>
              <a:t> </a:t>
            </a:r>
            <a:r>
              <a:rPr lang="en" sz="1500"/>
              <a:t>An American rock band from Southern California. Like the RHCP, Rage Against the Machine is known for is revolutionary political views. They are also into activism, influenced partially by the RHCP. </a:t>
            </a:r>
          </a:p>
          <a:p>
            <a:pPr marL="457200" lvl="0" indent="-228600" algn="just">
              <a:spcBef>
                <a:spcPts val="0"/>
              </a:spcBef>
              <a:spcAft>
                <a:spcPts val="0"/>
              </a:spcAft>
            </a:pPr>
            <a:r>
              <a:rPr lang="en" b="1">
                <a:solidFill>
                  <a:schemeClr val="accent1"/>
                </a:solidFill>
              </a:rPr>
              <a:t>Green Day</a:t>
            </a:r>
            <a:r>
              <a:rPr lang="en">
                <a:solidFill>
                  <a:schemeClr val="accent1"/>
                </a:solidFill>
              </a:rPr>
              <a:t>:</a:t>
            </a:r>
            <a:r>
              <a:rPr lang="en" sz="1500"/>
              <a:t> A punk-rock band formed in 1989. Described by Stephen Erlewine, an American Music Critic, as </a:t>
            </a:r>
            <a:r>
              <a:rPr lang="en" sz="1500">
                <a:highlight>
                  <a:srgbClr val="FFFFFF"/>
                </a:highlight>
              </a:rPr>
              <a:t>"</a:t>
            </a:r>
            <a:r>
              <a:rPr lang="en" sz="1500"/>
              <a:t>punk revivalists</a:t>
            </a:r>
            <a:r>
              <a:rPr lang="en" sz="1500">
                <a:highlight>
                  <a:srgbClr val="FFFFFF"/>
                </a:highlight>
              </a:rPr>
              <a:t> who recharged the energy of speedy, catchy three-chord punk-pop songs.” The RHCP were an influence in alternative and punk styles of songwriting and performing.</a:t>
            </a:r>
            <a:r>
              <a:rPr lang="en" sz="1500">
                <a:solidFill>
                  <a:srgbClr val="252525"/>
                </a:solidFill>
                <a:highlight>
                  <a:srgbClr val="FFFFFF"/>
                </a:highlight>
              </a:rPr>
              <a:t> </a:t>
            </a:r>
          </a:p>
          <a:p>
            <a:pPr lvl="0">
              <a:spcBef>
                <a:spcPts val="0"/>
              </a:spcBef>
              <a:buNone/>
            </a:pPr>
            <a:endParaRPr sz="1500">
              <a:solidFill>
                <a:schemeClr val="dk1"/>
              </a:solidFill>
            </a:endParaRPr>
          </a:p>
        </p:txBody>
      </p:sp>
      <p:pic>
        <p:nvPicPr>
          <p:cNvPr id="187" name="Shape 187" descr="Korn.jpg"/>
          <p:cNvPicPr preferRelativeResize="0"/>
          <p:nvPr/>
        </p:nvPicPr>
        <p:blipFill>
          <a:blip r:embed="rId3">
            <a:alphaModFix/>
          </a:blip>
          <a:stretch>
            <a:fillRect/>
          </a:stretch>
        </p:blipFill>
        <p:spPr>
          <a:xfrm>
            <a:off x="147950" y="3092924"/>
            <a:ext cx="1949449" cy="1949474"/>
          </a:xfrm>
          <a:prstGeom prst="rect">
            <a:avLst/>
          </a:prstGeom>
          <a:noFill/>
          <a:ln>
            <a:noFill/>
          </a:ln>
        </p:spPr>
      </p:pic>
      <p:pic>
        <p:nvPicPr>
          <p:cNvPr id="188" name="Shape 188" descr="sublime .jpg"/>
          <p:cNvPicPr preferRelativeResize="0"/>
          <p:nvPr/>
        </p:nvPicPr>
        <p:blipFill>
          <a:blip r:embed="rId4">
            <a:alphaModFix/>
          </a:blip>
          <a:stretch>
            <a:fillRect/>
          </a:stretch>
        </p:blipFill>
        <p:spPr>
          <a:xfrm>
            <a:off x="2219583" y="3092925"/>
            <a:ext cx="1851879" cy="1949472"/>
          </a:xfrm>
          <a:prstGeom prst="rect">
            <a:avLst/>
          </a:prstGeom>
          <a:noFill/>
          <a:ln>
            <a:noFill/>
          </a:ln>
        </p:spPr>
      </p:pic>
      <p:pic>
        <p:nvPicPr>
          <p:cNvPr id="189" name="Shape 189" descr="rage against the machine.jpg"/>
          <p:cNvPicPr preferRelativeResize="0"/>
          <p:nvPr/>
        </p:nvPicPr>
        <p:blipFill>
          <a:blip r:embed="rId5">
            <a:alphaModFix/>
          </a:blip>
          <a:stretch>
            <a:fillRect/>
          </a:stretch>
        </p:blipFill>
        <p:spPr>
          <a:xfrm>
            <a:off x="4193649" y="3092925"/>
            <a:ext cx="2599274" cy="1949449"/>
          </a:xfrm>
          <a:prstGeom prst="rect">
            <a:avLst/>
          </a:prstGeom>
          <a:noFill/>
          <a:ln>
            <a:noFill/>
          </a:ln>
        </p:spPr>
      </p:pic>
      <p:pic>
        <p:nvPicPr>
          <p:cNvPr id="190" name="Shape 190" descr="green-day 3.jpg"/>
          <p:cNvPicPr preferRelativeResize="0"/>
          <p:nvPr/>
        </p:nvPicPr>
        <p:blipFill>
          <a:blip r:embed="rId6">
            <a:alphaModFix/>
          </a:blip>
          <a:stretch>
            <a:fillRect/>
          </a:stretch>
        </p:blipFill>
        <p:spPr>
          <a:xfrm>
            <a:off x="6915100" y="3092937"/>
            <a:ext cx="1949450" cy="19494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311700" y="157900"/>
            <a:ext cx="8520600" cy="572700"/>
          </a:xfrm>
          <a:prstGeom prst="rect">
            <a:avLst/>
          </a:prstGeom>
        </p:spPr>
        <p:txBody>
          <a:bodyPr lIns="91425" tIns="91425" rIns="91425" bIns="91425" anchor="t" anchorCtr="0">
            <a:noAutofit/>
          </a:bodyPr>
          <a:lstStyle/>
          <a:p>
            <a:pPr lvl="0">
              <a:spcBef>
                <a:spcPts val="0"/>
              </a:spcBef>
              <a:buNone/>
            </a:pPr>
            <a:r>
              <a:rPr lang="en">
                <a:solidFill>
                  <a:schemeClr val="accent5"/>
                </a:solidFill>
              </a:rPr>
              <a:t>Musical Analysis of the song Californication </a:t>
            </a:r>
          </a:p>
        </p:txBody>
      </p:sp>
      <p:sp>
        <p:nvSpPr>
          <p:cNvPr id="196" name="Shape 196"/>
          <p:cNvSpPr txBox="1">
            <a:spLocks noGrp="1"/>
          </p:cNvSpPr>
          <p:nvPr>
            <p:ph type="body" idx="1"/>
          </p:nvPr>
        </p:nvSpPr>
        <p:spPr>
          <a:xfrm>
            <a:off x="311700" y="1456150"/>
            <a:ext cx="8520600" cy="3598450"/>
          </a:xfrm>
          <a:prstGeom prst="rect">
            <a:avLst/>
          </a:prstGeom>
        </p:spPr>
        <p:txBody>
          <a:bodyPr lIns="91425" tIns="91425" rIns="91425" bIns="91425" anchor="t" anchorCtr="0">
            <a:noAutofit/>
          </a:bodyPr>
          <a:lstStyle/>
          <a:p>
            <a:pPr marL="457200" lvl="0" indent="-330200" rtl="0">
              <a:lnSpc>
                <a:spcPct val="100000"/>
              </a:lnSpc>
              <a:spcBef>
                <a:spcPts val="0"/>
              </a:spcBef>
              <a:buSzPct val="100000"/>
            </a:pPr>
            <a:r>
              <a:rPr lang="en" sz="1600" b="1" dirty="0">
                <a:solidFill>
                  <a:schemeClr val="accent1"/>
                </a:solidFill>
              </a:rPr>
              <a:t>Instrumentation</a:t>
            </a:r>
            <a:r>
              <a:rPr lang="en" sz="1600" dirty="0">
                <a:solidFill>
                  <a:schemeClr val="accent1"/>
                </a:solidFill>
              </a:rPr>
              <a:t>: </a:t>
            </a:r>
            <a:r>
              <a:rPr lang="en" sz="1600" dirty="0"/>
              <a:t> </a:t>
            </a:r>
            <a:r>
              <a:rPr lang="en" sz="1200" dirty="0"/>
              <a:t>The song begins with the electric guitar setting the melody for the rest of the song.  It also gets an instrumental solo before the last set of verses.  The drums then join in to set the beat.  A bass adds another melody line.  There is one main vocal line with backup vocals mostly used in the bridges and chorus’ as “</a:t>
            </a:r>
            <a:r>
              <a:rPr lang="en" sz="1200" dirty="0" err="1"/>
              <a:t>oos</a:t>
            </a:r>
            <a:r>
              <a:rPr lang="en" sz="1200" dirty="0"/>
              <a:t>”.  The main vocal timbre is clear and slides a lot.  </a:t>
            </a:r>
          </a:p>
          <a:p>
            <a:pPr marL="457200" lvl="0" indent="-330200" rtl="0">
              <a:lnSpc>
                <a:spcPct val="100000"/>
              </a:lnSpc>
              <a:spcBef>
                <a:spcPts val="0"/>
              </a:spcBef>
              <a:buSzPct val="100000"/>
            </a:pPr>
            <a:r>
              <a:rPr lang="en" sz="1600" b="1" dirty="0">
                <a:solidFill>
                  <a:schemeClr val="accent1"/>
                </a:solidFill>
              </a:rPr>
              <a:t>Meter</a:t>
            </a:r>
            <a:r>
              <a:rPr lang="en" sz="1600" dirty="0">
                <a:solidFill>
                  <a:schemeClr val="accent1"/>
                </a:solidFill>
              </a:rPr>
              <a:t>: </a:t>
            </a:r>
            <a:r>
              <a:rPr lang="en" sz="1200" dirty="0"/>
              <a:t>This song is in duple meter or 4/4 time.</a:t>
            </a:r>
          </a:p>
          <a:p>
            <a:pPr marL="457200" lvl="0" indent="-330200" rtl="0">
              <a:lnSpc>
                <a:spcPct val="100000"/>
              </a:lnSpc>
              <a:spcBef>
                <a:spcPts val="0"/>
              </a:spcBef>
              <a:buSzPct val="100000"/>
            </a:pPr>
            <a:r>
              <a:rPr lang="en" sz="1600" b="1" dirty="0">
                <a:solidFill>
                  <a:schemeClr val="accent1"/>
                </a:solidFill>
              </a:rPr>
              <a:t>Beat subdivision</a:t>
            </a:r>
            <a:r>
              <a:rPr lang="en" sz="1600" dirty="0">
                <a:solidFill>
                  <a:schemeClr val="accent1"/>
                </a:solidFill>
              </a:rPr>
              <a:t>:</a:t>
            </a:r>
            <a:r>
              <a:rPr lang="en" sz="1600" dirty="0"/>
              <a:t> </a:t>
            </a:r>
            <a:r>
              <a:rPr lang="en" sz="1200" dirty="0"/>
              <a:t>The subdivision is duple subdivision.</a:t>
            </a:r>
          </a:p>
          <a:p>
            <a:pPr marL="457200" lvl="0" indent="-330200" rtl="0">
              <a:lnSpc>
                <a:spcPct val="100000"/>
              </a:lnSpc>
              <a:spcBef>
                <a:spcPts val="0"/>
              </a:spcBef>
              <a:buSzPct val="100000"/>
            </a:pPr>
            <a:r>
              <a:rPr lang="en" sz="1600" b="1" dirty="0" err="1">
                <a:solidFill>
                  <a:schemeClr val="accent1"/>
                </a:solidFill>
              </a:rPr>
              <a:t>Texture</a:t>
            </a:r>
            <a:r>
              <a:rPr lang="en" sz="1600" dirty="0" err="1">
                <a:solidFill>
                  <a:schemeClr val="accent1"/>
                </a:solidFill>
              </a:rPr>
              <a:t>:</a:t>
            </a:r>
            <a:r>
              <a:rPr lang="en" sz="1200" dirty="0" err="1"/>
              <a:t>This</a:t>
            </a:r>
            <a:r>
              <a:rPr lang="en" sz="1200" dirty="0"/>
              <a:t> song’s texture is mainly homophonic (melody and accompaniment).  At one point, the guitar solo is the melody rather than the main vocalist.  It isn’t until around 02:50 and again around 04:30 when supportive secondary vocal harmonies are added, creating polyphonic imitative texture.  </a:t>
            </a:r>
          </a:p>
          <a:p>
            <a:pPr marL="457200" lvl="0" indent="-330200">
              <a:lnSpc>
                <a:spcPct val="100000"/>
              </a:lnSpc>
              <a:spcBef>
                <a:spcPts val="0"/>
              </a:spcBef>
              <a:buSzPct val="100000"/>
            </a:pPr>
            <a:r>
              <a:rPr lang="en" sz="1600" b="1" dirty="0">
                <a:solidFill>
                  <a:schemeClr val="accent1"/>
                </a:solidFill>
              </a:rPr>
              <a:t>Form</a:t>
            </a:r>
            <a:r>
              <a:rPr lang="en" sz="1600" dirty="0">
                <a:solidFill>
                  <a:schemeClr val="accent1"/>
                </a:solidFill>
              </a:rPr>
              <a:t>:</a:t>
            </a:r>
            <a:r>
              <a:rPr lang="en" sz="1600" dirty="0"/>
              <a:t> </a:t>
            </a:r>
            <a:r>
              <a:rPr lang="en" sz="1200" dirty="0"/>
              <a:t>The musical form is a version of verse-and-chorus or more specifically “AABCAABCABC”.  For each verse, every even line rhymes with “...</a:t>
            </a:r>
            <a:r>
              <a:rPr lang="en" sz="1200" dirty="0" err="1"/>
              <a:t>ation</a:t>
            </a:r>
            <a:r>
              <a:rPr lang="en" sz="1200" dirty="0"/>
              <a:t>” (“</a:t>
            </a:r>
            <a:r>
              <a:rPr lang="en" sz="1200" dirty="0" err="1"/>
              <a:t>abcbdb</a:t>
            </a:r>
            <a:r>
              <a:rPr lang="en" sz="1200" dirty="0"/>
              <a:t>”) while the chorus is “</a:t>
            </a:r>
            <a:r>
              <a:rPr lang="en" sz="1200" dirty="0" err="1"/>
              <a:t>aabb</a:t>
            </a:r>
            <a:r>
              <a:rPr lang="en" sz="1200" dirty="0"/>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1160950" y="1329850"/>
            <a:ext cx="1502700" cy="572700"/>
          </a:xfrm>
          <a:prstGeom prst="rect">
            <a:avLst/>
          </a:prstGeom>
        </p:spPr>
        <p:txBody>
          <a:bodyPr lIns="91425" tIns="91425" rIns="91425" bIns="91425" anchor="t" anchorCtr="0">
            <a:noAutofit/>
          </a:bodyPr>
          <a:lstStyle/>
          <a:p>
            <a:pPr lvl="0">
              <a:spcBef>
                <a:spcPts val="0"/>
              </a:spcBef>
              <a:buNone/>
            </a:pPr>
            <a:r>
              <a:rPr lang="en" sz="2400"/>
              <a:t>Awards</a:t>
            </a:r>
            <a:r>
              <a:rPr lang="en" sz="3200"/>
              <a:t> </a:t>
            </a:r>
          </a:p>
        </p:txBody>
      </p:sp>
      <p:sp>
        <p:nvSpPr>
          <p:cNvPr id="202" name="Shape 202"/>
          <p:cNvSpPr txBox="1">
            <a:spLocks noGrp="1"/>
          </p:cNvSpPr>
          <p:nvPr>
            <p:ph type="body" idx="1"/>
          </p:nvPr>
        </p:nvSpPr>
        <p:spPr>
          <a:xfrm>
            <a:off x="236925" y="2066650"/>
            <a:ext cx="4308000" cy="3416400"/>
          </a:xfrm>
          <a:prstGeom prst="rect">
            <a:avLst/>
          </a:prstGeom>
        </p:spPr>
        <p:txBody>
          <a:bodyPr lIns="91425" tIns="91425" rIns="91425" bIns="91425" anchor="t" anchorCtr="0">
            <a:noAutofit/>
          </a:bodyPr>
          <a:lstStyle/>
          <a:p>
            <a:pPr marL="457200" lvl="0" indent="-228600" rtl="0">
              <a:spcBef>
                <a:spcPts val="0"/>
              </a:spcBef>
              <a:buChar char="●"/>
            </a:pPr>
            <a:r>
              <a:rPr lang="en"/>
              <a:t>3 American Music Awards </a:t>
            </a:r>
          </a:p>
          <a:p>
            <a:pPr marL="457200" lvl="0" indent="-228600" rtl="0">
              <a:spcBef>
                <a:spcPts val="0"/>
              </a:spcBef>
              <a:buChar char="●"/>
            </a:pPr>
            <a:r>
              <a:rPr lang="en"/>
              <a:t>2 California Music Awards</a:t>
            </a:r>
          </a:p>
          <a:p>
            <a:pPr marL="457200" lvl="0" indent="-228600" rtl="0">
              <a:spcBef>
                <a:spcPts val="0"/>
              </a:spcBef>
              <a:buChar char="●"/>
            </a:pPr>
            <a:r>
              <a:rPr lang="en"/>
              <a:t>6 Grammy Awards </a:t>
            </a:r>
          </a:p>
          <a:p>
            <a:pPr marL="457200" lvl="0" indent="-228600" rtl="0">
              <a:spcBef>
                <a:spcPts val="0"/>
              </a:spcBef>
              <a:buChar char="●"/>
            </a:pPr>
            <a:r>
              <a:rPr lang="en"/>
              <a:t>10 MTV Music Video Awards</a:t>
            </a:r>
          </a:p>
          <a:p>
            <a:pPr marL="457200" lvl="0" indent="-228600" rtl="0">
              <a:spcBef>
                <a:spcPts val="0"/>
              </a:spcBef>
              <a:buChar char="●"/>
            </a:pPr>
            <a:r>
              <a:rPr lang="en"/>
              <a:t>Additionally, the RHCP have won numerous international music awards. </a:t>
            </a:r>
          </a:p>
          <a:p>
            <a:pPr lvl="0" rtl="0">
              <a:spcBef>
                <a:spcPts val="0"/>
              </a:spcBef>
              <a:buNone/>
            </a:pPr>
            <a:endParaRPr sz="1500">
              <a:solidFill>
                <a:srgbClr val="25282A"/>
              </a:solidFill>
            </a:endParaRPr>
          </a:p>
        </p:txBody>
      </p:sp>
      <p:sp>
        <p:nvSpPr>
          <p:cNvPr id="203" name="Shape 203"/>
          <p:cNvSpPr txBox="1"/>
          <p:nvPr/>
        </p:nvSpPr>
        <p:spPr>
          <a:xfrm>
            <a:off x="5804200" y="1240950"/>
            <a:ext cx="2576400" cy="647400"/>
          </a:xfrm>
          <a:prstGeom prst="rect">
            <a:avLst/>
          </a:prstGeom>
          <a:noFill/>
          <a:ln>
            <a:noFill/>
          </a:ln>
        </p:spPr>
        <p:txBody>
          <a:bodyPr lIns="91425" tIns="91425" rIns="91425" bIns="91425" anchor="t" anchorCtr="0">
            <a:noAutofit/>
          </a:bodyPr>
          <a:lstStyle/>
          <a:p>
            <a:pPr lvl="0" rtl="0">
              <a:spcBef>
                <a:spcPts val="0"/>
              </a:spcBef>
              <a:buClr>
                <a:schemeClr val="dk1"/>
              </a:buClr>
              <a:buSzPct val="30555"/>
              <a:buFont typeface="Arial"/>
              <a:buNone/>
            </a:pPr>
            <a:r>
              <a:rPr lang="en" sz="2400" b="1" dirty="0">
                <a:solidFill>
                  <a:schemeClr val="accent1"/>
                </a:solidFill>
                <a:latin typeface="Amatic SC"/>
                <a:ea typeface="Amatic SC"/>
                <a:cs typeface="Amatic SC"/>
                <a:sym typeface="Amatic SC"/>
              </a:rPr>
              <a:t>Achievements</a:t>
            </a:r>
            <a:r>
              <a:rPr lang="en" sz="4200" b="1" dirty="0">
                <a:solidFill>
                  <a:schemeClr val="dk1"/>
                </a:solidFill>
                <a:latin typeface="Amatic SC"/>
                <a:ea typeface="Amatic SC"/>
                <a:cs typeface="Amatic SC"/>
                <a:sym typeface="Amatic SC"/>
              </a:rPr>
              <a:t> </a:t>
            </a:r>
          </a:p>
        </p:txBody>
      </p:sp>
      <p:sp>
        <p:nvSpPr>
          <p:cNvPr id="204" name="Shape 204"/>
          <p:cNvSpPr txBox="1"/>
          <p:nvPr/>
        </p:nvSpPr>
        <p:spPr>
          <a:xfrm>
            <a:off x="4836000" y="2066650"/>
            <a:ext cx="4308000" cy="3516300"/>
          </a:xfrm>
          <a:prstGeom prst="rect">
            <a:avLst/>
          </a:prstGeom>
          <a:noFill/>
          <a:ln>
            <a:noFill/>
          </a:ln>
        </p:spPr>
        <p:txBody>
          <a:bodyPr lIns="91425" tIns="91425" rIns="91425" bIns="91425" anchor="t" anchorCtr="0">
            <a:noAutofit/>
          </a:bodyPr>
          <a:lstStyle/>
          <a:p>
            <a:pPr marL="457200" lvl="0" indent="-342900" rtl="0">
              <a:spcBef>
                <a:spcPts val="0"/>
              </a:spcBef>
              <a:buClr>
                <a:schemeClr val="dk2"/>
              </a:buClr>
              <a:buSzPct val="100000"/>
              <a:buFont typeface="Source Code Pro"/>
              <a:buChar char="●"/>
            </a:pPr>
            <a:r>
              <a:rPr lang="en" sz="1800" dirty="0">
                <a:solidFill>
                  <a:schemeClr val="dk2"/>
                </a:solidFill>
                <a:latin typeface="Source Code Pro"/>
                <a:ea typeface="Source Code Pro"/>
                <a:cs typeface="Source Code Pro"/>
                <a:sym typeface="Source Code Pro"/>
              </a:rPr>
              <a:t>Inducted into the Rock &amp; Roll Hall of Fame in 2012. </a:t>
            </a:r>
          </a:p>
          <a:p>
            <a:pPr marL="457200" lvl="0" indent="-342900" rtl="0">
              <a:spcBef>
                <a:spcPts val="0"/>
              </a:spcBef>
              <a:buClr>
                <a:schemeClr val="dk2"/>
              </a:buClr>
              <a:buSzPct val="100000"/>
              <a:buFont typeface="Source Code Pro"/>
              <a:buChar char="●"/>
            </a:pPr>
            <a:r>
              <a:rPr lang="en" sz="1800" dirty="0">
                <a:solidFill>
                  <a:schemeClr val="dk2"/>
                </a:solidFill>
                <a:latin typeface="Source Code Pro"/>
                <a:ea typeface="Source Code Pro"/>
                <a:cs typeface="Source Code Pro"/>
                <a:sym typeface="Source Code Pro"/>
              </a:rPr>
              <a:t>Star on the Hollywood Walk of Fame in 2008</a:t>
            </a:r>
          </a:p>
          <a:p>
            <a:pPr marL="457200" lvl="0" indent="-342900" rtl="0">
              <a:spcBef>
                <a:spcPts val="0"/>
              </a:spcBef>
              <a:buClr>
                <a:schemeClr val="dk2"/>
              </a:buClr>
              <a:buSzPct val="100000"/>
              <a:buFont typeface="Source Code Pro"/>
              <a:buChar char="●"/>
            </a:pPr>
            <a:r>
              <a:rPr lang="en" sz="1800" dirty="0">
                <a:solidFill>
                  <a:schemeClr val="dk2"/>
                </a:solidFill>
                <a:latin typeface="Source Code Pro"/>
                <a:ea typeface="Source Code Pro"/>
                <a:cs typeface="Source Code Pro"/>
                <a:sym typeface="Source Code Pro"/>
              </a:rPr>
              <a:t>Hold records for:</a:t>
            </a:r>
          </a:p>
          <a:p>
            <a:pPr marL="914400" lvl="1" indent="-342900" rtl="0">
              <a:spcBef>
                <a:spcPts val="0"/>
              </a:spcBef>
              <a:buClr>
                <a:schemeClr val="dk2"/>
              </a:buClr>
              <a:buSzPct val="100000"/>
              <a:buFont typeface="Source Code Pro"/>
              <a:buChar char="○"/>
            </a:pPr>
            <a:r>
              <a:rPr lang="en" sz="1800" dirty="0">
                <a:solidFill>
                  <a:schemeClr val="dk2"/>
                </a:solidFill>
                <a:latin typeface="Source Code Pro"/>
                <a:ea typeface="Source Code Pro"/>
                <a:cs typeface="Source Code Pro"/>
                <a:sym typeface="Source Code Pro"/>
              </a:rPr>
              <a:t>Most number singles (12)</a:t>
            </a:r>
          </a:p>
          <a:p>
            <a:pPr marL="914400" lvl="1" indent="-342900" rtl="0">
              <a:spcBef>
                <a:spcPts val="0"/>
              </a:spcBef>
              <a:buClr>
                <a:schemeClr val="dk2"/>
              </a:buClr>
              <a:buSzPct val="100000"/>
              <a:buFont typeface="Source Code Pro"/>
              <a:buChar char="○"/>
            </a:pPr>
            <a:r>
              <a:rPr lang="en" sz="1800" dirty="0">
                <a:solidFill>
                  <a:schemeClr val="dk2"/>
                </a:solidFill>
                <a:latin typeface="Source Code Pro"/>
                <a:ea typeface="Source Code Pro"/>
                <a:cs typeface="Source Code Pro"/>
                <a:sym typeface="Source Code Pro"/>
              </a:rPr>
              <a:t>Most cumulative weeks at #1 (85)</a:t>
            </a:r>
          </a:p>
          <a:p>
            <a:pPr marL="914400" lvl="1" indent="-342900" rtl="0">
              <a:spcBef>
                <a:spcPts val="0"/>
              </a:spcBef>
              <a:buClr>
                <a:schemeClr val="dk2"/>
              </a:buClr>
              <a:buSzPct val="100000"/>
              <a:buFont typeface="Source Code Pro"/>
              <a:buChar char="○"/>
            </a:pPr>
            <a:r>
              <a:rPr lang="en" sz="1800" dirty="0">
                <a:solidFill>
                  <a:schemeClr val="dk2"/>
                </a:solidFill>
                <a:latin typeface="Source Code Pro"/>
                <a:ea typeface="Source Code Pro"/>
                <a:cs typeface="Source Code Pro"/>
                <a:sym typeface="Source Code Pro"/>
              </a:rPr>
              <a:t>Most top ten songs (24)</a:t>
            </a:r>
          </a:p>
        </p:txBody>
      </p:sp>
      <p:sp>
        <p:nvSpPr>
          <p:cNvPr id="205" name="Shape 205"/>
          <p:cNvSpPr txBox="1"/>
          <p:nvPr/>
        </p:nvSpPr>
        <p:spPr>
          <a:xfrm>
            <a:off x="508001" y="321450"/>
            <a:ext cx="8331200" cy="787200"/>
          </a:xfrm>
          <a:prstGeom prst="rect">
            <a:avLst/>
          </a:prstGeom>
          <a:noFill/>
          <a:ln>
            <a:noFill/>
          </a:ln>
        </p:spPr>
        <p:txBody>
          <a:bodyPr lIns="91425" tIns="91425" rIns="91425" bIns="91425" anchor="t" anchorCtr="0">
            <a:noAutofit/>
          </a:bodyPr>
          <a:lstStyle/>
          <a:p>
            <a:pPr lvl="0">
              <a:spcBef>
                <a:spcPts val="0"/>
              </a:spcBef>
              <a:buNone/>
            </a:pPr>
            <a:r>
              <a:rPr lang="en" sz="3200" b="1" dirty="0">
                <a:solidFill>
                  <a:schemeClr val="accent5"/>
                </a:solidFill>
                <a:latin typeface="Amatic SC"/>
                <a:ea typeface="Amatic SC"/>
                <a:cs typeface="Amatic SC"/>
                <a:sym typeface="Amatic SC"/>
              </a:rPr>
              <a:t>The success of the red hot chili peppers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sz="3600">
                <a:solidFill>
                  <a:schemeClr val="accent5"/>
                </a:solidFill>
              </a:rPr>
              <a:t>RHCP and Their Advocacy for Change</a:t>
            </a:r>
            <a:r>
              <a:rPr lang="en" sz="3600"/>
              <a:t> </a:t>
            </a:r>
          </a:p>
        </p:txBody>
      </p:sp>
      <p:sp>
        <p:nvSpPr>
          <p:cNvPr id="211" name="Shape 211"/>
          <p:cNvSpPr txBox="1">
            <a:spLocks noGrp="1"/>
          </p:cNvSpPr>
          <p:nvPr>
            <p:ph type="body" idx="1"/>
          </p:nvPr>
        </p:nvSpPr>
        <p:spPr>
          <a:xfrm>
            <a:off x="-44650" y="1283400"/>
            <a:ext cx="9144000" cy="3416400"/>
          </a:xfrm>
          <a:prstGeom prst="rect">
            <a:avLst/>
          </a:prstGeom>
        </p:spPr>
        <p:txBody>
          <a:bodyPr lIns="91425" tIns="91425" rIns="91425" bIns="91425" anchor="t" anchorCtr="0">
            <a:noAutofit/>
          </a:bodyPr>
          <a:lstStyle/>
          <a:p>
            <a:pPr marL="457200" lvl="0" indent="-228600" rtl="0">
              <a:spcBef>
                <a:spcPts val="0"/>
              </a:spcBef>
              <a:spcAft>
                <a:spcPts val="1000"/>
              </a:spcAft>
            </a:pPr>
            <a:r>
              <a:rPr lang="en" b="1">
                <a:solidFill>
                  <a:schemeClr val="accent1"/>
                </a:solidFill>
              </a:rPr>
              <a:t>Political Activism:</a:t>
            </a:r>
            <a:r>
              <a:rPr lang="en"/>
              <a:t> </a:t>
            </a:r>
            <a:r>
              <a:rPr lang="en" sz="1500"/>
              <a:t>The band works with the nonprofit Rock the Vote, an organization aimed at increasing voter turnout among 18-24 year olds. Flea also appeared in a Vote for Change ad showing his support for Obama. The band held a fundraiser for Bernie Sanders this year. </a:t>
            </a:r>
          </a:p>
          <a:p>
            <a:pPr marL="457200" lvl="0" indent="-228600" rtl="0">
              <a:spcBef>
                <a:spcPts val="0"/>
              </a:spcBef>
              <a:spcAft>
                <a:spcPts val="1000"/>
              </a:spcAft>
            </a:pPr>
            <a:r>
              <a:rPr lang="en" b="1">
                <a:solidFill>
                  <a:schemeClr val="accent1"/>
                </a:solidFill>
              </a:rPr>
              <a:t>Social Activism:</a:t>
            </a:r>
            <a:r>
              <a:rPr lang="en"/>
              <a:t> </a:t>
            </a:r>
            <a:r>
              <a:rPr lang="en" sz="1400"/>
              <a:t>The RHCP have raised money for Hurricane Katrina victims, amongst other causes.</a:t>
            </a:r>
          </a:p>
          <a:p>
            <a:pPr marL="457200" lvl="0" indent="-228600">
              <a:spcBef>
                <a:spcPts val="1000"/>
              </a:spcBef>
              <a:spcAft>
                <a:spcPts val="1000"/>
              </a:spcAft>
            </a:pPr>
            <a:r>
              <a:rPr lang="en" b="1">
                <a:solidFill>
                  <a:schemeClr val="accent1"/>
                </a:solidFill>
              </a:rPr>
              <a:t>Environmental Activism:</a:t>
            </a:r>
            <a:r>
              <a:rPr lang="en"/>
              <a:t> </a:t>
            </a:r>
            <a:r>
              <a:rPr lang="en" sz="1500"/>
              <a:t>The band has performed at venues held to raise awareness for global warming and also raise awareness of ocean pollution.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solidFill>
                  <a:schemeClr val="accent5"/>
                </a:solidFill>
              </a:rPr>
              <a:t>Conclusion</a:t>
            </a:r>
          </a:p>
        </p:txBody>
      </p:sp>
      <p:sp>
        <p:nvSpPr>
          <p:cNvPr id="217" name="Shape 217"/>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r>
              <a:rPr lang="en" sz="1400" b="1">
                <a:solidFill>
                  <a:schemeClr val="accent1"/>
                </a:solidFill>
              </a:rPr>
              <a:t>RHCP were able to evolve with the times</a:t>
            </a:r>
          </a:p>
          <a:p>
            <a:pPr marL="457200" lvl="0" indent="-317500" rtl="0">
              <a:spcBef>
                <a:spcPts val="0"/>
              </a:spcBef>
              <a:buSzPct val="100000"/>
            </a:pPr>
            <a:r>
              <a:rPr lang="en" sz="1400"/>
              <a:t>They were a rock band with an emphasis on funk and each member incorporated their own twist</a:t>
            </a:r>
          </a:p>
          <a:p>
            <a:pPr marL="914400" lvl="1" indent="-317500" rtl="0">
              <a:spcBef>
                <a:spcPts val="0"/>
              </a:spcBef>
              <a:buSzPct val="100000"/>
            </a:pPr>
            <a:r>
              <a:rPr lang="en"/>
              <a:t>Kiedis added many rap verses</a:t>
            </a:r>
          </a:p>
          <a:p>
            <a:pPr marL="914400" lvl="1" indent="-228600" rtl="0">
              <a:spcBef>
                <a:spcPts val="0"/>
              </a:spcBef>
            </a:pPr>
            <a:r>
              <a:rPr lang="en"/>
              <a:t>Flea combined punk and hard rock</a:t>
            </a:r>
          </a:p>
          <a:p>
            <a:pPr marL="914400" lvl="1" indent="-228600" rtl="0">
              <a:spcBef>
                <a:spcPts val="0"/>
              </a:spcBef>
            </a:pPr>
            <a:r>
              <a:rPr lang="en"/>
              <a:t>Smith blended funk, rock, metal, and jazz</a:t>
            </a:r>
          </a:p>
          <a:p>
            <a:pPr marL="914400" lvl="1" indent="-228600" rtl="0">
              <a:spcBef>
                <a:spcPts val="0"/>
              </a:spcBef>
            </a:pPr>
            <a:r>
              <a:rPr lang="en"/>
              <a:t>Klinghoffer used unconventional guitar effects with a jazzy feel</a:t>
            </a:r>
          </a:p>
          <a:p>
            <a:pPr marL="457200" lvl="0" indent="-317500" rtl="0">
              <a:spcBef>
                <a:spcPts val="0"/>
              </a:spcBef>
              <a:buSzPct val="100000"/>
            </a:pPr>
            <a:r>
              <a:rPr lang="en" sz="1400"/>
              <a:t>Went through the highest highs and the lowest lows and their albums reflected what was happening in their lives</a:t>
            </a:r>
          </a:p>
          <a:p>
            <a:pPr marL="457200" lvl="0" indent="-317500" rtl="0">
              <a:spcBef>
                <a:spcPts val="0"/>
              </a:spcBef>
              <a:buSzPct val="100000"/>
            </a:pPr>
            <a:r>
              <a:rPr lang="en" sz="1400"/>
              <a:t>One of the best selling bands of all time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311700" y="82225"/>
            <a:ext cx="8520600" cy="801000"/>
          </a:xfrm>
          <a:prstGeom prst="rect">
            <a:avLst/>
          </a:prstGeom>
        </p:spPr>
        <p:txBody>
          <a:bodyPr lIns="91425" tIns="91425" rIns="91425" bIns="91425" anchor="t" anchorCtr="0">
            <a:noAutofit/>
          </a:bodyPr>
          <a:lstStyle/>
          <a:p>
            <a:pPr lvl="0">
              <a:spcBef>
                <a:spcPts val="0"/>
              </a:spcBef>
              <a:buNone/>
            </a:pPr>
            <a:r>
              <a:rPr lang="en">
                <a:solidFill>
                  <a:schemeClr val="accent5"/>
                </a:solidFill>
              </a:rPr>
              <a:t>References</a:t>
            </a:r>
            <a:r>
              <a:rPr lang="en" sz="1100"/>
              <a:t>  </a:t>
            </a:r>
            <a:r>
              <a:rPr lang="en"/>
              <a:t> </a:t>
            </a:r>
          </a:p>
        </p:txBody>
      </p:sp>
      <p:sp>
        <p:nvSpPr>
          <p:cNvPr id="223" name="Shape 223"/>
          <p:cNvSpPr txBox="1">
            <a:spLocks noGrp="1"/>
          </p:cNvSpPr>
          <p:nvPr>
            <p:ph type="body" idx="1"/>
          </p:nvPr>
        </p:nvSpPr>
        <p:spPr>
          <a:xfrm>
            <a:off x="443100" y="782825"/>
            <a:ext cx="8593200" cy="3885300"/>
          </a:xfrm>
          <a:prstGeom prst="rect">
            <a:avLst/>
          </a:prstGeom>
        </p:spPr>
        <p:txBody>
          <a:bodyPr lIns="91425" tIns="91425" rIns="91425" bIns="91425" anchor="t" anchorCtr="0">
            <a:noAutofit/>
          </a:bodyPr>
          <a:lstStyle/>
          <a:p>
            <a:pPr marL="457200" lvl="0" indent="-304800" rtl="0">
              <a:spcBef>
                <a:spcPts val="1000"/>
              </a:spcBef>
              <a:spcAft>
                <a:spcPts val="0"/>
              </a:spcAft>
              <a:buClr>
                <a:schemeClr val="accent1"/>
              </a:buClr>
              <a:buSzPct val="100000"/>
            </a:pPr>
            <a:r>
              <a:rPr lang="en" sz="1200">
                <a:solidFill>
                  <a:schemeClr val="accent1"/>
                </a:solidFill>
              </a:rPr>
              <a:t>Cross, A. (June 26, 2012). </a:t>
            </a:r>
            <a:r>
              <a:rPr lang="en" sz="1200" i="1">
                <a:solidFill>
                  <a:schemeClr val="accent1"/>
                </a:solidFill>
              </a:rPr>
              <a:t>The Red Hot Chili Peppers: the secret history. </a:t>
            </a:r>
            <a:r>
              <a:rPr lang="en" sz="1200">
                <a:solidFill>
                  <a:schemeClr val="accent1"/>
                </a:solidFill>
              </a:rPr>
              <a:t>Harper Collins.</a:t>
            </a:r>
          </a:p>
          <a:p>
            <a:pPr marL="457200" lvl="0" indent="-304800" rtl="0">
              <a:spcBef>
                <a:spcPts val="1000"/>
              </a:spcBef>
              <a:spcAft>
                <a:spcPts val="0"/>
              </a:spcAft>
              <a:buClr>
                <a:schemeClr val="accent1"/>
              </a:buClr>
              <a:buSzPct val="100000"/>
            </a:pPr>
            <a:r>
              <a:rPr lang="en" sz="1200">
                <a:solidFill>
                  <a:schemeClr val="accent1"/>
                </a:solidFill>
              </a:rPr>
              <a:t>Ford, D. (February 5, 2014). Red Hot Chili Peppers on Super Bowl Performance: Yep, we faked it. </a:t>
            </a:r>
            <a:r>
              <a:rPr lang="en" sz="1200" i="1">
                <a:solidFill>
                  <a:schemeClr val="accent1"/>
                </a:solidFill>
              </a:rPr>
              <a:t>CNN: Entertainment. </a:t>
            </a:r>
            <a:r>
              <a:rPr lang="en" sz="1200">
                <a:solidFill>
                  <a:schemeClr val="accent1"/>
                </a:solidFill>
              </a:rPr>
              <a:t>Retrieved June 25, 2016, from </a:t>
            </a:r>
            <a:r>
              <a:rPr lang="en" sz="1200" u="sng">
                <a:solidFill>
                  <a:schemeClr val="accent1"/>
                </a:solidFill>
                <a:hlinkClick r:id="rId3"/>
              </a:rPr>
              <a:t>http://www.cnn.com/2014/02/04/showbiz/super-bowl-red-hot-chili-peppers/</a:t>
            </a:r>
          </a:p>
          <a:p>
            <a:pPr marL="457200" lvl="0" indent="-304800" rtl="0">
              <a:spcBef>
                <a:spcPts val="1000"/>
              </a:spcBef>
              <a:spcAft>
                <a:spcPts val="0"/>
              </a:spcAft>
              <a:buClr>
                <a:schemeClr val="accent1"/>
              </a:buClr>
              <a:buSzPct val="100000"/>
            </a:pPr>
            <a:r>
              <a:rPr lang="en" sz="1200">
                <a:solidFill>
                  <a:schemeClr val="accent1"/>
                </a:solidFill>
              </a:rPr>
              <a:t>Future Rock Legends: Blog. (February 11, 2012). Josh Klinghoffer is the Youngest Rock and Roll Hall of Famer Ever. Retrieved June 26, 2016, from http://www.futurerocklegends.com/blog_files/Josh_Klinghoffer_Youngest_Rock_Hall.html</a:t>
            </a:r>
          </a:p>
          <a:p>
            <a:pPr marL="457200" lvl="0" indent="-304800" rtl="0">
              <a:spcBef>
                <a:spcPts val="1000"/>
              </a:spcBef>
              <a:spcAft>
                <a:spcPts val="0"/>
              </a:spcAft>
              <a:buClr>
                <a:schemeClr val="accent1"/>
              </a:buClr>
              <a:buSzPct val="100000"/>
            </a:pPr>
            <a:r>
              <a:rPr lang="en" sz="1200">
                <a:solidFill>
                  <a:schemeClr val="accent1"/>
                </a:solidFill>
              </a:rPr>
              <a:t>Kiedis, A., Sloman, L. (2004). </a:t>
            </a:r>
            <a:r>
              <a:rPr lang="en" sz="1200" i="1">
                <a:solidFill>
                  <a:schemeClr val="accent1"/>
                </a:solidFill>
              </a:rPr>
              <a:t>Scar Tissue. </a:t>
            </a:r>
            <a:r>
              <a:rPr lang="en" sz="1200">
                <a:solidFill>
                  <a:schemeClr val="accent1"/>
                </a:solidFill>
              </a:rPr>
              <a:t>Hatchette Books.</a:t>
            </a:r>
          </a:p>
          <a:p>
            <a:pPr marL="457200" lvl="0" indent="-304800" rtl="0">
              <a:spcBef>
                <a:spcPts val="1000"/>
              </a:spcBef>
              <a:spcAft>
                <a:spcPts val="0"/>
              </a:spcAft>
              <a:buClr>
                <a:schemeClr val="accent1"/>
              </a:buClr>
              <a:buSzPct val="100000"/>
            </a:pPr>
            <a:r>
              <a:rPr lang="en" sz="1200">
                <a:solidFill>
                  <a:schemeClr val="accent1"/>
                </a:solidFill>
              </a:rPr>
              <a:t>Mullen, B., Kiedis, A., Frusciante, J., F., &amp; Smith, C. (2010).</a:t>
            </a:r>
            <a:r>
              <a:rPr lang="en" sz="1200" i="1">
                <a:solidFill>
                  <a:schemeClr val="accent1"/>
                </a:solidFill>
              </a:rPr>
              <a:t>The Red Hot Chili Peppers: An oral/visual history</a:t>
            </a:r>
            <a:r>
              <a:rPr lang="en" sz="1200">
                <a:solidFill>
                  <a:schemeClr val="accent1"/>
                </a:solidFill>
              </a:rPr>
              <a:t>. New York: It Books</a:t>
            </a:r>
          </a:p>
          <a:p>
            <a:pPr marL="457200" marR="0" lvl="0" indent="-304800" rtl="0">
              <a:spcBef>
                <a:spcPts val="0"/>
              </a:spcBef>
              <a:spcAft>
                <a:spcPts val="0"/>
              </a:spcAft>
              <a:buClr>
                <a:schemeClr val="accent1"/>
              </a:buClr>
              <a:buSzPct val="100000"/>
            </a:pPr>
            <a:r>
              <a:rPr lang="en" sz="1200">
                <a:solidFill>
                  <a:schemeClr val="accent1"/>
                </a:solidFill>
              </a:rPr>
              <a:t>Parker, O. (n.d.). Red Hot Chili Peppers: A timeline. Retrieved June 5, 2016, from </a:t>
            </a:r>
            <a:r>
              <a:rPr lang="en" sz="1200" u="sng">
                <a:solidFill>
                  <a:schemeClr val="accent1"/>
                </a:solidFill>
                <a:hlinkClick r:id="rId4"/>
              </a:rPr>
              <a:t>http://www.telegraph.co.uk/culture/music/8561725/Red-Hot-Chili-Peppers-a-timeline.html</a:t>
            </a:r>
          </a:p>
          <a:p>
            <a:pPr marL="457200" marR="0" lvl="0" indent="-304800" rtl="0">
              <a:spcBef>
                <a:spcPts val="0"/>
              </a:spcBef>
              <a:spcAft>
                <a:spcPts val="0"/>
              </a:spcAft>
              <a:buClr>
                <a:schemeClr val="accent1"/>
              </a:buClr>
              <a:buSzPct val="100000"/>
            </a:pPr>
            <a:r>
              <a:rPr lang="en" sz="1200">
                <a:solidFill>
                  <a:schemeClr val="accent1"/>
                </a:solidFill>
              </a:rPr>
              <a:t>Prato, G. (n.d.). Red Hot Chili Peppers: Biography and History. </a:t>
            </a:r>
            <a:r>
              <a:rPr lang="en" sz="1200" i="1">
                <a:solidFill>
                  <a:schemeClr val="accent1"/>
                </a:solidFill>
              </a:rPr>
              <a:t>All Music.</a:t>
            </a:r>
            <a:r>
              <a:rPr lang="en" sz="1200">
                <a:solidFill>
                  <a:schemeClr val="accent1"/>
                </a:solidFill>
              </a:rPr>
              <a:t> Retrieved June 24, 2016, from </a:t>
            </a:r>
            <a:r>
              <a:rPr lang="en" sz="1200" u="sng">
                <a:solidFill>
                  <a:schemeClr val="accent1"/>
                </a:solidFill>
                <a:hlinkClick r:id="rId5"/>
              </a:rPr>
              <a:t>http://www.allmusic.com/artist/red-hot-chili-peppers-mn0000883318/biography</a:t>
            </a:r>
          </a:p>
          <a:p>
            <a:pPr marL="0" lvl="0" indent="0" rtl="0">
              <a:spcBef>
                <a:spcPts val="0"/>
              </a:spcBef>
              <a:buNone/>
            </a:pPr>
            <a:endParaRPr sz="1200">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311700" y="126550"/>
            <a:ext cx="8520600" cy="801000"/>
          </a:xfrm>
          <a:prstGeom prst="rect">
            <a:avLst/>
          </a:prstGeom>
        </p:spPr>
        <p:txBody>
          <a:bodyPr lIns="91425" tIns="91425" rIns="91425" bIns="91425" anchor="t" anchorCtr="0">
            <a:noAutofit/>
          </a:bodyPr>
          <a:lstStyle/>
          <a:p>
            <a:pPr lvl="0">
              <a:spcBef>
                <a:spcPts val="0"/>
              </a:spcBef>
              <a:buNone/>
            </a:pPr>
            <a:r>
              <a:rPr lang="en">
                <a:solidFill>
                  <a:schemeClr val="accent5"/>
                </a:solidFill>
              </a:rPr>
              <a:t>References (continued)</a:t>
            </a:r>
          </a:p>
        </p:txBody>
      </p:sp>
      <p:sp>
        <p:nvSpPr>
          <p:cNvPr id="229" name="Shape 229"/>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marL="457200" marR="0" lvl="0" indent="-304800" rtl="0">
              <a:spcBef>
                <a:spcPts val="0"/>
              </a:spcBef>
              <a:spcAft>
                <a:spcPts val="0"/>
              </a:spcAft>
              <a:buClr>
                <a:schemeClr val="accent1"/>
              </a:buClr>
              <a:buSzPct val="100000"/>
            </a:pPr>
            <a:r>
              <a:rPr lang="en" sz="1200">
                <a:solidFill>
                  <a:schemeClr val="accent1"/>
                </a:solidFill>
              </a:rPr>
              <a:t>Prato, G. (n.d.). Flea: Biography and History. </a:t>
            </a:r>
            <a:r>
              <a:rPr lang="en" sz="1200" i="1">
                <a:solidFill>
                  <a:schemeClr val="accent1"/>
                </a:solidFill>
              </a:rPr>
              <a:t>All Music. </a:t>
            </a:r>
            <a:r>
              <a:rPr lang="en" sz="1200">
                <a:solidFill>
                  <a:schemeClr val="accent1"/>
                </a:solidFill>
              </a:rPr>
              <a:t>Retrieved June 24, 2016, from http://www.allmusic.com/artist/flea-mn0000182155/biography</a:t>
            </a:r>
          </a:p>
          <a:p>
            <a:pPr marL="457200" lvl="0" indent="-304800" rtl="0">
              <a:spcBef>
                <a:spcPts val="0"/>
              </a:spcBef>
              <a:spcAft>
                <a:spcPts val="0"/>
              </a:spcAft>
              <a:buClr>
                <a:schemeClr val="accent1"/>
              </a:buClr>
              <a:buSzPct val="100000"/>
            </a:pPr>
            <a:r>
              <a:rPr lang="en" sz="1200">
                <a:solidFill>
                  <a:schemeClr val="accent1"/>
                </a:solidFill>
              </a:rPr>
              <a:t>Schwartz, G. (February 10, 2016). The Red Hot Chili Peppers Stoke the Fire for Bernie Sanders’ Political Revolution. </a:t>
            </a:r>
            <a:r>
              <a:rPr lang="en" sz="1200" i="1">
                <a:solidFill>
                  <a:schemeClr val="accent1"/>
                </a:solidFill>
              </a:rPr>
              <a:t>PopMatters. </a:t>
            </a:r>
            <a:r>
              <a:rPr lang="en" sz="1200">
                <a:solidFill>
                  <a:schemeClr val="accent1"/>
                </a:solidFill>
              </a:rPr>
              <a:t>Retrieved on June 26, 2016, from http://www.popmatters.com/review/the-red-hot-chili-peppers-stoke-the-fire-for-bernie-sanders-political-revol/#</a:t>
            </a:r>
          </a:p>
          <a:p>
            <a:pPr marL="457200" lvl="0" indent="-304800" rtl="0">
              <a:spcBef>
                <a:spcPts val="0"/>
              </a:spcBef>
              <a:spcAft>
                <a:spcPts val="0"/>
              </a:spcAft>
              <a:buClr>
                <a:schemeClr val="accent1"/>
              </a:buClr>
              <a:buSzPct val="100000"/>
            </a:pPr>
            <a:r>
              <a:rPr lang="en" sz="1200">
                <a:solidFill>
                  <a:schemeClr val="accent1"/>
                </a:solidFill>
              </a:rPr>
              <a:t>The Rock and Roll Hall of Fame Museum. (n.d.). Retrieved June 23, 2016, from https://rockhall.com/inductees/red-hot-chili-peppers/bio/</a:t>
            </a:r>
          </a:p>
          <a:p>
            <a:pPr marL="457200" marR="0" lvl="0" indent="-304800" rtl="0">
              <a:spcBef>
                <a:spcPts val="0"/>
              </a:spcBef>
              <a:spcAft>
                <a:spcPts val="0"/>
              </a:spcAft>
              <a:buClr>
                <a:schemeClr val="accent1"/>
              </a:buClr>
              <a:buSzPct val="100000"/>
            </a:pPr>
            <a:r>
              <a:rPr lang="en" sz="1200">
                <a:solidFill>
                  <a:schemeClr val="accent1"/>
                </a:solidFill>
              </a:rPr>
              <a:t>Vaziri, A. (n.d.). Influences &amp; Inspirations: Red Hot Chili Peppers. Retrieved June 25, 2016, from </a:t>
            </a:r>
            <a:r>
              <a:rPr lang="en" sz="1200" u="sng">
                <a:solidFill>
                  <a:schemeClr val="accent1"/>
                </a:solidFill>
                <a:hlinkClick r:id="rId3"/>
              </a:rPr>
              <a:t>http://www.gibson.com/news-lifestyle/features/en-us/influencesinspirationsred.aspx</a:t>
            </a:r>
          </a:p>
          <a:p>
            <a:pPr marR="0" lvl="0" rtl="0">
              <a:spcBef>
                <a:spcPts val="0"/>
              </a:spcBef>
              <a:spcAft>
                <a:spcPts val="0"/>
              </a:spcAft>
              <a:buNone/>
            </a:pPr>
            <a:endParaRPr sz="1200">
              <a:solidFill>
                <a:schemeClr val="accent1"/>
              </a:solidFill>
            </a:endParaRPr>
          </a:p>
          <a:p>
            <a:pPr lvl="0">
              <a:spcBef>
                <a:spcPts val="0"/>
              </a:spcBef>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solidFill>
                  <a:schemeClr val="accent5"/>
                </a:solidFill>
              </a:rPr>
              <a:t>Group Biography</a:t>
            </a:r>
            <a:r>
              <a:rPr lang="en"/>
              <a:t> </a:t>
            </a:r>
          </a:p>
        </p:txBody>
      </p:sp>
      <p:sp>
        <p:nvSpPr>
          <p:cNvPr id="70" name="Shape 70"/>
          <p:cNvSpPr txBox="1">
            <a:spLocks noGrp="1"/>
          </p:cNvSpPr>
          <p:nvPr>
            <p:ph type="body" idx="1"/>
          </p:nvPr>
        </p:nvSpPr>
        <p:spPr>
          <a:xfrm>
            <a:off x="311700" y="1001950"/>
            <a:ext cx="5141100" cy="3087600"/>
          </a:xfrm>
          <a:prstGeom prst="rect">
            <a:avLst/>
          </a:prstGeom>
        </p:spPr>
        <p:txBody>
          <a:bodyPr lIns="91425" tIns="91425" rIns="91425" bIns="91425" anchor="t" anchorCtr="0">
            <a:noAutofit/>
          </a:bodyPr>
          <a:lstStyle/>
          <a:p>
            <a:pPr marL="457200" lvl="0" indent="-323850" rtl="0">
              <a:spcBef>
                <a:spcPts val="0"/>
              </a:spcBef>
              <a:buSzPct val="100000"/>
            </a:pPr>
            <a:r>
              <a:rPr lang="en" sz="1500"/>
              <a:t>RHCP were formed from a California high school friendship and a mutual appreciation for punk rock and funk.</a:t>
            </a:r>
          </a:p>
          <a:p>
            <a:pPr marL="914400" lvl="1" indent="-323850" rtl="0">
              <a:spcBef>
                <a:spcPts val="0"/>
              </a:spcBef>
              <a:buSzPct val="100000"/>
            </a:pPr>
            <a:r>
              <a:rPr lang="en" sz="1500"/>
              <a:t>Started out as “Tony Flow &amp; the Miraculously Majestic Masters of Mayhem,” this is also where their performing nude “trademark” started</a:t>
            </a:r>
          </a:p>
          <a:p>
            <a:pPr marL="457200" lvl="0" indent="-323850" rtl="0">
              <a:spcBef>
                <a:spcPts val="0"/>
              </a:spcBef>
              <a:buSzPct val="100000"/>
            </a:pPr>
            <a:r>
              <a:rPr lang="en" sz="1500"/>
              <a:t>They began a recording contract with EMI and gained popularity when their videos were featured on MTV</a:t>
            </a:r>
          </a:p>
          <a:p>
            <a:pPr lvl="0">
              <a:spcBef>
                <a:spcPts val="0"/>
              </a:spcBef>
              <a:buNone/>
            </a:pPr>
            <a:endParaRPr/>
          </a:p>
        </p:txBody>
      </p:sp>
      <p:pic>
        <p:nvPicPr>
          <p:cNvPr id="71" name="Shape 71" descr="1401x788-A1FC1C.jpg"/>
          <p:cNvPicPr preferRelativeResize="0"/>
          <p:nvPr/>
        </p:nvPicPr>
        <p:blipFill>
          <a:blip r:embed="rId3">
            <a:alphaModFix/>
          </a:blip>
          <a:stretch>
            <a:fillRect/>
          </a:stretch>
        </p:blipFill>
        <p:spPr>
          <a:xfrm>
            <a:off x="5452800" y="1536385"/>
            <a:ext cx="3589123" cy="20187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solidFill>
                  <a:schemeClr val="accent5"/>
                </a:solidFill>
              </a:rPr>
              <a:t>Group Biography (Cont.)</a:t>
            </a:r>
          </a:p>
        </p:txBody>
      </p:sp>
      <p:sp>
        <p:nvSpPr>
          <p:cNvPr id="77" name="Shape 77"/>
          <p:cNvSpPr txBox="1">
            <a:spLocks noGrp="1"/>
          </p:cNvSpPr>
          <p:nvPr>
            <p:ph type="body" idx="1"/>
          </p:nvPr>
        </p:nvSpPr>
        <p:spPr>
          <a:xfrm>
            <a:off x="311700" y="1228675"/>
            <a:ext cx="3685800" cy="3340200"/>
          </a:xfrm>
          <a:prstGeom prst="rect">
            <a:avLst/>
          </a:prstGeom>
        </p:spPr>
        <p:txBody>
          <a:bodyPr lIns="91425" tIns="91425" rIns="91425" bIns="91425" anchor="t" anchorCtr="0">
            <a:noAutofit/>
          </a:bodyPr>
          <a:lstStyle/>
          <a:p>
            <a:pPr marL="457200" lvl="0" indent="-323850">
              <a:spcBef>
                <a:spcPts val="0"/>
              </a:spcBef>
              <a:buSzPct val="100000"/>
            </a:pPr>
            <a:r>
              <a:rPr lang="en" sz="1500"/>
              <a:t>Several members fought drug addiction along the way; one (Slovak) even died from a heroin overdose.</a:t>
            </a:r>
          </a:p>
          <a:p>
            <a:pPr marL="457200" lvl="0" indent="-323850">
              <a:spcBef>
                <a:spcPts val="0"/>
              </a:spcBef>
              <a:buSzPct val="100000"/>
            </a:pPr>
            <a:r>
              <a:rPr lang="en" sz="1500"/>
              <a:t>They’ve had many different members but current members Kiedis and Flea are founders</a:t>
            </a:r>
          </a:p>
        </p:txBody>
      </p:sp>
      <p:pic>
        <p:nvPicPr>
          <p:cNvPr id="78" name="Shape 78" descr="5f370d48a4cf22b6c91d9d8ff87abfd0.jpg"/>
          <p:cNvPicPr preferRelativeResize="0"/>
          <p:nvPr/>
        </p:nvPicPr>
        <p:blipFill>
          <a:blip r:embed="rId3">
            <a:alphaModFix/>
          </a:blip>
          <a:stretch>
            <a:fillRect/>
          </a:stretch>
        </p:blipFill>
        <p:spPr>
          <a:xfrm>
            <a:off x="4145811" y="1093850"/>
            <a:ext cx="2438389" cy="3048000"/>
          </a:xfrm>
          <a:prstGeom prst="rect">
            <a:avLst/>
          </a:prstGeom>
          <a:noFill/>
          <a:ln>
            <a:noFill/>
          </a:ln>
        </p:spPr>
      </p:pic>
      <p:pic>
        <p:nvPicPr>
          <p:cNvPr id="79" name="Shape 79" descr="anthony-kiedis-240.jpg"/>
          <p:cNvPicPr preferRelativeResize="0"/>
          <p:nvPr/>
        </p:nvPicPr>
        <p:blipFill>
          <a:blip r:embed="rId4">
            <a:alphaModFix/>
          </a:blip>
          <a:stretch>
            <a:fillRect/>
          </a:stretch>
        </p:blipFill>
        <p:spPr>
          <a:xfrm>
            <a:off x="6584200" y="1093850"/>
            <a:ext cx="2286000" cy="3048000"/>
          </a:xfrm>
          <a:prstGeom prst="rect">
            <a:avLst/>
          </a:prstGeom>
          <a:noFill/>
          <a:ln>
            <a:noFill/>
          </a:ln>
        </p:spPr>
      </p:pic>
      <p:sp>
        <p:nvSpPr>
          <p:cNvPr id="80" name="Shape 80"/>
          <p:cNvSpPr txBox="1"/>
          <p:nvPr/>
        </p:nvSpPr>
        <p:spPr>
          <a:xfrm>
            <a:off x="4145800" y="4230600"/>
            <a:ext cx="4934400" cy="751200"/>
          </a:xfrm>
          <a:prstGeom prst="rect">
            <a:avLst/>
          </a:prstGeom>
          <a:noFill/>
          <a:ln>
            <a:noFill/>
          </a:ln>
        </p:spPr>
        <p:txBody>
          <a:bodyPr lIns="91425" tIns="91425" rIns="91425" bIns="91425" anchor="t" anchorCtr="0">
            <a:noAutofit/>
          </a:bodyPr>
          <a:lstStyle/>
          <a:p>
            <a:pPr lvl="0">
              <a:spcBef>
                <a:spcPts val="0"/>
              </a:spcBef>
              <a:buNone/>
            </a:pPr>
            <a:r>
              <a:rPr lang="en" sz="1200">
                <a:solidFill>
                  <a:schemeClr val="accent5"/>
                </a:solidFill>
                <a:latin typeface="Source Code Pro"/>
                <a:ea typeface="Source Code Pro"/>
                <a:cs typeface="Source Code Pro"/>
                <a:sym typeface="Source Code Pro"/>
              </a:rPr>
              <a:t>Flea (left in both pictures) and Kiedis (right in both pictures) have been friends since they went to highschool together!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solidFill>
                  <a:schemeClr val="accent5"/>
                </a:solidFill>
              </a:rPr>
              <a:t>Current Members</a:t>
            </a:r>
          </a:p>
        </p:txBody>
      </p:sp>
      <p:sp>
        <p:nvSpPr>
          <p:cNvPr id="86" name="Shape 86"/>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marL="457200" lvl="0" indent="-228600">
              <a:spcBef>
                <a:spcPts val="1000"/>
              </a:spcBef>
            </a:pPr>
            <a:r>
              <a:rPr lang="en" b="1"/>
              <a:t>Anthony Kiedis</a:t>
            </a:r>
            <a:r>
              <a:rPr lang="en"/>
              <a:t>: lead vocals (1983-present)</a:t>
            </a:r>
          </a:p>
          <a:p>
            <a:pPr marL="457200" lvl="0" indent="-228600">
              <a:spcBef>
                <a:spcPts val="1000"/>
              </a:spcBef>
            </a:pPr>
            <a:r>
              <a:rPr lang="en" b="1"/>
              <a:t>Flea</a:t>
            </a:r>
            <a:r>
              <a:rPr lang="en"/>
              <a:t>: bass, trumpet, piano, backing vocals (1983-present)</a:t>
            </a:r>
          </a:p>
          <a:p>
            <a:pPr marL="457200" lvl="0" indent="-228600">
              <a:spcBef>
                <a:spcPts val="1000"/>
              </a:spcBef>
            </a:pPr>
            <a:r>
              <a:rPr lang="en" b="1"/>
              <a:t>Chad Smith</a:t>
            </a:r>
            <a:r>
              <a:rPr lang="en"/>
              <a:t>: drums, percussion (1988-present)</a:t>
            </a:r>
          </a:p>
          <a:p>
            <a:pPr marL="457200" lvl="0" indent="-228600">
              <a:spcBef>
                <a:spcPts val="0"/>
              </a:spcBef>
            </a:pPr>
            <a:r>
              <a:rPr lang="en" b="1"/>
              <a:t>Josh Klinghoffer</a:t>
            </a:r>
            <a:r>
              <a:rPr lang="en"/>
              <a:t>: guitar, keyboards, backing vocals (2009-present)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body" idx="4294967295"/>
          </p:nvPr>
        </p:nvSpPr>
        <p:spPr>
          <a:xfrm>
            <a:off x="311700" y="-144125"/>
            <a:ext cx="5252400" cy="5287500"/>
          </a:xfrm>
          <a:prstGeom prst="rect">
            <a:avLst/>
          </a:prstGeom>
        </p:spPr>
        <p:txBody>
          <a:bodyPr lIns="91425" tIns="91425" rIns="91425" bIns="91425" anchor="t" anchorCtr="0">
            <a:noAutofit/>
          </a:bodyPr>
          <a:lstStyle/>
          <a:p>
            <a:pPr lvl="0" rtl="0">
              <a:lnSpc>
                <a:spcPct val="100000"/>
              </a:lnSpc>
              <a:spcBef>
                <a:spcPts val="0"/>
              </a:spcBef>
              <a:spcAft>
                <a:spcPts val="1000"/>
              </a:spcAft>
              <a:buNone/>
            </a:pPr>
            <a:r>
              <a:rPr lang="en" b="1">
                <a:solidFill>
                  <a:srgbClr val="000000"/>
                </a:solidFill>
              </a:rPr>
              <a:t>Anthony Kiedis:</a:t>
            </a:r>
            <a:r>
              <a:rPr lang="en" sz="2800">
                <a:solidFill>
                  <a:srgbClr val="000000"/>
                </a:solidFill>
              </a:rPr>
              <a:t> </a:t>
            </a:r>
          </a:p>
          <a:p>
            <a:pPr marL="457200" lvl="0" indent="-298450" rtl="0">
              <a:lnSpc>
                <a:spcPct val="100000"/>
              </a:lnSpc>
              <a:spcBef>
                <a:spcPts val="0"/>
              </a:spcBef>
              <a:spcAft>
                <a:spcPts val="1000"/>
              </a:spcAft>
              <a:buSzPct val="100000"/>
            </a:pPr>
            <a:r>
              <a:rPr lang="en" sz="1100"/>
              <a:t>went to highschool with Flea in California, where they acknowledged their mutual admiration of punk rock and funk groups by forming a band together. </a:t>
            </a:r>
          </a:p>
          <a:p>
            <a:pPr marL="457200" lvl="0" indent="-298450" rtl="0">
              <a:lnSpc>
                <a:spcPct val="100000"/>
              </a:lnSpc>
              <a:spcBef>
                <a:spcPts val="0"/>
              </a:spcBef>
              <a:spcAft>
                <a:spcPts val="1000"/>
              </a:spcAft>
              <a:buSzPct val="100000"/>
            </a:pPr>
            <a:r>
              <a:rPr lang="en" sz="1100"/>
              <a:t>talent for poetry and was convinced by Flea and Slovak to write music.  </a:t>
            </a:r>
          </a:p>
          <a:p>
            <a:pPr marL="457200" lvl="0" indent="-298450" rtl="0">
              <a:lnSpc>
                <a:spcPct val="100000"/>
              </a:lnSpc>
              <a:spcBef>
                <a:spcPts val="0"/>
              </a:spcBef>
              <a:spcAft>
                <a:spcPts val="1000"/>
              </a:spcAft>
              <a:buSzPct val="100000"/>
            </a:pPr>
            <a:r>
              <a:rPr lang="en" sz="1100"/>
              <a:t>Even after his friend Slovak’s death due to an overdose, Kiedis still battled a drug addiction.  </a:t>
            </a:r>
          </a:p>
          <a:p>
            <a:pPr marL="457200" lvl="0" indent="-298450" rtl="0">
              <a:lnSpc>
                <a:spcPct val="100000"/>
              </a:lnSpc>
              <a:spcBef>
                <a:spcPts val="0"/>
              </a:spcBef>
              <a:spcAft>
                <a:spcPts val="1000"/>
              </a:spcAft>
              <a:buSzPct val="100000"/>
            </a:pPr>
            <a:r>
              <a:rPr lang="en" sz="1100"/>
              <a:t>In the 2000’s, he attempted to turn his autobiography called “Scar Tissue” into a TV show, which failed.</a:t>
            </a:r>
          </a:p>
          <a:p>
            <a:pPr marL="457200" lvl="0" indent="-298450" rtl="0">
              <a:lnSpc>
                <a:spcPct val="100000"/>
              </a:lnSpc>
              <a:spcBef>
                <a:spcPts val="0"/>
              </a:spcBef>
              <a:spcAft>
                <a:spcPts val="1000"/>
              </a:spcAft>
              <a:buSzPct val="100000"/>
            </a:pPr>
            <a:r>
              <a:rPr lang="en" sz="1100"/>
              <a:t>He has acted as characters and also appeared as a cameo with the boys several times throughout the years.</a:t>
            </a:r>
          </a:p>
          <a:p>
            <a:pPr lvl="0" rtl="0">
              <a:lnSpc>
                <a:spcPct val="100000"/>
              </a:lnSpc>
              <a:spcBef>
                <a:spcPts val="0"/>
              </a:spcBef>
              <a:spcAft>
                <a:spcPts val="0"/>
              </a:spcAft>
              <a:buNone/>
            </a:pPr>
            <a:r>
              <a:rPr lang="en" b="1">
                <a:solidFill>
                  <a:srgbClr val="000000"/>
                </a:solidFill>
              </a:rPr>
              <a:t>Flea:</a:t>
            </a:r>
            <a:r>
              <a:rPr lang="en">
                <a:solidFill>
                  <a:srgbClr val="000000"/>
                </a:solidFill>
              </a:rPr>
              <a:t> </a:t>
            </a:r>
          </a:p>
          <a:p>
            <a:pPr marL="457200" lvl="0" indent="-298450" rtl="0">
              <a:lnSpc>
                <a:spcPct val="100000"/>
              </a:lnSpc>
              <a:spcBef>
                <a:spcPts val="0"/>
              </a:spcBef>
              <a:spcAft>
                <a:spcPts val="0"/>
              </a:spcAft>
              <a:buSzPct val="100000"/>
            </a:pPr>
            <a:r>
              <a:rPr lang="en" sz="1100"/>
              <a:t>After being taught how to play bass by Slovak in high school, Michael “Flea” Balzary joined up with Slovak and Kiedis to form their first band.  </a:t>
            </a:r>
          </a:p>
          <a:p>
            <a:pPr marL="457200" lvl="0" indent="-298450" rtl="0">
              <a:lnSpc>
                <a:spcPct val="100000"/>
              </a:lnSpc>
              <a:spcBef>
                <a:spcPts val="0"/>
              </a:spcBef>
              <a:spcAft>
                <a:spcPts val="0"/>
              </a:spcAft>
              <a:buSzPct val="100000"/>
            </a:pPr>
            <a:r>
              <a:rPr lang="en" sz="1100"/>
              <a:t>Although he went to school in California, Flea was actually born in Australia.</a:t>
            </a:r>
          </a:p>
          <a:p>
            <a:pPr marL="457200" lvl="0" indent="-298450" rtl="0">
              <a:lnSpc>
                <a:spcPct val="100000"/>
              </a:lnSpc>
              <a:spcBef>
                <a:spcPts val="0"/>
              </a:spcBef>
              <a:spcAft>
                <a:spcPts val="0"/>
              </a:spcAft>
              <a:buSzPct val="100000"/>
            </a:pPr>
            <a:r>
              <a:rPr lang="en" sz="1100"/>
              <a:t>Contrasting to a majority of kids his age, he had a soft spot for jazz music and therefore learned the trumpet.  </a:t>
            </a:r>
          </a:p>
          <a:p>
            <a:pPr marL="457200" lvl="0" indent="-298450" rtl="0">
              <a:lnSpc>
                <a:spcPct val="100000"/>
              </a:lnSpc>
              <a:spcBef>
                <a:spcPts val="0"/>
              </a:spcBef>
              <a:spcAft>
                <a:spcPts val="0"/>
              </a:spcAft>
              <a:buSzPct val="100000"/>
            </a:pPr>
            <a:r>
              <a:rPr lang="en" sz="1100"/>
              <a:t>In the 2000’s, he began studying musical theory at USC and engaged in a lot of different side projects.</a:t>
            </a:r>
          </a:p>
          <a:p>
            <a:pPr marL="457200" lvl="0" indent="-298450" rtl="0">
              <a:lnSpc>
                <a:spcPct val="100000"/>
              </a:lnSpc>
              <a:spcBef>
                <a:spcPts val="0"/>
              </a:spcBef>
              <a:spcAft>
                <a:spcPts val="0"/>
              </a:spcAft>
              <a:buSzPct val="100000"/>
            </a:pPr>
            <a:r>
              <a:rPr lang="en" sz="1100"/>
              <a:t>Just like Kiedis, Flea has also done a little bit of acting.</a:t>
            </a:r>
          </a:p>
          <a:p>
            <a:pPr lvl="0">
              <a:lnSpc>
                <a:spcPct val="100000"/>
              </a:lnSpc>
              <a:spcBef>
                <a:spcPts val="0"/>
              </a:spcBef>
              <a:spcAft>
                <a:spcPts val="0"/>
              </a:spcAft>
              <a:buClr>
                <a:schemeClr val="dk1"/>
              </a:buClr>
              <a:buSzPct val="39285"/>
              <a:buFont typeface="Arial"/>
              <a:buNone/>
            </a:pPr>
            <a:r>
              <a:rPr lang="en" sz="2800">
                <a:solidFill>
                  <a:schemeClr val="dk1"/>
                </a:solidFill>
              </a:rPr>
              <a:t> </a:t>
            </a:r>
          </a:p>
          <a:p>
            <a:pPr lvl="0">
              <a:spcBef>
                <a:spcPts val="0"/>
              </a:spcBef>
              <a:buNone/>
            </a:pPr>
            <a:endParaRPr sz="2800">
              <a:solidFill>
                <a:schemeClr val="dk1"/>
              </a:solidFill>
            </a:endParaRPr>
          </a:p>
        </p:txBody>
      </p:sp>
      <p:pic>
        <p:nvPicPr>
          <p:cNvPr id="92" name="Shape 92" descr="Anthony-Kiedis-anthony-kiedis-15981001-752-1128.jpg"/>
          <p:cNvPicPr preferRelativeResize="0"/>
          <p:nvPr/>
        </p:nvPicPr>
        <p:blipFill>
          <a:blip r:embed="rId3">
            <a:alphaModFix/>
          </a:blip>
          <a:stretch>
            <a:fillRect/>
          </a:stretch>
        </p:blipFill>
        <p:spPr>
          <a:xfrm>
            <a:off x="7181474" y="317124"/>
            <a:ext cx="1617424" cy="2426150"/>
          </a:xfrm>
          <a:prstGeom prst="rect">
            <a:avLst/>
          </a:prstGeom>
          <a:noFill/>
          <a:ln>
            <a:noFill/>
          </a:ln>
        </p:spPr>
      </p:pic>
      <p:pic>
        <p:nvPicPr>
          <p:cNvPr id="93" name="Shape 93" descr="MV5BMjEzMDU5NjAzM15BMl5BanBnXkFtZTcwOTk2ODMwMg@@._V1_UY317_CR7,0,214,317_AL_.jpg"/>
          <p:cNvPicPr preferRelativeResize="0"/>
          <p:nvPr/>
        </p:nvPicPr>
        <p:blipFill>
          <a:blip r:embed="rId4">
            <a:alphaModFix/>
          </a:blip>
          <a:stretch>
            <a:fillRect/>
          </a:stretch>
        </p:blipFill>
        <p:spPr>
          <a:xfrm>
            <a:off x="5967700" y="2401725"/>
            <a:ext cx="1785299" cy="2644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body" idx="4294967295"/>
          </p:nvPr>
        </p:nvSpPr>
        <p:spPr>
          <a:xfrm>
            <a:off x="311700" y="39396"/>
            <a:ext cx="5441400" cy="5143500"/>
          </a:xfrm>
          <a:prstGeom prst="rect">
            <a:avLst/>
          </a:prstGeom>
        </p:spPr>
        <p:txBody>
          <a:bodyPr lIns="91425" tIns="91425" rIns="91425" bIns="91425" anchor="t" anchorCtr="0">
            <a:noAutofit/>
          </a:bodyPr>
          <a:lstStyle/>
          <a:p>
            <a:pPr lvl="0" rtl="0">
              <a:lnSpc>
                <a:spcPct val="100000"/>
              </a:lnSpc>
              <a:spcBef>
                <a:spcPts val="0"/>
              </a:spcBef>
              <a:spcAft>
                <a:spcPts val="0"/>
              </a:spcAft>
              <a:buNone/>
            </a:pPr>
            <a:r>
              <a:rPr lang="en" sz="2000" b="1">
                <a:solidFill>
                  <a:schemeClr val="accent1"/>
                </a:solidFill>
              </a:rPr>
              <a:t>Chad Smith:</a:t>
            </a:r>
            <a:r>
              <a:rPr lang="en" sz="3200">
                <a:solidFill>
                  <a:schemeClr val="accent1"/>
                </a:solidFill>
              </a:rPr>
              <a:t> </a:t>
            </a:r>
            <a:r>
              <a:rPr lang="en" sz="1200">
                <a:solidFill>
                  <a:schemeClr val="accent1"/>
                </a:solidFill>
              </a:rPr>
              <a:t> </a:t>
            </a:r>
          </a:p>
          <a:p>
            <a:pPr marL="457200" lvl="0" indent="-298450" rtl="0">
              <a:lnSpc>
                <a:spcPct val="100000"/>
              </a:lnSpc>
              <a:spcBef>
                <a:spcPts val="0"/>
              </a:spcBef>
              <a:spcAft>
                <a:spcPts val="0"/>
              </a:spcAft>
              <a:buSzPct val="100000"/>
            </a:pPr>
            <a:r>
              <a:rPr lang="en" sz="1200" dirty="0"/>
              <a:t>started playing drums at the age of 7 when he listened to bands like Led Zeppelin and The Rolling Stones.  </a:t>
            </a:r>
          </a:p>
          <a:p>
            <a:pPr marL="457200" lvl="0" indent="-298450" rtl="0">
              <a:lnSpc>
                <a:spcPct val="100000"/>
              </a:lnSpc>
              <a:spcBef>
                <a:spcPts val="0"/>
              </a:spcBef>
              <a:spcAft>
                <a:spcPts val="0"/>
              </a:spcAft>
              <a:buSzPct val="100000"/>
            </a:pPr>
            <a:r>
              <a:rPr lang="en" sz="1200" dirty="0"/>
              <a:t>He was in many bands as a drummer but said he only felt like a musician after another percussionist talk him how to play R&amp;B and funk.  </a:t>
            </a:r>
          </a:p>
          <a:p>
            <a:pPr marL="457200" lvl="0" indent="-298450" rtl="0">
              <a:lnSpc>
                <a:spcPct val="100000"/>
              </a:lnSpc>
              <a:spcBef>
                <a:spcPts val="0"/>
              </a:spcBef>
              <a:spcAft>
                <a:spcPts val="0"/>
              </a:spcAft>
              <a:buSzPct val="100000"/>
            </a:pPr>
            <a:r>
              <a:rPr lang="en" sz="1200" dirty="0"/>
              <a:t>He wanted to join the RHCP when he heard that they had a record deal.</a:t>
            </a:r>
          </a:p>
          <a:p>
            <a:pPr marL="457200" lvl="0" indent="-298450" rtl="0">
              <a:lnSpc>
                <a:spcPct val="100000"/>
              </a:lnSpc>
              <a:spcBef>
                <a:spcPts val="0"/>
              </a:spcBef>
              <a:spcAft>
                <a:spcPts val="0"/>
              </a:spcAft>
              <a:buSzPct val="100000"/>
            </a:pPr>
            <a:r>
              <a:rPr lang="en" sz="1200" dirty="0"/>
              <a:t>When he auditioned for RHCP, the band thought he wouldn’t fit in because of his “hair metal” look but, they were blown away by his persistence and they clicked musically, instantly. </a:t>
            </a:r>
          </a:p>
          <a:p>
            <a:pPr marL="457200" lvl="0" indent="-298450" rtl="0">
              <a:lnSpc>
                <a:spcPct val="100000"/>
              </a:lnSpc>
              <a:spcBef>
                <a:spcPts val="0"/>
              </a:spcBef>
              <a:spcAft>
                <a:spcPts val="0"/>
              </a:spcAft>
              <a:buSzPct val="100000"/>
            </a:pPr>
            <a:r>
              <a:rPr lang="en" sz="1200" dirty="0"/>
              <a:t>Now known as one of the greatest drummers in rock.  </a:t>
            </a:r>
          </a:p>
          <a:p>
            <a:pPr lvl="0" rtl="0">
              <a:lnSpc>
                <a:spcPct val="100000"/>
              </a:lnSpc>
              <a:spcBef>
                <a:spcPts val="0"/>
              </a:spcBef>
              <a:spcAft>
                <a:spcPts val="0"/>
              </a:spcAft>
              <a:buNone/>
            </a:pPr>
            <a:r>
              <a:rPr lang="en" sz="2000" b="1" dirty="0">
                <a:solidFill>
                  <a:srgbClr val="000000"/>
                </a:solidFill>
              </a:rPr>
              <a:t>Josh Klinghoffer:</a:t>
            </a:r>
            <a:r>
              <a:rPr lang="en" sz="3200" dirty="0">
                <a:solidFill>
                  <a:srgbClr val="000000"/>
                </a:solidFill>
              </a:rPr>
              <a:t> </a:t>
            </a:r>
          </a:p>
          <a:p>
            <a:pPr marL="457200" lvl="0" indent="-298450" rtl="0">
              <a:lnSpc>
                <a:spcPct val="100000"/>
              </a:lnSpc>
              <a:spcBef>
                <a:spcPts val="0"/>
              </a:spcBef>
              <a:spcAft>
                <a:spcPts val="0"/>
              </a:spcAft>
              <a:buSzPct val="100000"/>
            </a:pPr>
            <a:r>
              <a:rPr lang="en" sz="1200" dirty="0"/>
              <a:t>Josh dropped out of school at 15 and joined a band two years later.  </a:t>
            </a:r>
          </a:p>
          <a:p>
            <a:pPr marL="457200" lvl="0" indent="-298450" rtl="0">
              <a:lnSpc>
                <a:spcPct val="100000"/>
              </a:lnSpc>
              <a:spcBef>
                <a:spcPts val="0"/>
              </a:spcBef>
              <a:spcAft>
                <a:spcPts val="0"/>
              </a:spcAft>
              <a:buSzPct val="100000"/>
            </a:pPr>
            <a:r>
              <a:rPr lang="en" sz="1200" dirty="0"/>
              <a:t>When the band recorded their first album, he met John </a:t>
            </a:r>
            <a:r>
              <a:rPr lang="en" sz="1200" dirty="0" err="1"/>
              <a:t>Frusciante</a:t>
            </a:r>
            <a:r>
              <a:rPr lang="en" sz="1200" dirty="0"/>
              <a:t> who was recording a guitar solo at the same time.  </a:t>
            </a:r>
          </a:p>
          <a:p>
            <a:pPr marL="457200" lvl="0" indent="-298450" rtl="0">
              <a:lnSpc>
                <a:spcPct val="100000"/>
              </a:lnSpc>
              <a:spcBef>
                <a:spcPts val="0"/>
              </a:spcBef>
              <a:spcAft>
                <a:spcPts val="0"/>
              </a:spcAft>
              <a:buSzPct val="100000"/>
            </a:pPr>
            <a:r>
              <a:rPr lang="en" sz="1200" dirty="0"/>
              <a:t>They started hanging out and eventually the band opened for RHCP at a show.  </a:t>
            </a:r>
          </a:p>
          <a:p>
            <a:pPr marL="457200" lvl="0" indent="-298450" rtl="0">
              <a:lnSpc>
                <a:spcPct val="100000"/>
              </a:lnSpc>
              <a:spcBef>
                <a:spcPts val="0"/>
              </a:spcBef>
              <a:spcAft>
                <a:spcPts val="0"/>
              </a:spcAft>
              <a:buSzPct val="100000"/>
            </a:pPr>
            <a:r>
              <a:rPr lang="en" sz="1200" dirty="0"/>
              <a:t>Josh ended up replacing John after their 2007 tour after being a touring member of the same tour.  </a:t>
            </a:r>
          </a:p>
          <a:p>
            <a:pPr marL="457200" lvl="0" indent="-298450" rtl="0">
              <a:lnSpc>
                <a:spcPct val="100000"/>
              </a:lnSpc>
              <a:spcBef>
                <a:spcPts val="0"/>
              </a:spcBef>
              <a:spcAft>
                <a:spcPts val="0"/>
              </a:spcAft>
              <a:buSzPct val="100000"/>
            </a:pPr>
            <a:r>
              <a:rPr lang="en" sz="1200" dirty="0"/>
              <a:t>At 32, he was the youngest inductee into the Hall of Fame in 2012.  </a:t>
            </a:r>
          </a:p>
          <a:p>
            <a:pPr lvl="0" rtl="0">
              <a:lnSpc>
                <a:spcPct val="100000"/>
              </a:lnSpc>
              <a:spcBef>
                <a:spcPts val="0"/>
              </a:spcBef>
              <a:spcAft>
                <a:spcPts val="0"/>
              </a:spcAft>
              <a:buNone/>
            </a:pPr>
            <a:endParaRPr sz="3200" dirty="0">
              <a:solidFill>
                <a:schemeClr val="dk1"/>
              </a:solidFill>
            </a:endParaRPr>
          </a:p>
          <a:p>
            <a:pPr lvl="0">
              <a:lnSpc>
                <a:spcPct val="100000"/>
              </a:lnSpc>
              <a:spcBef>
                <a:spcPts val="0"/>
              </a:spcBef>
              <a:spcAft>
                <a:spcPts val="0"/>
              </a:spcAft>
              <a:buClr>
                <a:schemeClr val="dk1"/>
              </a:buClr>
              <a:buSzPct val="61111"/>
              <a:buFont typeface="Arial"/>
              <a:buNone/>
            </a:pPr>
            <a:endParaRPr sz="2000" dirty="0"/>
          </a:p>
        </p:txBody>
      </p:sp>
      <p:pic>
        <p:nvPicPr>
          <p:cNvPr id="99" name="Shape 99" descr="chad smith.jpg"/>
          <p:cNvPicPr preferRelativeResize="0"/>
          <p:nvPr/>
        </p:nvPicPr>
        <p:blipFill>
          <a:blip r:embed="rId3">
            <a:alphaModFix/>
          </a:blip>
          <a:stretch>
            <a:fillRect/>
          </a:stretch>
        </p:blipFill>
        <p:spPr>
          <a:xfrm>
            <a:off x="5939162" y="347337"/>
            <a:ext cx="2143125" cy="2143125"/>
          </a:xfrm>
          <a:prstGeom prst="rect">
            <a:avLst/>
          </a:prstGeom>
          <a:noFill/>
          <a:ln>
            <a:noFill/>
          </a:ln>
        </p:spPr>
      </p:pic>
      <p:pic>
        <p:nvPicPr>
          <p:cNvPr id="100" name="Shape 100" descr="josh klinghoffer.jpg"/>
          <p:cNvPicPr preferRelativeResize="0"/>
          <p:nvPr/>
        </p:nvPicPr>
        <p:blipFill>
          <a:blip r:embed="rId4">
            <a:alphaModFix/>
          </a:blip>
          <a:stretch>
            <a:fillRect/>
          </a:stretch>
        </p:blipFill>
        <p:spPr>
          <a:xfrm>
            <a:off x="7111387" y="2248787"/>
            <a:ext cx="1838325" cy="24860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202350" y="0"/>
            <a:ext cx="8832300" cy="572700"/>
          </a:xfrm>
          <a:prstGeom prst="rect">
            <a:avLst/>
          </a:prstGeom>
        </p:spPr>
        <p:txBody>
          <a:bodyPr lIns="91425" tIns="91425" rIns="91425" bIns="91425" anchor="t" anchorCtr="0">
            <a:noAutofit/>
          </a:bodyPr>
          <a:lstStyle/>
          <a:p>
            <a:pPr lvl="0">
              <a:spcBef>
                <a:spcPts val="0"/>
              </a:spcBef>
              <a:buNone/>
            </a:pPr>
            <a:r>
              <a:rPr lang="en" dirty="0">
                <a:solidFill>
                  <a:schemeClr val="accent5"/>
                </a:solidFill>
              </a:rPr>
              <a:t>Musical Style: RHCP compared to music of the periods</a:t>
            </a:r>
          </a:p>
        </p:txBody>
      </p:sp>
      <p:sp>
        <p:nvSpPr>
          <p:cNvPr id="106" name="Shape 106"/>
          <p:cNvSpPr txBox="1">
            <a:spLocks noGrp="1"/>
          </p:cNvSpPr>
          <p:nvPr>
            <p:ph type="body" idx="1"/>
          </p:nvPr>
        </p:nvSpPr>
        <p:spPr>
          <a:xfrm>
            <a:off x="0" y="1451113"/>
            <a:ext cx="9237000" cy="3339112"/>
          </a:xfrm>
          <a:prstGeom prst="rect">
            <a:avLst/>
          </a:prstGeom>
        </p:spPr>
        <p:txBody>
          <a:bodyPr lIns="91425" tIns="91425" rIns="91425" bIns="91425" anchor="t" anchorCtr="0">
            <a:noAutofit/>
          </a:bodyPr>
          <a:lstStyle/>
          <a:p>
            <a:pPr marL="457200" lvl="0" indent="-228600" rtl="0">
              <a:spcBef>
                <a:spcPts val="0"/>
              </a:spcBef>
              <a:buChar char="●"/>
            </a:pPr>
            <a:r>
              <a:rPr lang="en" sz="1600" dirty="0"/>
              <a:t>The Red Hot Chili Peppers have been around since the early 80s. </a:t>
            </a:r>
          </a:p>
          <a:p>
            <a:pPr marL="914400" lvl="1" indent="-228600" rtl="0">
              <a:spcBef>
                <a:spcPts val="1000"/>
              </a:spcBef>
              <a:buChar char="○"/>
            </a:pPr>
            <a:r>
              <a:rPr lang="en" sz="1200" dirty="0"/>
              <a:t>They’ve experienced transitions, successes, and everything in between. </a:t>
            </a:r>
          </a:p>
          <a:p>
            <a:pPr marL="457200" lvl="0" indent="-355600" rtl="0">
              <a:spcBef>
                <a:spcPts val="0"/>
              </a:spcBef>
              <a:spcAft>
                <a:spcPts val="0"/>
              </a:spcAft>
              <a:buSzPct val="100000"/>
            </a:pPr>
            <a:r>
              <a:rPr lang="en" dirty="0"/>
              <a:t>RHCP Style: Funk Rock </a:t>
            </a:r>
          </a:p>
          <a:p>
            <a:pPr marL="914400" lvl="1" indent="-330200" rtl="0">
              <a:spcBef>
                <a:spcPts val="0"/>
              </a:spcBef>
              <a:spcAft>
                <a:spcPts val="0"/>
              </a:spcAft>
              <a:buSzPct val="100000"/>
            </a:pPr>
            <a:r>
              <a:rPr lang="en" dirty="0"/>
              <a:t>Funk-Rock is a combination of the two genres </a:t>
            </a:r>
            <a:r>
              <a:rPr lang="en" i="1" dirty="0"/>
              <a:t>funk</a:t>
            </a:r>
            <a:r>
              <a:rPr lang="en" dirty="0"/>
              <a:t> and </a:t>
            </a:r>
            <a:r>
              <a:rPr lang="en" i="1" dirty="0"/>
              <a:t>rock</a:t>
            </a:r>
            <a:r>
              <a:rPr lang="en" dirty="0"/>
              <a:t>. This style typically </a:t>
            </a:r>
          </a:p>
          <a:p>
            <a:pPr marL="914400" lvl="0" indent="0" rtl="0">
              <a:spcBef>
                <a:spcPts val="0"/>
              </a:spcBef>
              <a:spcAft>
                <a:spcPts val="0"/>
              </a:spcAft>
              <a:buNone/>
            </a:pPr>
            <a:r>
              <a:rPr lang="en" sz="1400" dirty="0"/>
              <a:t>       has a focus on rhythm and uses definitive beats and electric guitars. </a:t>
            </a:r>
          </a:p>
          <a:p>
            <a:pPr marL="914400" lvl="1" indent="-228600" rtl="0">
              <a:spcBef>
                <a:spcPts val="0"/>
              </a:spcBef>
              <a:spcAft>
                <a:spcPts val="0"/>
              </a:spcAft>
            </a:pPr>
            <a:r>
              <a:rPr lang="en" sz="1200" dirty="0"/>
              <a:t>Origins: R&amp;B, jazz, and psychedelic, amongst other overlapping genres. </a:t>
            </a:r>
          </a:p>
          <a:p>
            <a:pPr marL="914400" lvl="1" indent="-228600" rtl="0">
              <a:spcBef>
                <a:spcPts val="0"/>
              </a:spcBef>
            </a:pPr>
            <a:r>
              <a:rPr lang="en" sz="1200" dirty="0"/>
              <a:t>Elements of punk rock and psychedelic rock in the RHCP songs .</a:t>
            </a:r>
          </a:p>
          <a:p>
            <a:pPr marL="457200" lvl="0" indent="-228600" rtl="0">
              <a:spcBef>
                <a:spcPts val="1000"/>
              </a:spcBef>
              <a:buChar char="●"/>
            </a:pPr>
            <a:r>
              <a:rPr lang="en" sz="1600" dirty="0"/>
              <a:t>The next few slides will compare the RHCP to music of the 80s, 90s, 2000s &amp; today.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body" idx="4294967295"/>
          </p:nvPr>
        </p:nvSpPr>
        <p:spPr>
          <a:xfrm>
            <a:off x="140875" y="-84150"/>
            <a:ext cx="3955200" cy="5050200"/>
          </a:xfrm>
          <a:prstGeom prst="rect">
            <a:avLst/>
          </a:prstGeom>
        </p:spPr>
        <p:txBody>
          <a:bodyPr lIns="91425" tIns="91425" rIns="91425" bIns="91425" anchor="t" anchorCtr="0">
            <a:noAutofit/>
          </a:bodyPr>
          <a:lstStyle/>
          <a:p>
            <a:pPr lvl="0" algn="ctr" rtl="0">
              <a:spcBef>
                <a:spcPts val="1000"/>
              </a:spcBef>
              <a:buNone/>
            </a:pPr>
            <a:r>
              <a:rPr lang="en" sz="2000" u="sng">
                <a:solidFill>
                  <a:srgbClr val="CC4125"/>
                </a:solidFill>
              </a:rPr>
              <a:t>RHCP in the 80s</a:t>
            </a:r>
            <a:r>
              <a:rPr lang="en">
                <a:solidFill>
                  <a:srgbClr val="CC4125"/>
                </a:solidFill>
              </a:rPr>
              <a:t>:</a:t>
            </a:r>
            <a:r>
              <a:rPr lang="en"/>
              <a:t> </a:t>
            </a:r>
          </a:p>
          <a:p>
            <a:pPr marL="457200" lvl="0" indent="-304800" rtl="0">
              <a:spcBef>
                <a:spcPts val="1000"/>
              </a:spcBef>
              <a:spcAft>
                <a:spcPts val="1000"/>
              </a:spcAft>
              <a:buSzPct val="100000"/>
            </a:pPr>
            <a:r>
              <a:rPr lang="en" sz="1200"/>
              <a:t>Early: First performance influenced by punk funk. The band improvised while Kiedis rapped the poem he had written for the event. </a:t>
            </a:r>
          </a:p>
          <a:p>
            <a:pPr marL="457200" lvl="0" indent="-304800" rtl="0">
              <a:spcBef>
                <a:spcPts val="1000"/>
              </a:spcBef>
              <a:spcAft>
                <a:spcPts val="1000"/>
              </a:spcAft>
              <a:buSzPct val="100000"/>
            </a:pPr>
            <a:r>
              <a:rPr lang="en" sz="1200"/>
              <a:t>The band was asked to come back thanks to their lively performance. </a:t>
            </a:r>
          </a:p>
          <a:p>
            <a:pPr marL="457200" lvl="0" indent="-304800" rtl="0">
              <a:spcBef>
                <a:spcPts val="1000"/>
              </a:spcBef>
              <a:spcAft>
                <a:spcPts val="1000"/>
              </a:spcAft>
              <a:buSzPct val="100000"/>
            </a:pPr>
            <a:r>
              <a:rPr lang="en" sz="1200"/>
              <a:t>Their first album </a:t>
            </a:r>
            <a:r>
              <a:rPr lang="en" sz="1200" i="1"/>
              <a:t>The Red Hot Chili Peppers</a:t>
            </a:r>
            <a:r>
              <a:rPr lang="en" sz="1200"/>
              <a:t>, debuted in 1984. Its style was punk rock &amp; it sold 300,000 copies. </a:t>
            </a:r>
          </a:p>
          <a:p>
            <a:pPr marL="457200" lvl="0" indent="-304800" rtl="0">
              <a:spcBef>
                <a:spcPts val="1000"/>
              </a:spcBef>
              <a:spcAft>
                <a:spcPts val="1000"/>
              </a:spcAft>
              <a:buSzPct val="100000"/>
            </a:pPr>
            <a:r>
              <a:rPr lang="en" sz="1200"/>
              <a:t>1985-1990 they tried combining punk with their funk.</a:t>
            </a:r>
          </a:p>
          <a:p>
            <a:pPr marL="457200" lvl="0" indent="-304800" rtl="0">
              <a:spcBef>
                <a:spcPts val="1000"/>
              </a:spcBef>
              <a:spcAft>
                <a:spcPts val="1000"/>
              </a:spcAft>
              <a:buSzPct val="100000"/>
            </a:pPr>
            <a:r>
              <a:rPr lang="en" sz="1200"/>
              <a:t>Drug influence/experimentation.</a:t>
            </a:r>
          </a:p>
          <a:p>
            <a:pPr marL="457200" lvl="0" indent="-304800" rtl="0">
              <a:spcBef>
                <a:spcPts val="1000"/>
              </a:spcBef>
              <a:buSzPct val="100000"/>
            </a:pPr>
            <a:r>
              <a:rPr lang="en" sz="1200" i="1"/>
              <a:t>Mother’s Milk</a:t>
            </a:r>
            <a:r>
              <a:rPr lang="en" sz="1200"/>
              <a:t>, a funk rock/funk alternative album was an international success. </a:t>
            </a:r>
          </a:p>
        </p:txBody>
      </p:sp>
      <p:sp>
        <p:nvSpPr>
          <p:cNvPr id="112" name="Shape 112"/>
          <p:cNvSpPr txBox="1"/>
          <p:nvPr/>
        </p:nvSpPr>
        <p:spPr>
          <a:xfrm>
            <a:off x="4096075" y="116400"/>
            <a:ext cx="4650900" cy="4849800"/>
          </a:xfrm>
          <a:prstGeom prst="rect">
            <a:avLst/>
          </a:prstGeom>
          <a:noFill/>
          <a:ln>
            <a:noFill/>
          </a:ln>
        </p:spPr>
        <p:txBody>
          <a:bodyPr lIns="91425" tIns="91425" rIns="91425" bIns="91425" anchor="t" anchorCtr="0">
            <a:noAutofit/>
          </a:bodyPr>
          <a:lstStyle/>
          <a:p>
            <a:pPr lvl="0" algn="ctr" rtl="0">
              <a:spcBef>
                <a:spcPts val="0"/>
              </a:spcBef>
              <a:spcAft>
                <a:spcPts val="1000"/>
              </a:spcAft>
              <a:buNone/>
            </a:pPr>
            <a:r>
              <a:rPr lang="en" sz="2000" u="sng">
                <a:solidFill>
                  <a:srgbClr val="CC4125"/>
                </a:solidFill>
                <a:latin typeface="Source Code Pro"/>
                <a:ea typeface="Source Code Pro"/>
                <a:cs typeface="Source Code Pro"/>
                <a:sym typeface="Source Code Pro"/>
              </a:rPr>
              <a:t>Music of the 80s</a:t>
            </a:r>
            <a:r>
              <a:rPr lang="en" sz="1800">
                <a:solidFill>
                  <a:srgbClr val="CC4125"/>
                </a:solidFill>
                <a:latin typeface="Source Code Pro"/>
                <a:ea typeface="Source Code Pro"/>
                <a:cs typeface="Source Code Pro"/>
                <a:sym typeface="Source Code Pro"/>
              </a:rPr>
              <a:t>:</a:t>
            </a:r>
          </a:p>
          <a:p>
            <a:pPr marL="457200" lvl="0" indent="-304800" rtl="0">
              <a:spcBef>
                <a:spcPts val="0"/>
              </a:spcBef>
              <a:buClr>
                <a:schemeClr val="dk2"/>
              </a:buClr>
              <a:buSzPct val="100000"/>
              <a:buFont typeface="Source Code Pro"/>
              <a:buChar char="●"/>
            </a:pPr>
            <a:r>
              <a:rPr lang="en" sz="1200">
                <a:solidFill>
                  <a:schemeClr val="dk2"/>
                </a:solidFill>
                <a:latin typeface="Source Code Pro"/>
                <a:ea typeface="Source Code Pro"/>
                <a:cs typeface="Source Code Pro"/>
                <a:sym typeface="Source Code Pro"/>
              </a:rPr>
              <a:t>Dance and New wave music became popular. </a:t>
            </a:r>
          </a:p>
          <a:p>
            <a:pPr marL="457200" lvl="0" indent="-304800" rtl="0">
              <a:spcBef>
                <a:spcPts val="1000"/>
              </a:spcBef>
              <a:spcAft>
                <a:spcPts val="1000"/>
              </a:spcAft>
              <a:buClr>
                <a:schemeClr val="dk2"/>
              </a:buClr>
              <a:buSzPct val="100000"/>
              <a:buFont typeface="Source Code Pro"/>
              <a:buChar char="●"/>
            </a:pPr>
            <a:r>
              <a:rPr lang="en" sz="1200">
                <a:solidFill>
                  <a:schemeClr val="dk2"/>
                </a:solidFill>
                <a:latin typeface="Source Code Pro"/>
                <a:ea typeface="Source Code Pro"/>
                <a:cs typeface="Source Code Pro"/>
                <a:sym typeface="Source Code Pro"/>
              </a:rPr>
              <a:t>Rock music continued with its popularity. </a:t>
            </a:r>
          </a:p>
          <a:p>
            <a:pPr marL="457200" lvl="0" indent="-304800" rtl="0">
              <a:spcBef>
                <a:spcPts val="0"/>
              </a:spcBef>
              <a:spcAft>
                <a:spcPts val="1000"/>
              </a:spcAft>
              <a:buClr>
                <a:schemeClr val="dk2"/>
              </a:buClr>
              <a:buSzPct val="100000"/>
              <a:buFont typeface="Source Code Pro"/>
              <a:buChar char="●"/>
            </a:pPr>
            <a:r>
              <a:rPr lang="en" sz="1200">
                <a:solidFill>
                  <a:schemeClr val="dk2"/>
                </a:solidFill>
                <a:latin typeface="Source Code Pro"/>
                <a:ea typeface="Source Code Pro"/>
                <a:cs typeface="Source Code Pro"/>
                <a:sym typeface="Source Code Pro"/>
              </a:rPr>
              <a:t>Thrash metal and guitar </a:t>
            </a:r>
            <a:r>
              <a:rPr lang="en" sz="1200">
                <a:solidFill>
                  <a:schemeClr val="dk2"/>
                </a:solidFill>
                <a:highlight>
                  <a:srgbClr val="FFFFFF"/>
                </a:highlight>
                <a:latin typeface="Source Code Pro"/>
                <a:ea typeface="Source Code Pro"/>
                <a:cs typeface="Source Code Pro"/>
                <a:sym typeface="Source Code Pro"/>
              </a:rPr>
              <a:t> characterized by heavy distortion, pinch harmonics, and whammy bar abuse became very popular. </a:t>
            </a:r>
          </a:p>
          <a:p>
            <a:pPr marL="457200" lvl="0" indent="-304800" rtl="0">
              <a:spcBef>
                <a:spcPts val="0"/>
              </a:spcBef>
              <a:spcAft>
                <a:spcPts val="1000"/>
              </a:spcAft>
              <a:buClr>
                <a:schemeClr val="dk2"/>
              </a:buClr>
              <a:buSzPct val="100000"/>
              <a:buFont typeface="Source Code Pro"/>
              <a:buChar char="●"/>
            </a:pPr>
            <a:r>
              <a:rPr lang="en" sz="1200">
                <a:solidFill>
                  <a:schemeClr val="dk2"/>
                </a:solidFill>
                <a:highlight>
                  <a:srgbClr val="FFFFFF"/>
                </a:highlight>
                <a:latin typeface="Source Code Pro"/>
                <a:ea typeface="Source Code Pro"/>
                <a:cs typeface="Source Code Pro"/>
                <a:sym typeface="Source Code Pro"/>
              </a:rPr>
              <a:t>Smooth jazz and glam metal also became popular. </a:t>
            </a:r>
          </a:p>
          <a:p>
            <a:pPr marL="457200" lvl="0" indent="-304800">
              <a:spcBef>
                <a:spcPts val="0"/>
              </a:spcBef>
              <a:buClr>
                <a:schemeClr val="dk2"/>
              </a:buClr>
              <a:buSzPct val="100000"/>
              <a:buFont typeface="Source Code Pro"/>
              <a:buChar char="●"/>
            </a:pPr>
            <a:r>
              <a:rPr lang="en" sz="1200">
                <a:solidFill>
                  <a:schemeClr val="dk2"/>
                </a:solidFill>
                <a:highlight>
                  <a:srgbClr val="FFFFFF"/>
                </a:highlight>
                <a:latin typeface="Source Code Pro"/>
                <a:ea typeface="Source Code Pro"/>
                <a:cs typeface="Source Code Pro"/>
                <a:sym typeface="Source Code Pro"/>
              </a:rPr>
              <a:t>Increased digital recordings and use of synthesizers gave songs an electric feel. </a:t>
            </a:r>
          </a:p>
        </p:txBody>
      </p:sp>
    </p:spTree>
  </p:cSld>
  <p:clrMapOvr>
    <a:masterClrMapping/>
  </p:clrMapOvr>
</p:sld>
</file>

<file path=ppt/theme/theme1.xml><?xml version="1.0" encoding="utf-8"?>
<a:theme xmlns:a="http://schemas.openxmlformats.org/drawingml/2006/main" name="beach-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2823</Words>
  <Application>Microsoft Macintosh PowerPoint</Application>
  <PresentationFormat>On-screen Show (16:9)</PresentationFormat>
  <Paragraphs>189</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Source Code Pro</vt:lpstr>
      <vt:lpstr>Amatic SC</vt:lpstr>
      <vt:lpstr>Arial</vt:lpstr>
      <vt:lpstr>beach-day</vt:lpstr>
      <vt:lpstr>Red Hot Chili Peppers </vt:lpstr>
      <vt:lpstr>Why the Red Hot Chili Peppers?</vt:lpstr>
      <vt:lpstr>Group Biography </vt:lpstr>
      <vt:lpstr>Group Biography (Cont.)</vt:lpstr>
      <vt:lpstr>Current Members</vt:lpstr>
      <vt:lpstr>PowerPoint Presentation</vt:lpstr>
      <vt:lpstr>PowerPoint Presentation</vt:lpstr>
      <vt:lpstr>Musical Style: RHCP compared to music of the periods</vt:lpstr>
      <vt:lpstr>PowerPoint Presentation</vt:lpstr>
      <vt:lpstr>PowerPoint Presentation</vt:lpstr>
      <vt:lpstr>PowerPoint Presentation</vt:lpstr>
      <vt:lpstr>The Sound of RHCP: Typical or Innovative? </vt:lpstr>
      <vt:lpstr>Events Impacting the RHCP’s Musical Development</vt:lpstr>
      <vt:lpstr>Events Impacting the RHCP’s Musical Development (Cont.) </vt:lpstr>
      <vt:lpstr> RHCP &amp; the Evolution of Rock &amp; Roll</vt:lpstr>
      <vt:lpstr>Innovative &amp; Unique Elements of RHCP</vt:lpstr>
      <vt:lpstr>Musical Influences: Influential Predecessors </vt:lpstr>
      <vt:lpstr> Influential Predecessors (Cont.)</vt:lpstr>
      <vt:lpstr>Musicians Influenced by RHCP </vt:lpstr>
      <vt:lpstr>PowerPoint Presentation</vt:lpstr>
      <vt:lpstr>Musical Analysis of the song Californication </vt:lpstr>
      <vt:lpstr>Awards </vt:lpstr>
      <vt:lpstr>RHCP and Their Advocacy for Change </vt:lpstr>
      <vt:lpstr>Conclusion</vt:lpstr>
      <vt:lpstr>References   </vt:lpstr>
      <vt:lpstr>References (continued)</vt:lpstr>
    </vt:vector>
  </TitlesOfParts>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 Hot Chili Peppers </dc:title>
  <cp:lastModifiedBy>Scott D Lipscomb</cp:lastModifiedBy>
  <cp:revision>1</cp:revision>
  <dcterms:modified xsi:type="dcterms:W3CDTF">2016-07-02T14:37:50Z</dcterms:modified>
</cp:coreProperties>
</file>