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 id="2147483666"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3" r:id="rId28"/>
    <p:sldId id="284" r:id="rId29"/>
    <p:sldId id="285" r:id="rId30"/>
    <p:sldId id="286" r:id="rId31"/>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FF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2" d="100"/>
          <a:sy n="82" d="100"/>
        </p:scale>
        <p:origin x="-85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99398575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105" name="Shape 10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lvl="0" rtl="0">
              <a:buClr>
                <a:srgbClr val="000000"/>
              </a:buClr>
              <a:buSzPct val="78571"/>
              <a:buFont typeface="Arial"/>
              <a:buNone/>
            </a:pPr>
            <a:r>
              <a:rPr lang="en"/>
              <a:t>Sundeep 1-2</a:t>
            </a:r>
          </a:p>
          <a:p>
            <a:endParaRPr lang="en"/>
          </a:p>
        </p:txBody>
      </p:sp>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lvl="0" rtl="0">
              <a:buClr>
                <a:srgbClr val="000000"/>
              </a:buClr>
              <a:buSzPct val="78571"/>
              <a:buFont typeface="Arial"/>
              <a:buNone/>
            </a:pPr>
            <a:r>
              <a:rPr lang="en"/>
              <a:t>Sundeep 1-2</a:t>
            </a:r>
          </a:p>
          <a:p>
            <a:endParaRPr lang="en"/>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lvl="0" rtl="0">
              <a:buClr>
                <a:srgbClr val="000000"/>
              </a:buClr>
              <a:buSzPct val="78571"/>
              <a:buFont typeface="Arial"/>
              <a:buNone/>
            </a:pPr>
            <a:r>
              <a:rPr lang="en"/>
              <a:t>Sundeep 1-2</a:t>
            </a:r>
          </a:p>
        </p:txBody>
      </p:sp>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buNone/>
            </a:pPr>
            <a:r>
              <a:rPr lang="en"/>
              <a:t>Sarah</a:t>
            </a:r>
          </a:p>
        </p:txBody>
      </p:sp>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buNone/>
            </a:pPr>
            <a:r>
              <a:rPr lang="en"/>
              <a:t>Sarah</a:t>
            </a:r>
          </a:p>
        </p:txBody>
      </p:sp>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buNone/>
            </a:pPr>
            <a:r>
              <a:rPr lang="en"/>
              <a:t>Sarah</a:t>
            </a:r>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buNone/>
            </a:pPr>
            <a:r>
              <a:rPr lang="en"/>
              <a:t>Sarah</a:t>
            </a:r>
          </a:p>
        </p:txBody>
      </p:sp>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buNone/>
            </a:pPr>
            <a:r>
              <a:rPr lang="en"/>
              <a:t>Kao-ying part 3</a:t>
            </a:r>
          </a:p>
        </p:txBody>
      </p:sp>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buNone/>
            </a:pPr>
            <a:r>
              <a:rPr lang="en"/>
              <a:t>Kao-Ying part 3</a:t>
            </a:r>
          </a:p>
        </p:txBody>
      </p:sp>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lvl="0" rtl="0">
              <a:buClr>
                <a:srgbClr val="000000"/>
              </a:buClr>
              <a:buSzPct val="78571"/>
              <a:buFont typeface="Arial"/>
              <a:buNone/>
            </a:pPr>
            <a:r>
              <a:rPr lang="en"/>
              <a:t>Kao-Ying part 3</a:t>
            </a:r>
          </a:p>
          <a:p>
            <a:endParaRPr lang="en"/>
          </a:p>
        </p:txBody>
      </p:sp>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lvl="0" rtl="0">
              <a:buClr>
                <a:srgbClr val="000000"/>
              </a:buClr>
              <a:buSzPct val="78571"/>
              <a:buFont typeface="Arial"/>
              <a:buNone/>
            </a:pPr>
            <a:r>
              <a:rPr lang="en"/>
              <a:t>Kao-Ying part 3</a:t>
            </a:r>
          </a:p>
          <a:p>
            <a:endParaRPr lang="en"/>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lvl="0" rtl="0">
              <a:buClr>
                <a:srgbClr val="000000"/>
              </a:buClr>
              <a:buSzPct val="78571"/>
              <a:buFont typeface="Arial"/>
              <a:buNone/>
            </a:pPr>
            <a:r>
              <a:rPr lang="en"/>
              <a:t>Kao-Ying part 3</a:t>
            </a:r>
          </a:p>
          <a:p>
            <a:endParaRPr lang="en"/>
          </a:p>
        </p:txBody>
      </p:sp>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280" name="Shape 2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288" name="Shape 2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lvl="0">
              <a:buClr>
                <a:srgbClr val="000000"/>
              </a:buClr>
              <a:buSzPct val="78571"/>
              <a:buFont typeface="Arial"/>
              <a:buNone/>
            </a:pPr>
            <a:endParaRPr lang="en" dirty="0"/>
          </a:p>
        </p:txBody>
      </p:sp>
      <p:sp>
        <p:nvSpPr>
          <p:cNvPr id="321" name="Shape 3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327" name="Shape 3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333" name="Shape 3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339" name="Shape 33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buNone/>
            </a:pPr>
            <a:r>
              <a:rPr lang="en"/>
              <a:t>shengsheng part 1-1</a:t>
            </a:r>
          </a:p>
        </p:txBody>
      </p:sp>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lvl="0" rtl="0">
              <a:buClr>
                <a:srgbClr val="000000"/>
              </a:buClr>
              <a:buSzPct val="78571"/>
              <a:buFont typeface="Arial"/>
              <a:buNone/>
            </a:pPr>
            <a:r>
              <a:rPr lang="en"/>
              <a:t>shengsheng part 1-1</a:t>
            </a:r>
          </a:p>
          <a:p>
            <a:endParaRPr lang="en"/>
          </a:p>
        </p:txBody>
      </p:sp>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lvl="0" rtl="0">
              <a:buClr>
                <a:srgbClr val="000000"/>
              </a:buClr>
              <a:buSzPct val="78571"/>
              <a:buFont typeface="Arial"/>
              <a:buNone/>
            </a:pPr>
            <a:r>
              <a:rPr lang="en"/>
              <a:t>shengsheng part 1-1</a:t>
            </a:r>
          </a:p>
          <a:p>
            <a:endParaRPr lang="en"/>
          </a:p>
        </p:txBody>
      </p:sp>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lvl="0" rtl="0">
              <a:buClr>
                <a:srgbClr val="000000"/>
              </a:buClr>
              <a:buSzPct val="78571"/>
              <a:buFont typeface="Arial"/>
              <a:buNone/>
            </a:pPr>
            <a:r>
              <a:rPr lang="en"/>
              <a:t>shengsheng part 1-1</a:t>
            </a:r>
          </a:p>
          <a:p>
            <a:endParaRPr lang="en"/>
          </a:p>
        </p:txBody>
      </p:sp>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lvl="0" rtl="0">
              <a:buClr>
                <a:srgbClr val="000000"/>
              </a:buClr>
              <a:buSzPct val="78571"/>
              <a:buFont typeface="Arial"/>
              <a:buNone/>
            </a:pPr>
            <a:r>
              <a:rPr lang="en"/>
              <a:t>shengsheng part 1-1</a:t>
            </a:r>
          </a:p>
          <a:p>
            <a:endParaRPr lang="en"/>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lvl="0">
              <a:buClr>
                <a:srgbClr val="000000"/>
              </a:buClr>
              <a:buSzPct val="78571"/>
              <a:buFont typeface="Arial"/>
              <a:buNone/>
            </a:pPr>
            <a:r>
              <a:rPr lang="en"/>
              <a:t>Sundeep 1-2</a:t>
            </a:r>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lvl="0" rtl="0">
              <a:buClr>
                <a:srgbClr val="000000"/>
              </a:buClr>
              <a:buSzPct val="78571"/>
              <a:buFont typeface="Arial"/>
              <a:buNone/>
            </a:pPr>
            <a:r>
              <a:rPr lang="en"/>
              <a:t>Sundeep 1-2</a:t>
            </a:r>
          </a:p>
          <a:p>
            <a:endParaRPr lang="en"/>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defRPr>
            </a:lvl1pPr>
            <a:lvl2pPr algn="ctr" rtl="0">
              <a:spcBef>
                <a:spcPts val="0"/>
              </a:spcBef>
              <a:spcAft>
                <a:spcPts val="0"/>
              </a:spcAft>
              <a:defRPr sz="4400">
                <a:solidFill>
                  <a:schemeClr val="dk1"/>
                </a:solidFill>
              </a:defRPr>
            </a:lvl2pPr>
            <a:lvl3pPr algn="ctr" rtl="0">
              <a:spcBef>
                <a:spcPts val="0"/>
              </a:spcBef>
              <a:spcAft>
                <a:spcPts val="0"/>
              </a:spcAft>
              <a:defRPr sz="4400">
                <a:solidFill>
                  <a:schemeClr val="dk1"/>
                </a:solidFill>
              </a:defRPr>
            </a:lvl3pPr>
            <a:lvl4pPr algn="ctr" rtl="0">
              <a:spcBef>
                <a:spcPts val="0"/>
              </a:spcBef>
              <a:spcAft>
                <a:spcPts val="0"/>
              </a:spcAft>
              <a:defRPr sz="4400">
                <a:solidFill>
                  <a:schemeClr val="dk1"/>
                </a:solidFill>
              </a:defRPr>
            </a:lvl4pPr>
            <a:lvl5pPr algn="ctr" rtl="0">
              <a:spcBef>
                <a:spcPts val="0"/>
              </a:spcBef>
              <a:spcAft>
                <a:spcPts val="0"/>
              </a:spcAft>
              <a:defRPr sz="4400">
                <a:solidFill>
                  <a:schemeClr val="dk1"/>
                </a:solidFill>
              </a:defRPr>
            </a:lvl5pPr>
            <a:lvl6pPr marL="457200" algn="ctr" rtl="0">
              <a:spcBef>
                <a:spcPts val="0"/>
              </a:spcBef>
              <a:spcAft>
                <a:spcPts val="0"/>
              </a:spcAft>
              <a:defRPr sz="4400">
                <a:solidFill>
                  <a:schemeClr val="dk1"/>
                </a:solidFill>
              </a:defRPr>
            </a:lvl6pPr>
            <a:lvl7pPr marL="914400" algn="ctr" rtl="0">
              <a:spcBef>
                <a:spcPts val="0"/>
              </a:spcBef>
              <a:spcAft>
                <a:spcPts val="0"/>
              </a:spcAft>
              <a:defRPr sz="4400">
                <a:solidFill>
                  <a:schemeClr val="dk1"/>
                </a:solidFill>
              </a:defRPr>
            </a:lvl7pPr>
            <a:lvl8pPr marL="1371600" algn="ctr" rtl="0">
              <a:spcBef>
                <a:spcPts val="0"/>
              </a:spcBef>
              <a:spcAft>
                <a:spcPts val="0"/>
              </a:spcAft>
              <a:defRPr sz="4400">
                <a:solidFill>
                  <a:schemeClr val="dk1"/>
                </a:solidFill>
              </a:defRPr>
            </a:lvl8pPr>
            <a:lvl9pPr marL="1828800" algn="ctr" rtl="0">
              <a:spcBef>
                <a:spcPts val="0"/>
              </a:spcBef>
              <a:spcAft>
                <a:spcPts val="0"/>
              </a:spcAft>
              <a:defRPr sz="4400">
                <a:solidFill>
                  <a:schemeClr val="dk1"/>
                </a:solidFill>
              </a:defRPr>
            </a:lvl9pPr>
          </a:lstStyle>
          <a:p>
            <a:endParaRPr/>
          </a:p>
        </p:txBody>
      </p:sp>
      <p:sp>
        <p:nvSpPr>
          <p:cNvPr id="48" name="Shape 48"/>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49" name="Shape 49"/>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5" name="Shape 5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None/>
              <a:defRPr sz="2400" b="1"/>
            </a:lvl1pPr>
            <a:lvl2pPr marL="457200" indent="0" rtl="0">
              <a:buNone/>
              <a:defRPr sz="2000" b="1"/>
            </a:lvl2pPr>
            <a:lvl3pPr marL="914400" indent="0" rtl="0">
              <a:buNone/>
              <a:defRPr sz="1800" b="1"/>
            </a:lvl3pPr>
            <a:lvl4pPr marL="1371600" indent="0" rtl="0">
              <a:buNone/>
              <a:defRPr sz="1600" b="1"/>
            </a:lvl4pPr>
            <a:lvl5pPr marL="1828800" indent="0" rtl="0">
              <a:buNone/>
              <a:defRPr sz="1600" b="1"/>
            </a:lvl5pPr>
            <a:lvl6pPr marL="2286000" indent="0" rtl="0">
              <a:buNone/>
              <a:defRPr sz="1600" b="1"/>
            </a:lvl6pPr>
            <a:lvl7pPr marL="2743200" indent="0" rtl="0">
              <a:buNone/>
              <a:defRPr sz="1600" b="1"/>
            </a:lvl7pPr>
            <a:lvl8pPr marL="3200400" indent="0" rtl="0">
              <a:buNone/>
              <a:defRPr sz="1600" b="1"/>
            </a:lvl8pPr>
            <a:lvl9pPr marL="3657600" indent="0" rtl="0">
              <a:buNone/>
              <a:defRPr sz="1600" b="1"/>
            </a:lvl9pPr>
          </a:lstStyle>
          <a:p>
            <a:endParaRPr/>
          </a:p>
        </p:txBody>
      </p:sp>
      <p:sp>
        <p:nvSpPr>
          <p:cNvPr id="56" name="Shape 56"/>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57" name="Shape 57"/>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None/>
              <a:defRPr sz="2400" b="1"/>
            </a:lvl1pPr>
            <a:lvl2pPr marL="457200" indent="0" rtl="0">
              <a:buNone/>
              <a:defRPr sz="2000" b="1"/>
            </a:lvl2pPr>
            <a:lvl3pPr marL="914400" indent="0" rtl="0">
              <a:buNone/>
              <a:defRPr sz="1800" b="1"/>
            </a:lvl3pPr>
            <a:lvl4pPr marL="1371600" indent="0" rtl="0">
              <a:buNone/>
              <a:defRPr sz="1600" b="1"/>
            </a:lvl4pPr>
            <a:lvl5pPr marL="1828800" indent="0" rtl="0">
              <a:buNone/>
              <a:defRPr sz="1600" b="1"/>
            </a:lvl5pPr>
            <a:lvl6pPr marL="2286000" indent="0" rtl="0">
              <a:buNone/>
              <a:defRPr sz="1600" b="1"/>
            </a:lvl6pPr>
            <a:lvl7pPr marL="2743200" indent="0" rtl="0">
              <a:buNone/>
              <a:defRPr sz="1600" b="1"/>
            </a:lvl7pPr>
            <a:lvl8pPr marL="3200400" indent="0" rtl="0">
              <a:buNone/>
              <a:defRPr sz="1600" b="1"/>
            </a:lvl8pPr>
            <a:lvl9pPr marL="3657600" indent="0" rtl="0">
              <a:buNone/>
              <a:defRPr sz="1600" b="1"/>
            </a:lvl9pPr>
          </a:lstStyle>
          <a:p>
            <a:endParaRPr/>
          </a:p>
        </p:txBody>
      </p:sp>
      <p:sp>
        <p:nvSpPr>
          <p:cNvPr id="58" name="Shape 58"/>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59" name="Shape 5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60" name="Shape 6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61" name="Shape 6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defRPr>
            </a:lvl1pPr>
            <a:lvl2pPr algn="ctr" rtl="0">
              <a:spcBef>
                <a:spcPts val="0"/>
              </a:spcBef>
              <a:spcAft>
                <a:spcPts val="0"/>
              </a:spcAft>
              <a:defRPr sz="4400">
                <a:solidFill>
                  <a:schemeClr val="dk1"/>
                </a:solidFill>
              </a:defRPr>
            </a:lvl2pPr>
            <a:lvl3pPr algn="ctr" rtl="0">
              <a:spcBef>
                <a:spcPts val="0"/>
              </a:spcBef>
              <a:spcAft>
                <a:spcPts val="0"/>
              </a:spcAft>
              <a:defRPr sz="4400">
                <a:solidFill>
                  <a:schemeClr val="dk1"/>
                </a:solidFill>
              </a:defRPr>
            </a:lvl3pPr>
            <a:lvl4pPr algn="ctr" rtl="0">
              <a:spcBef>
                <a:spcPts val="0"/>
              </a:spcBef>
              <a:spcAft>
                <a:spcPts val="0"/>
              </a:spcAft>
              <a:defRPr sz="4400">
                <a:solidFill>
                  <a:schemeClr val="dk1"/>
                </a:solidFill>
              </a:defRPr>
            </a:lvl4pPr>
            <a:lvl5pPr algn="ctr" rtl="0">
              <a:spcBef>
                <a:spcPts val="0"/>
              </a:spcBef>
              <a:spcAft>
                <a:spcPts val="0"/>
              </a:spcAft>
              <a:defRPr sz="4400">
                <a:solidFill>
                  <a:schemeClr val="dk1"/>
                </a:solidFill>
              </a:defRPr>
            </a:lvl5pPr>
            <a:lvl6pPr marL="457200" algn="ctr" rtl="0">
              <a:spcBef>
                <a:spcPts val="0"/>
              </a:spcBef>
              <a:spcAft>
                <a:spcPts val="0"/>
              </a:spcAft>
              <a:defRPr sz="4400">
                <a:solidFill>
                  <a:schemeClr val="dk1"/>
                </a:solidFill>
              </a:defRPr>
            </a:lvl6pPr>
            <a:lvl7pPr marL="914400" algn="ctr" rtl="0">
              <a:spcBef>
                <a:spcPts val="0"/>
              </a:spcBef>
              <a:spcAft>
                <a:spcPts val="0"/>
              </a:spcAft>
              <a:defRPr sz="4400">
                <a:solidFill>
                  <a:schemeClr val="dk1"/>
                </a:solidFill>
              </a:defRPr>
            </a:lvl7pPr>
            <a:lvl8pPr marL="1371600" algn="ctr" rtl="0">
              <a:spcBef>
                <a:spcPts val="0"/>
              </a:spcBef>
              <a:spcAft>
                <a:spcPts val="0"/>
              </a:spcAft>
              <a:defRPr sz="4400">
                <a:solidFill>
                  <a:schemeClr val="dk1"/>
                </a:solidFill>
              </a:defRPr>
            </a:lvl8pPr>
            <a:lvl9pPr marL="1828800" algn="ctr" rtl="0">
              <a:spcBef>
                <a:spcPts val="0"/>
              </a:spcBef>
              <a:spcAft>
                <a:spcPts val="0"/>
              </a:spcAft>
              <a:defRPr sz="4400">
                <a:solidFill>
                  <a:schemeClr val="dk1"/>
                </a:solidFill>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3" name="Shape 73"/>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74" name="Shape 74"/>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None/>
              <a:defRPr sz="1400"/>
            </a:lvl1pPr>
            <a:lvl2pPr marL="457200" indent="0" rtl="0">
              <a:buNone/>
              <a:defRPr sz="1200"/>
            </a:lvl2pPr>
            <a:lvl3pPr marL="914400" indent="0" rtl="0">
              <a:buNone/>
              <a:defRPr sz="1000"/>
            </a:lvl3pPr>
            <a:lvl4pPr marL="1371600" indent="0" rtl="0">
              <a:buNone/>
              <a:defRPr sz="900"/>
            </a:lvl4pPr>
            <a:lvl5pPr marL="1828800" indent="0" rtl="0">
              <a:buNone/>
              <a:defRPr sz="900"/>
            </a:lvl5pPr>
            <a:lvl6pPr marL="2286000" indent="0" rtl="0">
              <a:buNone/>
              <a:defRPr sz="900"/>
            </a:lvl6pPr>
            <a:lvl7pPr marL="2743200" indent="0" rtl="0">
              <a:buNone/>
              <a:defRPr sz="900"/>
            </a:lvl7pPr>
            <a:lvl8pPr marL="3200400" indent="0" rtl="0">
              <a:buNone/>
              <a:defRPr sz="900"/>
            </a:lvl8pPr>
            <a:lvl9pPr marL="3657600" indent="0" rtl="0">
              <a:buNone/>
              <a:defRPr sz="900"/>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0" name="Shape 80"/>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spcBef>
                <a:spcPts val="0"/>
              </a:spcBef>
              <a:spcAft>
                <a:spcPts val="0"/>
              </a:spcAft>
              <a:buClr>
                <a:srgbClr val="888888"/>
              </a:buClr>
              <a:buFont typeface="Arial"/>
              <a:buNone/>
              <a:defRPr sz="3200" b="0" i="0" u="none" strike="noStrike" cap="none" baseline="0">
                <a:solidFill>
                  <a:srgbClr val="888888"/>
                </a:solidFill>
                <a:latin typeface="Arial"/>
                <a:ea typeface="Arial"/>
                <a:cs typeface="Arial"/>
                <a:sym typeface="Arial"/>
              </a:defRPr>
            </a:lvl1pPr>
            <a:lvl2pPr marL="457200" marR="0" indent="0" algn="l" rtl="0">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81" name="Shape 8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None/>
              <a:defRPr sz="1400"/>
            </a:lvl1pPr>
            <a:lvl2pPr marL="457200" indent="0" rtl="0">
              <a:buNone/>
              <a:defRPr sz="1200"/>
            </a:lvl2pPr>
            <a:lvl3pPr marL="914400" indent="0" rtl="0">
              <a:buNone/>
              <a:defRPr sz="1000"/>
            </a:lvl3pPr>
            <a:lvl4pPr marL="1371600" indent="0" rtl="0">
              <a:buNone/>
              <a:defRPr sz="900"/>
            </a:lvl4pPr>
            <a:lvl5pPr marL="1828800" indent="0" rtl="0">
              <a:buNone/>
              <a:defRPr sz="900"/>
            </a:lvl5pPr>
            <a:lvl6pPr marL="2286000" indent="0" rtl="0">
              <a:buNone/>
              <a:defRPr sz="900"/>
            </a:lvl6pPr>
            <a:lvl7pPr marL="2743200" indent="0" rtl="0">
              <a:buNone/>
              <a:defRPr sz="900"/>
            </a:lvl7pPr>
            <a:lvl8pPr marL="3200400" indent="0" rtl="0">
              <a:buNone/>
              <a:defRPr sz="900"/>
            </a:lvl8pPr>
            <a:lvl9pPr marL="3657600" indent="0" rtl="0">
              <a:buNone/>
              <a:defRPr sz="900"/>
            </a:lvl9pPr>
          </a:lstStyle>
          <a:p>
            <a:endParaRPr/>
          </a:p>
        </p:txBody>
      </p:sp>
      <p:sp>
        <p:nvSpPr>
          <p:cNvPr id="82" name="Shape 8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83" name="Shape 8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84" name="Shape 84"/>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defRPr>
            </a:lvl1pPr>
            <a:lvl2pPr algn="ctr" rtl="0">
              <a:spcBef>
                <a:spcPts val="0"/>
              </a:spcBef>
              <a:spcAft>
                <a:spcPts val="0"/>
              </a:spcAft>
              <a:defRPr sz="4400">
                <a:solidFill>
                  <a:schemeClr val="dk1"/>
                </a:solidFill>
              </a:defRPr>
            </a:lvl2pPr>
            <a:lvl3pPr algn="ctr" rtl="0">
              <a:spcBef>
                <a:spcPts val="0"/>
              </a:spcBef>
              <a:spcAft>
                <a:spcPts val="0"/>
              </a:spcAft>
              <a:defRPr sz="4400">
                <a:solidFill>
                  <a:schemeClr val="dk1"/>
                </a:solidFill>
              </a:defRPr>
            </a:lvl3pPr>
            <a:lvl4pPr algn="ctr" rtl="0">
              <a:spcBef>
                <a:spcPts val="0"/>
              </a:spcBef>
              <a:spcAft>
                <a:spcPts val="0"/>
              </a:spcAft>
              <a:defRPr sz="4400">
                <a:solidFill>
                  <a:schemeClr val="dk1"/>
                </a:solidFill>
              </a:defRPr>
            </a:lvl4pPr>
            <a:lvl5pPr algn="ctr" rtl="0">
              <a:spcBef>
                <a:spcPts val="0"/>
              </a:spcBef>
              <a:spcAft>
                <a:spcPts val="0"/>
              </a:spcAft>
              <a:defRPr sz="4400">
                <a:solidFill>
                  <a:schemeClr val="dk1"/>
                </a:solidFill>
              </a:defRPr>
            </a:lvl5pPr>
            <a:lvl6pPr marL="457200" algn="ctr" rtl="0">
              <a:spcBef>
                <a:spcPts val="0"/>
              </a:spcBef>
              <a:spcAft>
                <a:spcPts val="0"/>
              </a:spcAft>
              <a:defRPr sz="4400">
                <a:solidFill>
                  <a:schemeClr val="dk1"/>
                </a:solidFill>
              </a:defRPr>
            </a:lvl6pPr>
            <a:lvl7pPr marL="914400" algn="ctr" rtl="0">
              <a:spcBef>
                <a:spcPts val="0"/>
              </a:spcBef>
              <a:spcAft>
                <a:spcPts val="0"/>
              </a:spcAft>
              <a:defRPr sz="4400">
                <a:solidFill>
                  <a:schemeClr val="dk1"/>
                </a:solidFill>
              </a:defRPr>
            </a:lvl7pPr>
            <a:lvl8pPr marL="1371600" algn="ctr" rtl="0">
              <a:spcBef>
                <a:spcPts val="0"/>
              </a:spcBef>
              <a:spcAft>
                <a:spcPts val="0"/>
              </a:spcAft>
              <a:defRPr sz="4400">
                <a:solidFill>
                  <a:schemeClr val="dk1"/>
                </a:solidFill>
              </a:defRPr>
            </a:lvl8pPr>
            <a:lvl9pPr marL="1828800" algn="ctr" rtl="0">
              <a:spcBef>
                <a:spcPts val="0"/>
              </a:spcBef>
              <a:spcAft>
                <a:spcPts val="0"/>
              </a:spcAft>
              <a:defRPr sz="4400">
                <a:solidFill>
                  <a:schemeClr val="dk1"/>
                </a:solidFill>
              </a:defRPr>
            </a:lvl9pPr>
          </a:lstStyle>
          <a:p>
            <a:endParaRPr/>
          </a:p>
        </p:txBody>
      </p:sp>
      <p:sp>
        <p:nvSpPr>
          <p:cNvPr id="87" name="Shape 87"/>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defRPr>
            </a:lvl1pPr>
            <a:lvl2pPr marL="742950" indent="-177800" algn="l" rtl="0">
              <a:spcBef>
                <a:spcPts val="560"/>
              </a:spcBef>
              <a:spcAft>
                <a:spcPts val="0"/>
              </a:spcAft>
              <a:buClr>
                <a:schemeClr val="dk1"/>
              </a:buClr>
              <a:buFont typeface="Arial"/>
              <a:buChar char="•"/>
              <a:defRPr sz="2800">
                <a:solidFill>
                  <a:schemeClr val="dk1"/>
                </a:solidFill>
              </a:defRPr>
            </a:lvl2pPr>
            <a:lvl3pPr marL="1143000" indent="-136525" algn="l" rtl="0">
              <a:spcBef>
                <a:spcPts val="480"/>
              </a:spcBef>
              <a:spcAft>
                <a:spcPts val="0"/>
              </a:spcAft>
              <a:buClr>
                <a:schemeClr val="dk1"/>
              </a:buClr>
              <a:buFont typeface="Arial"/>
              <a:buChar char="•"/>
              <a:defRPr sz="2400">
                <a:solidFill>
                  <a:schemeClr val="dk1"/>
                </a:solidFill>
              </a:defRPr>
            </a:lvl3pPr>
            <a:lvl4pPr marL="1600200" indent="-152400" algn="l" rtl="0">
              <a:spcBef>
                <a:spcPts val="400"/>
              </a:spcBef>
              <a:spcAft>
                <a:spcPts val="0"/>
              </a:spcAft>
              <a:buClr>
                <a:schemeClr val="dk1"/>
              </a:buClr>
              <a:buFont typeface="Arial"/>
              <a:buChar char="•"/>
              <a:defRPr sz="2000">
                <a:solidFill>
                  <a:schemeClr val="dk1"/>
                </a:solidFill>
              </a:defRPr>
            </a:lvl4pPr>
            <a:lvl5pPr marL="2057400" indent="-152400" algn="l" rtl="0">
              <a:spcBef>
                <a:spcPts val="400"/>
              </a:spcBef>
              <a:spcAft>
                <a:spcPts val="0"/>
              </a:spcAft>
              <a:buClr>
                <a:schemeClr val="dk1"/>
              </a:buClr>
              <a:buFont typeface="Arial"/>
              <a:buChar char="•"/>
              <a:defRPr sz="2000">
                <a:solidFill>
                  <a:schemeClr val="dk1"/>
                </a:solidFill>
              </a:defRPr>
            </a:lvl5pPr>
            <a:lvl6pPr marL="2514600" indent="-152400" algn="l" rtl="0">
              <a:spcBef>
                <a:spcPts val="400"/>
              </a:spcBef>
              <a:buClr>
                <a:schemeClr val="dk1"/>
              </a:buClr>
              <a:buFont typeface="Arial"/>
              <a:buChar char="•"/>
              <a:defRPr sz="2000">
                <a:solidFill>
                  <a:schemeClr val="dk1"/>
                </a:solidFill>
              </a:defRPr>
            </a:lvl6pPr>
            <a:lvl7pPr marL="2971800" indent="-152400" algn="l" rtl="0">
              <a:spcBef>
                <a:spcPts val="400"/>
              </a:spcBef>
              <a:buClr>
                <a:schemeClr val="dk1"/>
              </a:buClr>
              <a:buFont typeface="Arial"/>
              <a:buChar char="•"/>
              <a:defRPr sz="2000">
                <a:solidFill>
                  <a:schemeClr val="dk1"/>
                </a:solidFill>
              </a:defRPr>
            </a:lvl7pPr>
            <a:lvl8pPr marL="3429000" indent="-152400" algn="l" rtl="0">
              <a:spcBef>
                <a:spcPts val="400"/>
              </a:spcBef>
              <a:buClr>
                <a:schemeClr val="dk1"/>
              </a:buClr>
              <a:buFont typeface="Arial"/>
              <a:buChar char="•"/>
              <a:defRPr sz="2000">
                <a:solidFill>
                  <a:schemeClr val="dk1"/>
                </a:solidFill>
              </a:defRPr>
            </a:lvl8pPr>
            <a:lvl9pPr marL="3886200" indent="-152400" algn="l" rtl="0">
              <a:spcBef>
                <a:spcPts val="400"/>
              </a:spcBef>
              <a:buClr>
                <a:schemeClr val="dk1"/>
              </a:buClr>
              <a:buFont typeface="Arial"/>
              <a:buChar char="•"/>
              <a:defRPr sz="2000">
                <a:solidFill>
                  <a:schemeClr val="dk1"/>
                </a:solidFill>
              </a:defRPr>
            </a:lvl9pPr>
          </a:lstStyle>
          <a:p>
            <a:endParaRPr/>
          </a:p>
        </p:txBody>
      </p:sp>
      <p:sp>
        <p:nvSpPr>
          <p:cNvPr id="88" name="Shape 8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89" name="Shape 8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90" name="Shape 9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91"/>
        <p:cNvGrpSpPr/>
        <p:nvPr/>
      </p:nvGrpSpPr>
      <p:grpSpPr>
        <a:xfrm>
          <a:off x="0" y="0"/>
          <a:ext cx="0" cy="0"/>
          <a:chOff x="0" y="0"/>
          <a:chExt cx="0" cy="0"/>
        </a:xfrm>
      </p:grpSpPr>
      <p:sp>
        <p:nvSpPr>
          <p:cNvPr id="92" name="Shape 92"/>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defRPr>
            </a:lvl1pPr>
            <a:lvl2pPr algn="ctr" rtl="0">
              <a:spcBef>
                <a:spcPts val="0"/>
              </a:spcBef>
              <a:spcAft>
                <a:spcPts val="0"/>
              </a:spcAft>
              <a:defRPr sz="4400">
                <a:solidFill>
                  <a:schemeClr val="dk1"/>
                </a:solidFill>
              </a:defRPr>
            </a:lvl2pPr>
            <a:lvl3pPr algn="ctr" rtl="0">
              <a:spcBef>
                <a:spcPts val="0"/>
              </a:spcBef>
              <a:spcAft>
                <a:spcPts val="0"/>
              </a:spcAft>
              <a:defRPr sz="4400">
                <a:solidFill>
                  <a:schemeClr val="dk1"/>
                </a:solidFill>
              </a:defRPr>
            </a:lvl3pPr>
            <a:lvl4pPr algn="ctr" rtl="0">
              <a:spcBef>
                <a:spcPts val="0"/>
              </a:spcBef>
              <a:spcAft>
                <a:spcPts val="0"/>
              </a:spcAft>
              <a:defRPr sz="4400">
                <a:solidFill>
                  <a:schemeClr val="dk1"/>
                </a:solidFill>
              </a:defRPr>
            </a:lvl4pPr>
            <a:lvl5pPr algn="ctr" rtl="0">
              <a:spcBef>
                <a:spcPts val="0"/>
              </a:spcBef>
              <a:spcAft>
                <a:spcPts val="0"/>
              </a:spcAft>
              <a:defRPr sz="4400">
                <a:solidFill>
                  <a:schemeClr val="dk1"/>
                </a:solidFill>
              </a:defRPr>
            </a:lvl5pPr>
            <a:lvl6pPr marL="457200" algn="ctr" rtl="0">
              <a:spcBef>
                <a:spcPts val="0"/>
              </a:spcBef>
              <a:spcAft>
                <a:spcPts val="0"/>
              </a:spcAft>
              <a:defRPr sz="4400">
                <a:solidFill>
                  <a:schemeClr val="dk1"/>
                </a:solidFill>
              </a:defRPr>
            </a:lvl6pPr>
            <a:lvl7pPr marL="914400" algn="ctr" rtl="0">
              <a:spcBef>
                <a:spcPts val="0"/>
              </a:spcBef>
              <a:spcAft>
                <a:spcPts val="0"/>
              </a:spcAft>
              <a:defRPr sz="4400">
                <a:solidFill>
                  <a:schemeClr val="dk1"/>
                </a:solidFill>
              </a:defRPr>
            </a:lvl7pPr>
            <a:lvl8pPr marL="1371600" algn="ctr" rtl="0">
              <a:spcBef>
                <a:spcPts val="0"/>
              </a:spcBef>
              <a:spcAft>
                <a:spcPts val="0"/>
              </a:spcAft>
              <a:defRPr sz="4400">
                <a:solidFill>
                  <a:schemeClr val="dk1"/>
                </a:solidFill>
              </a:defRPr>
            </a:lvl8pPr>
            <a:lvl9pPr marL="1828800" algn="ctr" rtl="0">
              <a:spcBef>
                <a:spcPts val="0"/>
              </a:spcBef>
              <a:spcAft>
                <a:spcPts val="0"/>
              </a:spcAft>
              <a:defRPr sz="4400">
                <a:solidFill>
                  <a:schemeClr val="dk1"/>
                </a:solidFill>
              </a:defRPr>
            </a:lvl9pPr>
          </a:lstStyle>
          <a:p>
            <a:endParaRPr/>
          </a:p>
        </p:txBody>
      </p:sp>
      <p:sp>
        <p:nvSpPr>
          <p:cNvPr id="93" name="Shape 93"/>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defRPr>
            </a:lvl1pPr>
            <a:lvl2pPr marL="742950" indent="-177800" algn="l" rtl="0">
              <a:spcBef>
                <a:spcPts val="560"/>
              </a:spcBef>
              <a:spcAft>
                <a:spcPts val="0"/>
              </a:spcAft>
              <a:buClr>
                <a:schemeClr val="dk1"/>
              </a:buClr>
              <a:buFont typeface="Arial"/>
              <a:buChar char="•"/>
              <a:defRPr sz="2800">
                <a:solidFill>
                  <a:schemeClr val="dk1"/>
                </a:solidFill>
              </a:defRPr>
            </a:lvl2pPr>
            <a:lvl3pPr marL="1143000" indent="-136525" algn="l" rtl="0">
              <a:spcBef>
                <a:spcPts val="480"/>
              </a:spcBef>
              <a:spcAft>
                <a:spcPts val="0"/>
              </a:spcAft>
              <a:buClr>
                <a:schemeClr val="dk1"/>
              </a:buClr>
              <a:buFont typeface="Arial"/>
              <a:buChar char="•"/>
              <a:defRPr sz="2400">
                <a:solidFill>
                  <a:schemeClr val="dk1"/>
                </a:solidFill>
              </a:defRPr>
            </a:lvl3pPr>
            <a:lvl4pPr marL="1600200" indent="-152400" algn="l" rtl="0">
              <a:spcBef>
                <a:spcPts val="400"/>
              </a:spcBef>
              <a:spcAft>
                <a:spcPts val="0"/>
              </a:spcAft>
              <a:buClr>
                <a:schemeClr val="dk1"/>
              </a:buClr>
              <a:buFont typeface="Arial"/>
              <a:buChar char="•"/>
              <a:defRPr sz="2000">
                <a:solidFill>
                  <a:schemeClr val="dk1"/>
                </a:solidFill>
              </a:defRPr>
            </a:lvl4pPr>
            <a:lvl5pPr marL="2057400" indent="-152400" algn="l" rtl="0">
              <a:spcBef>
                <a:spcPts val="400"/>
              </a:spcBef>
              <a:spcAft>
                <a:spcPts val="0"/>
              </a:spcAft>
              <a:buClr>
                <a:schemeClr val="dk1"/>
              </a:buClr>
              <a:buFont typeface="Arial"/>
              <a:buChar char="•"/>
              <a:defRPr sz="2000">
                <a:solidFill>
                  <a:schemeClr val="dk1"/>
                </a:solidFill>
              </a:defRPr>
            </a:lvl5pPr>
            <a:lvl6pPr marL="2514600" indent="-152400" algn="l" rtl="0">
              <a:spcBef>
                <a:spcPts val="400"/>
              </a:spcBef>
              <a:buClr>
                <a:schemeClr val="dk1"/>
              </a:buClr>
              <a:buFont typeface="Arial"/>
              <a:buChar char="•"/>
              <a:defRPr sz="2000">
                <a:solidFill>
                  <a:schemeClr val="dk1"/>
                </a:solidFill>
              </a:defRPr>
            </a:lvl6pPr>
            <a:lvl7pPr marL="2971800" indent="-152400" algn="l" rtl="0">
              <a:spcBef>
                <a:spcPts val="400"/>
              </a:spcBef>
              <a:buClr>
                <a:schemeClr val="dk1"/>
              </a:buClr>
              <a:buFont typeface="Arial"/>
              <a:buChar char="•"/>
              <a:defRPr sz="2000">
                <a:solidFill>
                  <a:schemeClr val="dk1"/>
                </a:solidFill>
              </a:defRPr>
            </a:lvl7pPr>
            <a:lvl8pPr marL="3429000" indent="-152400" algn="l" rtl="0">
              <a:spcBef>
                <a:spcPts val="400"/>
              </a:spcBef>
              <a:buClr>
                <a:schemeClr val="dk1"/>
              </a:buClr>
              <a:buFont typeface="Arial"/>
              <a:buChar char="•"/>
              <a:defRPr sz="2000">
                <a:solidFill>
                  <a:schemeClr val="dk1"/>
                </a:solidFill>
              </a:defRPr>
            </a:lvl8pPr>
            <a:lvl9pPr marL="3886200" indent="-152400" algn="l" rtl="0">
              <a:spcBef>
                <a:spcPts val="400"/>
              </a:spcBef>
              <a:buClr>
                <a:schemeClr val="dk1"/>
              </a:buClr>
              <a:buFont typeface="Arial"/>
              <a:buChar char="•"/>
              <a:defRPr sz="2000">
                <a:solidFill>
                  <a:schemeClr val="dk1"/>
                </a:solidFill>
              </a:defRPr>
            </a:lvl9pPr>
          </a:lstStyle>
          <a:p>
            <a:endParaRPr/>
          </a:p>
        </p:txBody>
      </p:sp>
      <p:sp>
        <p:nvSpPr>
          <p:cNvPr id="94" name="Shape 9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95" name="Shape 9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96" name="Shape 9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28"/>
        <p:cNvGrpSpPr/>
        <p:nvPr/>
      </p:nvGrpSpPr>
      <p:grpSpPr>
        <a:xfrm>
          <a:off x="0" y="0"/>
          <a:ext cx="0" cy="0"/>
          <a:chOff x="0" y="0"/>
          <a:chExt cx="0" cy="0"/>
        </a:xfrm>
      </p:grpSpPr>
      <p:sp>
        <p:nvSpPr>
          <p:cNvPr id="29" name="Shape 2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1"/>
                </a:solidFill>
                <a:latin typeface="Arial"/>
                <a:ea typeface="Arial"/>
                <a:cs typeface="Arial"/>
                <a:sym typeface="Arial"/>
              </a:defRPr>
            </a:lvl1pPr>
            <a:lvl2pPr marL="0" marR="0" indent="0" algn="ctr" rtl="0">
              <a:spcBef>
                <a:spcPts val="0"/>
              </a:spcBef>
              <a:spcAft>
                <a:spcPts val="0"/>
              </a:spcAft>
              <a:defRPr sz="4400" b="0" i="0" u="none" strike="noStrike" cap="none" baseline="0">
                <a:solidFill>
                  <a:schemeClr val="dk1"/>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dk1"/>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dk1"/>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dk1"/>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1"/>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1"/>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1"/>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1"/>
                </a:solidFill>
                <a:latin typeface="Arial"/>
                <a:ea typeface="Arial"/>
                <a:cs typeface="Arial"/>
                <a:sym typeface="Arial"/>
              </a:defRPr>
            </a:lvl9pPr>
          </a:lstStyle>
          <a:p>
            <a:endParaRPr/>
          </a:p>
        </p:txBody>
      </p:sp>
      <p:sp>
        <p:nvSpPr>
          <p:cNvPr id="30" name="Shape 3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rgbClr val="888888"/>
              </a:buClr>
              <a:buFont typeface="Arial"/>
              <a:buNone/>
              <a:defRPr sz="3200" b="0" i="0" u="none" strike="noStrike" cap="none" baseline="0">
                <a:solidFill>
                  <a:srgbClr val="888888"/>
                </a:solidFill>
                <a:latin typeface="Arial"/>
                <a:ea typeface="Arial"/>
                <a:cs typeface="Arial"/>
                <a:sym typeface="Arial"/>
              </a:defRPr>
            </a:lvl1pPr>
            <a:lvl2pPr marL="457200" marR="0" indent="0" algn="ctr" rtl="0">
              <a:spcBef>
                <a:spcPts val="560"/>
              </a:spcBef>
              <a:spcAft>
                <a:spcPts val="0"/>
              </a:spcAft>
              <a:buClr>
                <a:srgbClr val="888888"/>
              </a:buClr>
              <a:buFont typeface="Arial"/>
              <a:buNone/>
              <a:defRPr sz="2800" b="0" i="0" u="none" strike="noStrike" cap="none" baseline="0">
                <a:solidFill>
                  <a:srgbClr val="888888"/>
                </a:solidFill>
                <a:latin typeface="Arial"/>
                <a:ea typeface="Arial"/>
                <a:cs typeface="Arial"/>
                <a:sym typeface="Arial"/>
              </a:defRPr>
            </a:lvl2pPr>
            <a:lvl3pPr marL="914400" marR="0" indent="0" algn="ctr" rtl="0">
              <a:spcBef>
                <a:spcPts val="480"/>
              </a:spcBef>
              <a:spcAft>
                <a:spcPts val="0"/>
              </a:spcAft>
              <a:buClr>
                <a:srgbClr val="888888"/>
              </a:buClr>
              <a:buFont typeface="Arial"/>
              <a:buNone/>
              <a:defRPr sz="2400" b="0" i="0" u="none" strike="noStrike" cap="none" baseline="0">
                <a:solidFill>
                  <a:srgbClr val="888888"/>
                </a:solidFill>
                <a:latin typeface="Arial"/>
                <a:ea typeface="Arial"/>
                <a:cs typeface="Arial"/>
                <a:sym typeface="Arial"/>
              </a:defRPr>
            </a:lvl3pPr>
            <a:lvl4pPr marL="1371600" marR="0" indent="0" algn="ctr" rtl="0">
              <a:spcBef>
                <a:spcPts val="400"/>
              </a:spcBef>
              <a:spcAft>
                <a:spcPts val="0"/>
              </a:spcAft>
              <a:buClr>
                <a:srgbClr val="888888"/>
              </a:buClr>
              <a:buFont typeface="Arial"/>
              <a:buNone/>
              <a:defRPr sz="2000" b="0" i="0" u="none" strike="noStrike" cap="none" baseline="0">
                <a:solidFill>
                  <a:srgbClr val="888888"/>
                </a:solidFill>
                <a:latin typeface="Arial"/>
                <a:ea typeface="Arial"/>
                <a:cs typeface="Arial"/>
                <a:sym typeface="Arial"/>
              </a:defRPr>
            </a:lvl4pPr>
            <a:lvl5pPr marL="1828800" marR="0" indent="0" algn="ctr" rtl="0">
              <a:spcBef>
                <a:spcPts val="400"/>
              </a:spcBef>
              <a:spcAft>
                <a:spcPts val="0"/>
              </a:spcAft>
              <a:buClr>
                <a:srgbClr val="888888"/>
              </a:buClr>
              <a:buFont typeface="Arial"/>
              <a:buNone/>
              <a:defRPr sz="2000" b="0" i="0" u="none" strike="noStrike" cap="none" baseline="0">
                <a:solidFill>
                  <a:srgbClr val="888888"/>
                </a:solidFill>
                <a:latin typeface="Arial"/>
                <a:ea typeface="Arial"/>
                <a:cs typeface="Arial"/>
                <a:sym typeface="Arial"/>
              </a:defRPr>
            </a:lvl5pPr>
            <a:lvl6pPr marL="2286000" marR="0" indent="0" algn="ctr" rtl="0">
              <a:spcBef>
                <a:spcPts val="400"/>
              </a:spcBef>
              <a:buClr>
                <a:srgbClr val="888888"/>
              </a:buClr>
              <a:buFont typeface="Arial"/>
              <a:buNone/>
              <a:defRPr sz="2000" b="0" i="0" u="none" strike="noStrike" cap="none" baseline="0">
                <a:solidFill>
                  <a:srgbClr val="888888"/>
                </a:solidFill>
                <a:latin typeface="Arial"/>
                <a:ea typeface="Arial"/>
                <a:cs typeface="Arial"/>
                <a:sym typeface="Arial"/>
              </a:defRPr>
            </a:lvl6pPr>
            <a:lvl7pPr marL="2743200" marR="0" indent="0" algn="ctr" rtl="0">
              <a:spcBef>
                <a:spcPts val="400"/>
              </a:spcBef>
              <a:buClr>
                <a:srgbClr val="888888"/>
              </a:buClr>
              <a:buFont typeface="Arial"/>
              <a:buNone/>
              <a:defRPr sz="2000" b="0" i="0" u="none" strike="noStrike" cap="none" baseline="0">
                <a:solidFill>
                  <a:srgbClr val="888888"/>
                </a:solidFill>
                <a:latin typeface="Arial"/>
                <a:ea typeface="Arial"/>
                <a:cs typeface="Arial"/>
                <a:sym typeface="Arial"/>
              </a:defRPr>
            </a:lvl7pPr>
            <a:lvl8pPr marL="3200400" marR="0" indent="0" algn="ctr" rtl="0">
              <a:spcBef>
                <a:spcPts val="400"/>
              </a:spcBef>
              <a:buClr>
                <a:srgbClr val="888888"/>
              </a:buClr>
              <a:buFont typeface="Arial"/>
              <a:buNone/>
              <a:defRPr sz="2000" b="0" i="0" u="none" strike="noStrike" cap="none" baseline="0">
                <a:solidFill>
                  <a:srgbClr val="888888"/>
                </a:solidFill>
                <a:latin typeface="Arial"/>
                <a:ea typeface="Arial"/>
                <a:cs typeface="Arial"/>
                <a:sym typeface="Arial"/>
              </a:defRPr>
            </a:lvl8pPr>
            <a:lvl9pPr marL="3657600" marR="0" indent="0" algn="ctr" rtl="0">
              <a:spcBef>
                <a:spcPts val="400"/>
              </a:spcBef>
              <a:buClr>
                <a:srgbClr val="888888"/>
              </a:buClr>
              <a:buFont typeface="Arial"/>
              <a:buNone/>
              <a:defRPr sz="2000" b="0" i="0" u="none" strike="noStrike" cap="none" baseline="0">
                <a:solidFill>
                  <a:srgbClr val="888888"/>
                </a:solidFill>
                <a:latin typeface="Arial"/>
                <a:ea typeface="Arial"/>
                <a:cs typeface="Arial"/>
                <a:sym typeface="Arial"/>
              </a:defRPr>
            </a:lvl9pPr>
          </a:lstStyle>
          <a:p>
            <a:endParaRPr/>
          </a:p>
        </p:txBody>
      </p:sp>
      <p:sp>
        <p:nvSpPr>
          <p:cNvPr id="31" name="Shape 3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32" name="Shape 3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defRPr>
            </a:lvl1pPr>
            <a:lvl2pPr algn="ctr" rtl="0">
              <a:spcBef>
                <a:spcPts val="0"/>
              </a:spcBef>
              <a:spcAft>
                <a:spcPts val="0"/>
              </a:spcAft>
              <a:defRPr sz="4400">
                <a:solidFill>
                  <a:schemeClr val="dk1"/>
                </a:solidFill>
              </a:defRPr>
            </a:lvl2pPr>
            <a:lvl3pPr algn="ctr" rtl="0">
              <a:spcBef>
                <a:spcPts val="0"/>
              </a:spcBef>
              <a:spcAft>
                <a:spcPts val="0"/>
              </a:spcAft>
              <a:defRPr sz="4400">
                <a:solidFill>
                  <a:schemeClr val="dk1"/>
                </a:solidFill>
              </a:defRPr>
            </a:lvl3pPr>
            <a:lvl4pPr algn="ctr" rtl="0">
              <a:spcBef>
                <a:spcPts val="0"/>
              </a:spcBef>
              <a:spcAft>
                <a:spcPts val="0"/>
              </a:spcAft>
              <a:defRPr sz="4400">
                <a:solidFill>
                  <a:schemeClr val="dk1"/>
                </a:solidFill>
              </a:defRPr>
            </a:lvl4pPr>
            <a:lvl5pPr algn="ctr" rtl="0">
              <a:spcBef>
                <a:spcPts val="0"/>
              </a:spcBef>
              <a:spcAft>
                <a:spcPts val="0"/>
              </a:spcAft>
              <a:defRPr sz="4400">
                <a:solidFill>
                  <a:schemeClr val="dk1"/>
                </a:solidFill>
              </a:defRPr>
            </a:lvl5pPr>
            <a:lvl6pPr marL="457200" algn="ctr" rtl="0">
              <a:spcBef>
                <a:spcPts val="0"/>
              </a:spcBef>
              <a:spcAft>
                <a:spcPts val="0"/>
              </a:spcAft>
              <a:defRPr sz="4400">
                <a:solidFill>
                  <a:schemeClr val="dk1"/>
                </a:solidFill>
              </a:defRPr>
            </a:lvl6pPr>
            <a:lvl7pPr marL="914400" algn="ctr" rtl="0">
              <a:spcBef>
                <a:spcPts val="0"/>
              </a:spcBef>
              <a:spcAft>
                <a:spcPts val="0"/>
              </a:spcAft>
              <a:defRPr sz="4400">
                <a:solidFill>
                  <a:schemeClr val="dk1"/>
                </a:solidFill>
              </a:defRPr>
            </a:lvl7pPr>
            <a:lvl8pPr marL="1371600" algn="ctr" rtl="0">
              <a:spcBef>
                <a:spcPts val="0"/>
              </a:spcBef>
              <a:spcAft>
                <a:spcPts val="0"/>
              </a:spcAft>
              <a:defRPr sz="4400">
                <a:solidFill>
                  <a:schemeClr val="dk1"/>
                </a:solidFill>
              </a:defRPr>
            </a:lvl8pPr>
            <a:lvl9pPr marL="1828800" algn="ctr" rtl="0">
              <a:spcBef>
                <a:spcPts val="0"/>
              </a:spcBef>
              <a:spcAft>
                <a:spcPts val="0"/>
              </a:spcAft>
              <a:defRPr sz="4400">
                <a:solidFill>
                  <a:schemeClr val="dk1"/>
                </a:solidFill>
              </a:defRPr>
            </a:lvl9pPr>
          </a:lstStyle>
          <a:p>
            <a:endParaRPr/>
          </a:p>
        </p:txBody>
      </p:sp>
      <p:sp>
        <p:nvSpPr>
          <p:cNvPr id="36" name="Shape 3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defRPr>
            </a:lvl1pPr>
            <a:lvl2pPr marL="742950" indent="-177800" algn="l" rtl="0">
              <a:spcBef>
                <a:spcPts val="560"/>
              </a:spcBef>
              <a:spcAft>
                <a:spcPts val="0"/>
              </a:spcAft>
              <a:buClr>
                <a:schemeClr val="dk1"/>
              </a:buClr>
              <a:buFont typeface="Arial"/>
              <a:buChar char="•"/>
              <a:defRPr sz="2800">
                <a:solidFill>
                  <a:schemeClr val="dk1"/>
                </a:solidFill>
              </a:defRPr>
            </a:lvl2pPr>
            <a:lvl3pPr marL="1143000" indent="-136525" algn="l" rtl="0">
              <a:spcBef>
                <a:spcPts val="480"/>
              </a:spcBef>
              <a:spcAft>
                <a:spcPts val="0"/>
              </a:spcAft>
              <a:buClr>
                <a:schemeClr val="dk1"/>
              </a:buClr>
              <a:buFont typeface="Arial"/>
              <a:buChar char="•"/>
              <a:defRPr sz="2400">
                <a:solidFill>
                  <a:schemeClr val="dk1"/>
                </a:solidFill>
              </a:defRPr>
            </a:lvl3pPr>
            <a:lvl4pPr marL="1600200" indent="-152400" algn="l" rtl="0">
              <a:spcBef>
                <a:spcPts val="400"/>
              </a:spcBef>
              <a:spcAft>
                <a:spcPts val="0"/>
              </a:spcAft>
              <a:buClr>
                <a:schemeClr val="dk1"/>
              </a:buClr>
              <a:buFont typeface="Arial"/>
              <a:buChar char="•"/>
              <a:defRPr sz="2000">
                <a:solidFill>
                  <a:schemeClr val="dk1"/>
                </a:solidFill>
              </a:defRPr>
            </a:lvl4pPr>
            <a:lvl5pPr marL="2057400" indent="-152400" algn="l" rtl="0">
              <a:spcBef>
                <a:spcPts val="400"/>
              </a:spcBef>
              <a:spcAft>
                <a:spcPts val="0"/>
              </a:spcAft>
              <a:buClr>
                <a:schemeClr val="dk1"/>
              </a:buClr>
              <a:buFont typeface="Arial"/>
              <a:buChar char="•"/>
              <a:defRPr sz="2000">
                <a:solidFill>
                  <a:schemeClr val="dk1"/>
                </a:solidFill>
              </a:defRPr>
            </a:lvl5pPr>
            <a:lvl6pPr marL="2514600" indent="-152400" algn="l" rtl="0">
              <a:spcBef>
                <a:spcPts val="400"/>
              </a:spcBef>
              <a:buClr>
                <a:schemeClr val="dk1"/>
              </a:buClr>
              <a:buFont typeface="Arial"/>
              <a:buChar char="•"/>
              <a:defRPr sz="2000">
                <a:solidFill>
                  <a:schemeClr val="dk1"/>
                </a:solidFill>
              </a:defRPr>
            </a:lvl6pPr>
            <a:lvl7pPr marL="2971800" indent="-152400" algn="l" rtl="0">
              <a:spcBef>
                <a:spcPts val="400"/>
              </a:spcBef>
              <a:buClr>
                <a:schemeClr val="dk1"/>
              </a:buClr>
              <a:buFont typeface="Arial"/>
              <a:buChar char="•"/>
              <a:defRPr sz="2000">
                <a:solidFill>
                  <a:schemeClr val="dk1"/>
                </a:solidFill>
              </a:defRPr>
            </a:lvl7pPr>
            <a:lvl8pPr marL="3429000" indent="-152400" algn="l" rtl="0">
              <a:spcBef>
                <a:spcPts val="400"/>
              </a:spcBef>
              <a:buClr>
                <a:schemeClr val="dk1"/>
              </a:buClr>
              <a:buFont typeface="Arial"/>
              <a:buChar char="•"/>
              <a:defRPr sz="2000">
                <a:solidFill>
                  <a:schemeClr val="dk1"/>
                </a:solidFill>
              </a:defRPr>
            </a:lvl8pPr>
            <a:lvl9pPr marL="3886200" indent="-152400" algn="l" rtl="0">
              <a:spcBef>
                <a:spcPts val="400"/>
              </a:spcBef>
              <a:buClr>
                <a:schemeClr val="dk1"/>
              </a:buClr>
              <a:buFont typeface="Arial"/>
              <a:buChar char="•"/>
              <a:defRPr sz="2000">
                <a:solidFill>
                  <a:schemeClr val="dk1"/>
                </a:solidFill>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2" name="Shape 4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Clr>
                <a:srgbClr val="888888"/>
              </a:buClr>
              <a:buNone/>
              <a:defRPr sz="2000">
                <a:solidFill>
                  <a:srgbClr val="888888"/>
                </a:solidFill>
              </a:defRPr>
            </a:lvl1pPr>
            <a:lvl2pPr marL="457200" indent="0" rtl="0">
              <a:buClr>
                <a:srgbClr val="888888"/>
              </a:buClr>
              <a:buNone/>
              <a:defRPr sz="1800">
                <a:solidFill>
                  <a:srgbClr val="888888"/>
                </a:solidFill>
              </a:defRPr>
            </a:lvl2pPr>
            <a:lvl3pPr marL="914400" indent="0" rtl="0">
              <a:buClr>
                <a:srgbClr val="888888"/>
              </a:buClr>
              <a:buNone/>
              <a:defRPr sz="1600">
                <a:solidFill>
                  <a:srgbClr val="888888"/>
                </a:solidFill>
              </a:defRPr>
            </a:lvl3pPr>
            <a:lvl4pPr marL="1371600" indent="0" rtl="0">
              <a:buClr>
                <a:srgbClr val="888888"/>
              </a:buClr>
              <a:buNone/>
              <a:defRPr sz="1400">
                <a:solidFill>
                  <a:srgbClr val="888888"/>
                </a:solidFill>
              </a:defRPr>
            </a:lvl4pPr>
            <a:lvl5pPr marL="1828800" indent="0" rtl="0">
              <a:buClr>
                <a:srgbClr val="888888"/>
              </a:buClr>
              <a:buNone/>
              <a:defRPr sz="1400">
                <a:solidFill>
                  <a:srgbClr val="888888"/>
                </a:solidFill>
              </a:defRPr>
            </a:lvl5pPr>
            <a:lvl6pPr marL="2286000" indent="0" rtl="0">
              <a:buClr>
                <a:srgbClr val="888888"/>
              </a:buClr>
              <a:buNone/>
              <a:defRPr sz="1400">
                <a:solidFill>
                  <a:srgbClr val="888888"/>
                </a:solidFill>
              </a:defRPr>
            </a:lvl6pPr>
            <a:lvl7pPr marL="2743200" indent="0" rtl="0">
              <a:buClr>
                <a:srgbClr val="888888"/>
              </a:buClr>
              <a:buNone/>
              <a:defRPr sz="1400">
                <a:solidFill>
                  <a:srgbClr val="888888"/>
                </a:solidFill>
              </a:defRPr>
            </a:lvl7pPr>
            <a:lvl8pPr marL="3200400" indent="0" rtl="0">
              <a:buClr>
                <a:srgbClr val="888888"/>
              </a:buClr>
              <a:buNone/>
              <a:defRPr sz="1400">
                <a:solidFill>
                  <a:srgbClr val="888888"/>
                </a:solidFill>
              </a:defRPr>
            </a:lvl8pPr>
            <a:lvl9pPr marL="3657600" indent="0" rtl="0">
              <a:buClr>
                <a:srgbClr val="888888"/>
              </a:buClr>
              <a:buNone/>
              <a:defRPr sz="1400">
                <a:solidFill>
                  <a:srgbClr val="888888"/>
                </a:solidFill>
              </a:defRPr>
            </a:lvl9pPr>
          </a:lstStyle>
          <a:p>
            <a:endParaRPr/>
          </a:p>
        </p:txBody>
      </p:sp>
      <p:sp>
        <p:nvSpPr>
          <p:cNvPr id="43" name="Shape 4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44" name="Shape 4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45" name="Shape 4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1"/>
                </a:solidFill>
                <a:latin typeface="Arial"/>
                <a:ea typeface="Arial"/>
                <a:cs typeface="Arial"/>
                <a:sym typeface="Arial"/>
              </a:defRPr>
            </a:lvl1pPr>
            <a:lvl2pPr marL="0" marR="0" indent="0" algn="ctr" rtl="0">
              <a:spcBef>
                <a:spcPts val="0"/>
              </a:spcBef>
              <a:spcAft>
                <a:spcPts val="0"/>
              </a:spcAft>
              <a:defRPr sz="4400" b="0" i="0" u="none" strike="noStrike" cap="none" baseline="0">
                <a:solidFill>
                  <a:schemeClr val="dk1"/>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dk1"/>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dk1"/>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dk1"/>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1"/>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1"/>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1"/>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1"/>
                </a:solidFill>
                <a:latin typeface="Arial"/>
                <a:ea typeface="Arial"/>
                <a:cs typeface="Arial"/>
                <a:sym typeface="Arial"/>
              </a:defRPr>
            </a:lvl9pPr>
          </a:lstStyle>
          <a:p>
            <a:endParaRPr/>
          </a:p>
        </p:txBody>
      </p:sp>
      <p:sp>
        <p:nvSpPr>
          <p:cNvPr id="24" name="Shape 2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222250" algn="l" rtl="0">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1pPr>
            <a:lvl2pPr marL="742950" marR="0" indent="-177800" algn="l" rtl="0">
              <a:spcBef>
                <a:spcPts val="560"/>
              </a:spcBef>
              <a:spcAft>
                <a:spcPts val="0"/>
              </a:spcAft>
              <a:buClr>
                <a:schemeClr val="dk1"/>
              </a:buClr>
              <a:buFont typeface="Arial"/>
              <a:buChar char="•"/>
              <a:defRPr sz="2800" b="0" i="0" u="none" strike="noStrike" cap="none" baseline="0">
                <a:solidFill>
                  <a:schemeClr val="dk1"/>
                </a:solidFill>
                <a:latin typeface="Arial"/>
                <a:ea typeface="Arial"/>
                <a:cs typeface="Arial"/>
                <a:sym typeface="Arial"/>
              </a:defRPr>
            </a:lvl2pPr>
            <a:lvl3pPr marL="1143000" marR="0" indent="-136525" algn="l" rtl="0">
              <a:spcBef>
                <a:spcPts val="480"/>
              </a:spcBef>
              <a:spcAft>
                <a:spcPts val="0"/>
              </a:spcAft>
              <a:buClr>
                <a:schemeClr val="dk1"/>
              </a:buClr>
              <a:buFont typeface="Arial"/>
              <a:buChar char="•"/>
              <a:defRPr sz="2400" b="0" i="0" u="none" strike="noStrike" cap="none" baseline="0">
                <a:solidFill>
                  <a:schemeClr val="dk1"/>
                </a:solidFill>
                <a:latin typeface="Arial"/>
                <a:ea typeface="Arial"/>
                <a:cs typeface="Arial"/>
                <a:sym typeface="Arial"/>
              </a:defRPr>
            </a:lvl3pPr>
            <a:lvl4pPr marL="1600200" marR="0" indent="-1524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4pPr>
            <a:lvl5pPr marL="2057400" marR="0" indent="-1524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5pPr>
            <a:lvl6pPr marL="25146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
        <p:nvSpPr>
          <p:cNvPr id="25" name="Shape 2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26" name="Shape 2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3.gif"/></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97"/>
        <p:cNvGrpSpPr/>
        <p:nvPr/>
      </p:nvGrpSpPr>
      <p:grpSpPr>
        <a:xfrm>
          <a:off x="0" y="0"/>
          <a:ext cx="0" cy="0"/>
          <a:chOff x="0" y="0"/>
          <a:chExt cx="0" cy="0"/>
        </a:xfrm>
      </p:grpSpPr>
      <p:sp>
        <p:nvSpPr>
          <p:cNvPr id="98" name="Shape 98"/>
          <p:cNvSpPr/>
          <p:nvPr/>
        </p:nvSpPr>
        <p:spPr>
          <a:xfrm rot="-2759780">
            <a:off x="3682427" y="2513630"/>
            <a:ext cx="1602632" cy="310123"/>
          </a:xfrm>
          <a:prstGeom prst="rect">
            <a:avLst/>
          </a:prstGeom>
          <a:solidFill>
            <a:schemeClr val="lt1"/>
          </a:solidFill>
          <a:ln>
            <a:noFill/>
          </a:ln>
        </p:spPr>
        <p:txBody>
          <a:bodyPr lIns="91425" tIns="45700" rIns="91425" bIns="45700" anchor="ctr" anchorCtr="0">
            <a:spAutoFit/>
          </a:bodyPr>
          <a:lstStyle/>
          <a:p>
            <a:endParaRPr/>
          </a:p>
        </p:txBody>
      </p:sp>
      <p:sp>
        <p:nvSpPr>
          <p:cNvPr id="99" name="Shape 99"/>
          <p:cNvSpPr txBox="1"/>
          <p:nvPr/>
        </p:nvSpPr>
        <p:spPr>
          <a:xfrm>
            <a:off x="1304988" y="4495800"/>
            <a:ext cx="5378699" cy="632699"/>
          </a:xfrm>
          <a:prstGeom prst="rect">
            <a:avLst/>
          </a:prstGeom>
          <a:noFill/>
          <a:ln>
            <a:noFill/>
          </a:ln>
        </p:spPr>
        <p:txBody>
          <a:bodyPr lIns="91425" tIns="45700" rIns="91425" bIns="45700" anchor="t" anchorCtr="0">
            <a:spAutoFit/>
          </a:bodyPr>
          <a:lstStyle/>
          <a:p>
            <a:pPr marL="0" marR="0" lvl="0" indent="0" algn="ctr" rtl="0">
              <a:spcBef>
                <a:spcPts val="0"/>
              </a:spcBef>
              <a:spcAft>
                <a:spcPts val="0"/>
              </a:spcAft>
              <a:buSzPct val="25000"/>
              <a:buNone/>
            </a:pPr>
            <a:r>
              <a:rPr lang="en" sz="3200" b="1">
                <a:solidFill>
                  <a:srgbClr val="0C0C0C"/>
                </a:solidFill>
              </a:rPr>
              <a:t>The </a:t>
            </a:r>
            <a:r>
              <a:rPr lang="en" sz="3200" b="1" i="0" u="none" strike="noStrike" cap="none" baseline="0">
                <a:solidFill>
                  <a:srgbClr val="0C0C0C"/>
                </a:solidFill>
                <a:latin typeface="Arial"/>
                <a:ea typeface="Arial"/>
                <a:cs typeface="Arial"/>
                <a:sym typeface="Arial"/>
              </a:rPr>
              <a:t>Velvet Underground</a:t>
            </a:r>
          </a:p>
        </p:txBody>
      </p:sp>
      <p:sp>
        <p:nvSpPr>
          <p:cNvPr id="100" name="Shape 100"/>
          <p:cNvSpPr txBox="1"/>
          <p:nvPr/>
        </p:nvSpPr>
        <p:spPr>
          <a:xfrm>
            <a:off x="1752600" y="5488632"/>
            <a:ext cx="2034497" cy="923329"/>
          </a:xfrm>
          <a:prstGeom prst="rect">
            <a:avLst/>
          </a:prstGeom>
          <a:noFill/>
          <a:ln>
            <a:noFill/>
          </a:ln>
        </p:spPr>
        <p:txBody>
          <a:bodyPr lIns="91425" tIns="45700" rIns="91425" bIns="45700" anchor="t" anchorCtr="0">
            <a:spAutoFit/>
          </a:bodyPr>
          <a:lstStyle/>
          <a:p>
            <a:pPr marL="0" marR="0" lvl="0" indent="0" algn="l" rtl="0">
              <a:spcBef>
                <a:spcPts val="0"/>
              </a:spcBef>
              <a:spcAft>
                <a:spcPts val="0"/>
              </a:spcAft>
              <a:buSzPct val="25000"/>
              <a:buNone/>
            </a:pPr>
            <a:r>
              <a:rPr lang="en" sz="1800" b="1" i="0" u="none" strike="noStrike" cap="none" baseline="0">
                <a:solidFill>
                  <a:schemeClr val="dk1"/>
                </a:solidFill>
                <a:latin typeface="Arial"/>
                <a:ea typeface="Arial"/>
                <a:cs typeface="Arial"/>
                <a:sym typeface="Arial"/>
              </a:rPr>
              <a:t>Kao-Ying Chen</a:t>
            </a:r>
          </a:p>
          <a:p>
            <a:pPr marL="0" marR="0" lvl="0" indent="0" algn="l" rtl="0">
              <a:spcBef>
                <a:spcPts val="0"/>
              </a:spcBef>
              <a:spcAft>
                <a:spcPts val="0"/>
              </a:spcAft>
              <a:buSzPct val="25000"/>
              <a:buNone/>
            </a:pPr>
            <a:r>
              <a:rPr lang="en" sz="1800" b="1" i="0" u="none" strike="noStrike" cap="none" baseline="0">
                <a:solidFill>
                  <a:schemeClr val="dk1"/>
                </a:solidFill>
                <a:latin typeface="Arial"/>
                <a:ea typeface="Arial"/>
                <a:cs typeface="Arial"/>
                <a:sym typeface="Arial"/>
              </a:rPr>
              <a:t>Makenna Borg</a:t>
            </a:r>
          </a:p>
          <a:p>
            <a:pPr marL="0" marR="0" lvl="0" indent="0" algn="l" rtl="0">
              <a:spcBef>
                <a:spcPts val="0"/>
              </a:spcBef>
              <a:spcAft>
                <a:spcPts val="0"/>
              </a:spcAft>
              <a:buSzPct val="25000"/>
              <a:buNone/>
            </a:pPr>
            <a:r>
              <a:rPr lang="en" sz="1800" b="1" i="0" u="none" strike="noStrike" cap="none" baseline="0">
                <a:solidFill>
                  <a:schemeClr val="dk1"/>
                </a:solidFill>
                <a:latin typeface="Arial"/>
                <a:ea typeface="Arial"/>
                <a:cs typeface="Arial"/>
                <a:sym typeface="Arial"/>
              </a:rPr>
              <a:t>Sarah Lindholm</a:t>
            </a:r>
          </a:p>
        </p:txBody>
      </p:sp>
      <p:sp>
        <p:nvSpPr>
          <p:cNvPr id="101" name="Shape 101"/>
          <p:cNvSpPr txBox="1"/>
          <p:nvPr/>
        </p:nvSpPr>
        <p:spPr>
          <a:xfrm>
            <a:off x="3815530" y="5504512"/>
            <a:ext cx="2057400" cy="646331"/>
          </a:xfrm>
          <a:prstGeom prst="rect">
            <a:avLst/>
          </a:prstGeom>
          <a:noFill/>
          <a:ln>
            <a:noFill/>
          </a:ln>
        </p:spPr>
        <p:txBody>
          <a:bodyPr lIns="91425" tIns="45700" rIns="91425" bIns="45700" anchor="t" anchorCtr="0">
            <a:spAutoFit/>
          </a:bodyPr>
          <a:lstStyle/>
          <a:p>
            <a:pPr marL="0" marR="0" lvl="0" indent="0" algn="l" rtl="0">
              <a:spcBef>
                <a:spcPts val="0"/>
              </a:spcBef>
              <a:spcAft>
                <a:spcPts val="0"/>
              </a:spcAft>
              <a:buSzPct val="25000"/>
              <a:buNone/>
            </a:pPr>
            <a:r>
              <a:rPr lang="en" sz="1800" b="1" i="0" u="none" strike="noStrike" cap="none" baseline="0">
                <a:solidFill>
                  <a:schemeClr val="dk1"/>
                </a:solidFill>
                <a:latin typeface="Arial"/>
                <a:ea typeface="Arial"/>
                <a:cs typeface="Arial"/>
                <a:sym typeface="Arial"/>
              </a:rPr>
              <a:t>Shengsheng Xu</a:t>
            </a:r>
          </a:p>
          <a:p>
            <a:pPr marL="0" marR="0" lvl="0" indent="0" algn="l" rtl="0">
              <a:spcBef>
                <a:spcPts val="0"/>
              </a:spcBef>
              <a:spcAft>
                <a:spcPts val="0"/>
              </a:spcAft>
              <a:buSzPct val="25000"/>
              <a:buNone/>
            </a:pPr>
            <a:r>
              <a:rPr lang="en" sz="1800" b="1" i="0" u="none" strike="noStrike" cap="none" baseline="0">
                <a:solidFill>
                  <a:schemeClr val="dk1"/>
                </a:solidFill>
                <a:latin typeface="Arial"/>
                <a:ea typeface="Arial"/>
                <a:cs typeface="Arial"/>
                <a:sym typeface="Arial"/>
              </a:rPr>
              <a:t>Sundeep Dhanju</a:t>
            </a:r>
          </a:p>
        </p:txBody>
      </p:sp>
      <p:sp>
        <p:nvSpPr>
          <p:cNvPr id="102" name="Shape 102"/>
          <p:cNvSpPr txBox="1"/>
          <p:nvPr/>
        </p:nvSpPr>
        <p:spPr>
          <a:xfrm>
            <a:off x="3352800" y="5138787"/>
            <a:ext cx="609599" cy="369332"/>
          </a:xfrm>
          <a:prstGeom prst="rect">
            <a:avLst/>
          </a:prstGeom>
          <a:noFill/>
          <a:ln>
            <a:noFill/>
          </a:ln>
        </p:spPr>
        <p:txBody>
          <a:bodyPr lIns="91425" tIns="45700" rIns="91425" bIns="45700" anchor="t" anchorCtr="0">
            <a:spAutoFit/>
          </a:bodyPr>
          <a:lstStyle/>
          <a:p>
            <a:pPr marL="0" marR="0" lvl="0" indent="0" algn="l" rtl="0">
              <a:spcBef>
                <a:spcPts val="0"/>
              </a:spcBef>
              <a:spcAft>
                <a:spcPts val="0"/>
              </a:spcAft>
              <a:buSzPct val="25000"/>
              <a:buNone/>
            </a:pPr>
            <a:r>
              <a:rPr lang="en" sz="1800" b="1" i="0" u="none" strike="noStrike" cap="none" baseline="0">
                <a:solidFill>
                  <a:schemeClr val="dk1"/>
                </a:solidFill>
                <a:latin typeface="Arial"/>
                <a:ea typeface="Arial"/>
                <a:cs typeface="Arial"/>
                <a:sym typeface="Arial"/>
              </a:rPr>
              <a:t>By:</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59"/>
        <p:cNvGrpSpPr/>
        <p:nvPr/>
      </p:nvGrpSpPr>
      <p:grpSpPr>
        <a:xfrm>
          <a:off x="0" y="0"/>
          <a:ext cx="0" cy="0"/>
          <a:chOff x="0" y="0"/>
          <a:chExt cx="0" cy="0"/>
        </a:xfrm>
      </p:grpSpPr>
      <p:sp>
        <p:nvSpPr>
          <p:cNvPr id="160" name="Shape 160"/>
          <p:cNvSpPr txBox="1"/>
          <p:nvPr/>
        </p:nvSpPr>
        <p:spPr>
          <a:xfrm>
            <a:off x="1031540" y="2514600"/>
            <a:ext cx="3907800" cy="2634900"/>
          </a:xfrm>
          <a:prstGeom prst="rect">
            <a:avLst/>
          </a:prstGeom>
          <a:noFill/>
        </p:spPr>
        <p:txBody>
          <a:bodyPr lIns="91425" tIns="91425" rIns="91425" bIns="91425" anchor="t" anchorCtr="0">
            <a:spAutoFit/>
          </a:bodyPr>
          <a:lstStyle/>
          <a:p>
            <a:pPr lvl="0" rtl="0">
              <a:buNone/>
            </a:pPr>
            <a:r>
              <a:rPr lang="en" sz="1800" dirty="0"/>
              <a:t>Yule got a record deal for The Velvet Underground with Polydor Records with the help of Sesnick. </a:t>
            </a:r>
          </a:p>
          <a:p>
            <a:endParaRPr lang="en" sz="1800" dirty="0"/>
          </a:p>
          <a:p>
            <a:pPr lvl="0" rtl="0">
              <a:buNone/>
            </a:pPr>
            <a:r>
              <a:rPr lang="en" sz="1800" dirty="0"/>
              <a:t>The Velvet Undergound then recorded a new song called "Squeeze", which became a controversial  song to many fans because it was recorded by Yule.</a:t>
            </a:r>
          </a:p>
        </p:txBody>
      </p:sp>
      <p:sp>
        <p:nvSpPr>
          <p:cNvPr id="161" name="Shape 161"/>
          <p:cNvSpPr/>
          <p:nvPr/>
        </p:nvSpPr>
        <p:spPr>
          <a:xfrm>
            <a:off x="5446368" y="1371600"/>
            <a:ext cx="3212971" cy="3218656"/>
          </a:xfrm>
          <a:prstGeom prst="rect">
            <a:avLst/>
          </a:prstGeom>
          <a:blipFill>
            <a:blip r:embed="rId4"/>
            <a:stretch>
              <a:fillRect/>
            </a:stretch>
          </a:blipFill>
          <a:effectLst>
            <a:softEdge rad="63500"/>
          </a:effectLst>
        </p:spPr>
      </p:sp>
      <p:sp>
        <p:nvSpPr>
          <p:cNvPr id="162" name="Shape 162"/>
          <p:cNvSpPr txBox="1"/>
          <p:nvPr/>
        </p:nvSpPr>
        <p:spPr>
          <a:xfrm>
            <a:off x="5881954" y="4470481"/>
            <a:ext cx="2341800" cy="307746"/>
          </a:xfrm>
          <a:prstGeom prst="rect">
            <a:avLst/>
          </a:prstGeom>
          <a:noFill/>
        </p:spPr>
        <p:txBody>
          <a:bodyPr lIns="91425" tIns="91425" rIns="91425" bIns="91425" anchor="t" anchorCtr="0">
            <a:spAutoFit/>
          </a:bodyPr>
          <a:lstStyle/>
          <a:p>
            <a:pPr>
              <a:buNone/>
            </a:pPr>
            <a:r>
              <a:rPr lang="en" sz="800" dirty="0">
                <a:solidFill>
                  <a:schemeClr val="bg1">
                    <a:lumMod val="65000"/>
                  </a:schemeClr>
                </a:solidFill>
              </a:rPr>
              <a:t>http://bobchaos.com/squeeze/squeeze1.html</a:t>
            </a:r>
          </a:p>
        </p:txBody>
      </p:sp>
      <p:sp>
        <p:nvSpPr>
          <p:cNvPr id="163" name="Shape 163"/>
          <p:cNvSpPr txBox="1"/>
          <p:nvPr/>
        </p:nvSpPr>
        <p:spPr>
          <a:xfrm>
            <a:off x="-7883" y="344268"/>
            <a:ext cx="9144000" cy="646199"/>
          </a:xfrm>
          <a:prstGeom prst="rect">
            <a:avLst/>
          </a:prstGeom>
          <a:noFill/>
          <a:ln>
            <a:noFill/>
          </a:ln>
        </p:spPr>
        <p:txBody>
          <a:bodyPr lIns="91425" tIns="45700" rIns="91425" bIns="45700" anchor="ctr" anchorCtr="1">
            <a:spAutoFit/>
          </a:bodyPr>
          <a:lstStyle/>
          <a:p>
            <a:pPr lvl="0" algn="ctr" rtl="0">
              <a:buClr>
                <a:srgbClr val="000000"/>
              </a:buClr>
              <a:buSzPct val="30555"/>
              <a:buFont typeface="Arial"/>
              <a:buNone/>
            </a:pPr>
            <a:r>
              <a:rPr lang="en" sz="3600" b="1">
                <a:solidFill>
                  <a:schemeClr val="dk1"/>
                </a:solidFill>
              </a:rPr>
              <a:t>Biography</a:t>
            </a:r>
          </a:p>
        </p:txBody>
      </p:sp>
      <p:sp>
        <p:nvSpPr>
          <p:cNvPr id="164" name="Shape 164"/>
          <p:cNvSpPr txBox="1"/>
          <p:nvPr/>
        </p:nvSpPr>
        <p:spPr>
          <a:xfrm>
            <a:off x="1629270" y="1219200"/>
            <a:ext cx="3771900" cy="1387199"/>
          </a:xfrm>
          <a:prstGeom prst="rect">
            <a:avLst/>
          </a:prstGeom>
          <a:noFill/>
        </p:spPr>
        <p:txBody>
          <a:bodyPr lIns="91425" tIns="91425" rIns="91425" bIns="91425" anchor="t" anchorCtr="0">
            <a:spAutoFit/>
          </a:bodyPr>
          <a:lstStyle/>
          <a:p>
            <a:pPr>
              <a:buNone/>
            </a:pPr>
            <a:r>
              <a:rPr lang="en" sz="1800" dirty="0"/>
              <a:t>The Velvet Underground continued to make tours, but Sesnick sent home Tucker, Powers and Alexander. </a:t>
            </a:r>
          </a:p>
        </p:txBody>
      </p:sp>
      <p:sp>
        <p:nvSpPr>
          <p:cNvPr id="7" name="Shape 633"/>
          <p:cNvSpPr txBox="1">
            <a:spLocks noGrp="1"/>
          </p:cNvSpPr>
          <p:nvPr>
            <p:ph type="body" idx="1"/>
          </p:nvPr>
        </p:nvSpPr>
        <p:spPr>
          <a:xfrm>
            <a:off x="7370557" y="5734"/>
            <a:ext cx="1773443" cy="338534"/>
          </a:xfrm>
          <a:prstGeom prst="rect">
            <a:avLst/>
          </a:prstGeom>
          <a:solidFill>
            <a:srgbClr val="0C0C0C">
              <a:alpha val="63921"/>
            </a:srgbClr>
          </a:solidFill>
          <a:ln>
            <a:noFill/>
          </a:ln>
        </p:spPr>
        <p:txBody>
          <a:bodyPr wrap="square" lIns="45720" tIns="45720" rIns="45720" bIns="45700" anchor="t" anchorCtr="0">
            <a:spAutoFit/>
          </a:bodyPr>
          <a:lstStyle/>
          <a:p>
            <a:pPr marL="342900" marR="0" lvl="0" indent="-342900" algn="ctr" rtl="0">
              <a:spcBef>
                <a:spcPts val="640"/>
              </a:spcBef>
              <a:buClr>
                <a:schemeClr val="lt1"/>
              </a:buClr>
              <a:buSzPct val="25000"/>
              <a:buFont typeface="Arial"/>
              <a:buNone/>
            </a:pPr>
            <a:r>
              <a:rPr lang="en" sz="1600" b="1" dirty="0" smtClean="0">
                <a:solidFill>
                  <a:schemeClr val="bg1"/>
                </a:solidFill>
              </a:rPr>
              <a:t>Sundeep</a:t>
            </a:r>
            <a:endParaRPr lang="en" sz="1600" b="1" i="0" u="none" strike="noStrike" cap="none" baseline="0" dirty="0">
              <a:solidFill>
                <a:schemeClr val="bg1"/>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300">
        <p14:glitter pattern="hexago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68"/>
        <p:cNvGrpSpPr/>
        <p:nvPr/>
      </p:nvGrpSpPr>
      <p:grpSpPr>
        <a:xfrm>
          <a:off x="0" y="0"/>
          <a:ext cx="0" cy="0"/>
          <a:chOff x="0" y="0"/>
          <a:chExt cx="0" cy="0"/>
        </a:xfrm>
      </p:grpSpPr>
      <p:sp>
        <p:nvSpPr>
          <p:cNvPr id="169" name="Shape 169"/>
          <p:cNvSpPr txBox="1"/>
          <p:nvPr/>
        </p:nvSpPr>
        <p:spPr>
          <a:xfrm>
            <a:off x="2342008" y="1367700"/>
            <a:ext cx="6313500" cy="3847177"/>
          </a:xfrm>
          <a:prstGeom prst="rect">
            <a:avLst/>
          </a:prstGeom>
          <a:noFill/>
        </p:spPr>
        <p:txBody>
          <a:bodyPr lIns="91425" tIns="91425" rIns="91425" bIns="91425" anchor="t" anchorCtr="0">
            <a:spAutoFit/>
          </a:bodyPr>
          <a:lstStyle/>
          <a:p>
            <a:pPr lvl="0" rtl="0">
              <a:buNone/>
            </a:pPr>
            <a:r>
              <a:rPr lang="en" sz="1700" dirty="0"/>
              <a:t>After the "Squeeze" was produced the members of The Velvet Underground each went their own way and started something different.</a:t>
            </a:r>
          </a:p>
          <a:p>
            <a:endParaRPr lang="en" sz="1700" dirty="0"/>
          </a:p>
          <a:p>
            <a:pPr lvl="0" rtl="0">
              <a:buNone/>
            </a:pPr>
            <a:r>
              <a:rPr lang="en" sz="1700" dirty="0"/>
              <a:t>Reed and Cale started their own careers as solo artists, while Sterling Morrison became a professor teaching Medieval arts. </a:t>
            </a:r>
          </a:p>
          <a:p>
            <a:endParaRPr lang="en" sz="1700" dirty="0"/>
          </a:p>
          <a:p>
            <a:pPr lvl="0" rtl="0">
              <a:buNone/>
            </a:pPr>
            <a:r>
              <a:rPr lang="en" sz="1700" dirty="0"/>
              <a:t>Maureen Tucker raised her own family and started her own small scale band.</a:t>
            </a:r>
          </a:p>
          <a:p>
            <a:endParaRPr lang="en" sz="1700" dirty="0"/>
          </a:p>
          <a:p>
            <a:pPr lvl="0" rtl="0">
              <a:buNone/>
            </a:pPr>
            <a:r>
              <a:rPr lang="en" sz="1700" dirty="0"/>
              <a:t>Morrison continued on with music and toured many places with his band.</a:t>
            </a:r>
          </a:p>
          <a:p>
            <a:endParaRPr lang="en" sz="1700" dirty="0"/>
          </a:p>
          <a:p>
            <a:pPr lvl="0" rtl="0">
              <a:buNone/>
            </a:pPr>
            <a:r>
              <a:rPr lang="en" sz="1700" dirty="0"/>
              <a:t>The last member of the band Nico died of a brain tumor.</a:t>
            </a:r>
          </a:p>
        </p:txBody>
      </p:sp>
      <p:sp>
        <p:nvSpPr>
          <p:cNvPr id="170" name="Shape 170"/>
          <p:cNvSpPr txBox="1"/>
          <p:nvPr/>
        </p:nvSpPr>
        <p:spPr>
          <a:xfrm>
            <a:off x="-7883" y="344268"/>
            <a:ext cx="9144000" cy="646199"/>
          </a:xfrm>
          <a:prstGeom prst="rect">
            <a:avLst/>
          </a:prstGeom>
          <a:noFill/>
          <a:ln>
            <a:noFill/>
          </a:ln>
        </p:spPr>
        <p:txBody>
          <a:bodyPr lIns="91425" tIns="45700" rIns="91425" bIns="45700" anchor="ctr" anchorCtr="1">
            <a:spAutoFit/>
          </a:bodyPr>
          <a:lstStyle/>
          <a:p>
            <a:pPr lvl="0" algn="ctr" rtl="0">
              <a:buClr>
                <a:srgbClr val="000000"/>
              </a:buClr>
              <a:buSzPct val="30555"/>
              <a:buFont typeface="Arial"/>
              <a:buNone/>
            </a:pPr>
            <a:r>
              <a:rPr lang="en" sz="3600" b="1">
                <a:solidFill>
                  <a:schemeClr val="dk1"/>
                </a:solidFill>
              </a:rPr>
              <a:t>Biography</a:t>
            </a:r>
          </a:p>
        </p:txBody>
      </p:sp>
      <p:sp>
        <p:nvSpPr>
          <p:cNvPr id="4" name="Shape 633"/>
          <p:cNvSpPr txBox="1">
            <a:spLocks noGrp="1"/>
          </p:cNvSpPr>
          <p:nvPr>
            <p:ph type="body" idx="1"/>
          </p:nvPr>
        </p:nvSpPr>
        <p:spPr>
          <a:xfrm>
            <a:off x="7370557" y="5734"/>
            <a:ext cx="1773443" cy="338534"/>
          </a:xfrm>
          <a:prstGeom prst="rect">
            <a:avLst/>
          </a:prstGeom>
          <a:solidFill>
            <a:srgbClr val="0C0C0C">
              <a:alpha val="63921"/>
            </a:srgbClr>
          </a:solidFill>
          <a:ln>
            <a:noFill/>
          </a:ln>
        </p:spPr>
        <p:txBody>
          <a:bodyPr wrap="square" lIns="45720" tIns="45720" rIns="45720" bIns="45700" anchor="t" anchorCtr="0">
            <a:spAutoFit/>
          </a:bodyPr>
          <a:lstStyle/>
          <a:p>
            <a:pPr marL="342900" marR="0" lvl="0" indent="-342900" algn="ctr" rtl="0">
              <a:spcBef>
                <a:spcPts val="640"/>
              </a:spcBef>
              <a:buClr>
                <a:schemeClr val="lt1"/>
              </a:buClr>
              <a:buSzPct val="25000"/>
              <a:buFont typeface="Arial"/>
              <a:buNone/>
            </a:pPr>
            <a:r>
              <a:rPr lang="en" sz="1600" b="1" dirty="0" smtClean="0">
                <a:solidFill>
                  <a:schemeClr val="bg1"/>
                </a:solidFill>
              </a:rPr>
              <a:t>Sundeep</a:t>
            </a:r>
            <a:endParaRPr lang="en" sz="1600" b="1" i="0" u="none" strike="noStrike" cap="none" baseline="0" dirty="0">
              <a:solidFill>
                <a:schemeClr val="bg1"/>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300">
        <p14:glitter pattern="hexago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74"/>
        <p:cNvGrpSpPr/>
        <p:nvPr/>
      </p:nvGrpSpPr>
      <p:grpSpPr>
        <a:xfrm>
          <a:off x="0" y="0"/>
          <a:ext cx="0" cy="0"/>
          <a:chOff x="0" y="0"/>
          <a:chExt cx="0" cy="0"/>
        </a:xfrm>
      </p:grpSpPr>
      <p:sp>
        <p:nvSpPr>
          <p:cNvPr id="175" name="Shape 175"/>
          <p:cNvSpPr txBox="1"/>
          <p:nvPr/>
        </p:nvSpPr>
        <p:spPr>
          <a:xfrm>
            <a:off x="403783" y="1172303"/>
            <a:ext cx="4304999" cy="4501202"/>
          </a:xfrm>
          <a:prstGeom prst="rect">
            <a:avLst/>
          </a:prstGeom>
          <a:noFill/>
        </p:spPr>
        <p:txBody>
          <a:bodyPr lIns="91425" tIns="91425" rIns="91425" bIns="91425" anchor="t" anchorCtr="0">
            <a:spAutoFit/>
          </a:bodyPr>
          <a:lstStyle/>
          <a:p>
            <a:pPr lvl="0" rtl="0">
              <a:buNone/>
            </a:pPr>
            <a:r>
              <a:rPr lang="en" sz="1650" dirty="0"/>
              <a:t>After The Velvet Underground split up, they later reunited again in 1990.</a:t>
            </a:r>
          </a:p>
          <a:p>
            <a:endParaRPr lang="en" sz="1650" dirty="0"/>
          </a:p>
          <a:p>
            <a:pPr lvl="0" rtl="0">
              <a:buNone/>
            </a:pPr>
            <a:r>
              <a:rPr lang="en" sz="1650" dirty="0"/>
              <a:t>Reed and Cale released the concept album </a:t>
            </a:r>
            <a:r>
              <a:rPr lang="en" sz="1650" i="1" dirty="0"/>
              <a:t>Songs for Drella</a:t>
            </a:r>
          </a:p>
          <a:p>
            <a:endParaRPr lang="en" sz="1650" i="1" dirty="0"/>
          </a:p>
          <a:p>
            <a:pPr lvl="0" rtl="0">
              <a:buNone/>
            </a:pPr>
            <a:r>
              <a:rPr lang="en" sz="1650" dirty="0"/>
              <a:t>The group then got together and later played their song "Heroin" during their concert for </a:t>
            </a:r>
            <a:r>
              <a:rPr lang="en" sz="1650" i="1" dirty="0"/>
              <a:t>Songs for Drella</a:t>
            </a:r>
            <a:r>
              <a:rPr lang="en" sz="1650" dirty="0"/>
              <a:t>.</a:t>
            </a:r>
          </a:p>
          <a:p>
            <a:endParaRPr lang="en" sz="1650" dirty="0"/>
          </a:p>
          <a:p>
            <a:pPr lvl="0" rtl="0">
              <a:buNone/>
            </a:pPr>
            <a:r>
              <a:rPr lang="en" sz="1650" dirty="0"/>
              <a:t>They then later reunited during a U2 concert and played some songs during their European tour</a:t>
            </a:r>
          </a:p>
          <a:p>
            <a:endParaRPr lang="en" sz="1650" dirty="0"/>
          </a:p>
          <a:p>
            <a:pPr lvl="0" rtl="0">
              <a:buNone/>
            </a:pPr>
            <a:r>
              <a:rPr lang="en" sz="1650" dirty="0"/>
              <a:t>The bands' career then came to an end when Sterling Morrison died of cancer in 1995.</a:t>
            </a:r>
          </a:p>
        </p:txBody>
      </p:sp>
      <p:sp>
        <p:nvSpPr>
          <p:cNvPr id="176" name="Shape 176"/>
          <p:cNvSpPr txBox="1"/>
          <p:nvPr/>
        </p:nvSpPr>
        <p:spPr>
          <a:xfrm>
            <a:off x="5106025" y="4941880"/>
            <a:ext cx="2863200" cy="308699"/>
          </a:xfrm>
          <a:prstGeom prst="rect">
            <a:avLst/>
          </a:prstGeom>
          <a:noFill/>
        </p:spPr>
        <p:txBody>
          <a:bodyPr lIns="91425" tIns="91425" rIns="91425" bIns="91425" anchor="t" anchorCtr="0">
            <a:spAutoFit/>
          </a:bodyPr>
          <a:lstStyle/>
          <a:p>
            <a:pPr>
              <a:buNone/>
            </a:pPr>
            <a:r>
              <a:rPr lang="en" sz="800" dirty="0">
                <a:solidFill>
                  <a:schemeClr val="bg1">
                    <a:lumMod val="65000"/>
                  </a:schemeClr>
                </a:solidFill>
              </a:rPr>
              <a:t>http://rockhall.com/inductees/the-velvet-underground</a:t>
            </a:r>
          </a:p>
        </p:txBody>
      </p:sp>
      <p:sp>
        <p:nvSpPr>
          <p:cNvPr id="177" name="Shape 177"/>
          <p:cNvSpPr txBox="1"/>
          <p:nvPr/>
        </p:nvSpPr>
        <p:spPr>
          <a:xfrm>
            <a:off x="-7883" y="344268"/>
            <a:ext cx="9144000" cy="646199"/>
          </a:xfrm>
          <a:prstGeom prst="rect">
            <a:avLst/>
          </a:prstGeom>
          <a:noFill/>
          <a:ln>
            <a:noFill/>
          </a:ln>
        </p:spPr>
        <p:txBody>
          <a:bodyPr lIns="91425" tIns="45700" rIns="91425" bIns="45700" anchor="ctr" anchorCtr="1">
            <a:spAutoFit/>
          </a:bodyPr>
          <a:lstStyle/>
          <a:p>
            <a:pPr lvl="0" algn="ctr" rtl="0">
              <a:buClr>
                <a:srgbClr val="000000"/>
              </a:buClr>
              <a:buSzPct val="30555"/>
              <a:buFont typeface="Arial"/>
              <a:buNone/>
            </a:pPr>
            <a:r>
              <a:rPr lang="en" sz="3600" b="1">
                <a:solidFill>
                  <a:schemeClr val="dk1"/>
                </a:solidFill>
              </a:rPr>
              <a:t>Biography</a:t>
            </a:r>
          </a:p>
        </p:txBody>
      </p:sp>
      <p:sp>
        <p:nvSpPr>
          <p:cNvPr id="178" name="Shape 178"/>
          <p:cNvSpPr/>
          <p:nvPr/>
        </p:nvSpPr>
        <p:spPr>
          <a:xfrm>
            <a:off x="4795183" y="1289035"/>
            <a:ext cx="3898899" cy="3769576"/>
          </a:xfrm>
          <a:prstGeom prst="rect">
            <a:avLst/>
          </a:prstGeom>
          <a:blipFill>
            <a:blip r:embed="rId4"/>
            <a:stretch>
              <a:fillRect/>
            </a:stretch>
          </a:blipFill>
          <a:effectLst>
            <a:softEdge rad="63500"/>
          </a:effectLst>
        </p:spPr>
      </p:sp>
      <p:sp>
        <p:nvSpPr>
          <p:cNvPr id="6" name="Shape 633"/>
          <p:cNvSpPr txBox="1">
            <a:spLocks noGrp="1"/>
          </p:cNvSpPr>
          <p:nvPr>
            <p:ph type="body" idx="1"/>
          </p:nvPr>
        </p:nvSpPr>
        <p:spPr>
          <a:xfrm>
            <a:off x="7370557" y="5734"/>
            <a:ext cx="1773443" cy="338534"/>
          </a:xfrm>
          <a:prstGeom prst="rect">
            <a:avLst/>
          </a:prstGeom>
          <a:solidFill>
            <a:srgbClr val="0C0C0C">
              <a:alpha val="63921"/>
            </a:srgbClr>
          </a:solidFill>
          <a:ln>
            <a:noFill/>
          </a:ln>
        </p:spPr>
        <p:txBody>
          <a:bodyPr wrap="square" lIns="45720" tIns="45720" rIns="45720" bIns="45700" anchor="t" anchorCtr="0">
            <a:spAutoFit/>
          </a:bodyPr>
          <a:lstStyle/>
          <a:p>
            <a:pPr marL="342900" marR="0" lvl="0" indent="-342900" algn="ctr" rtl="0">
              <a:spcBef>
                <a:spcPts val="640"/>
              </a:spcBef>
              <a:buClr>
                <a:schemeClr val="lt1"/>
              </a:buClr>
              <a:buSzPct val="25000"/>
              <a:buFont typeface="Arial"/>
              <a:buNone/>
            </a:pPr>
            <a:r>
              <a:rPr lang="en" sz="1600" b="1" dirty="0" smtClean="0">
                <a:solidFill>
                  <a:schemeClr val="bg1"/>
                </a:solidFill>
              </a:rPr>
              <a:t>Sundeep</a:t>
            </a:r>
            <a:endParaRPr lang="en" sz="1600" b="1" i="0" u="none" strike="noStrike" cap="none" baseline="0" dirty="0">
              <a:solidFill>
                <a:schemeClr val="bg1"/>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300">
        <p14:glitter pattern="hexago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82"/>
        <p:cNvGrpSpPr/>
        <p:nvPr/>
      </p:nvGrpSpPr>
      <p:grpSpPr>
        <a:xfrm>
          <a:off x="0" y="0"/>
          <a:ext cx="0" cy="0"/>
          <a:chOff x="0" y="0"/>
          <a:chExt cx="0" cy="0"/>
        </a:xfrm>
      </p:grpSpPr>
      <p:sp>
        <p:nvSpPr>
          <p:cNvPr id="183" name="Shape 183"/>
          <p:cNvSpPr txBox="1"/>
          <p:nvPr/>
        </p:nvSpPr>
        <p:spPr>
          <a:xfrm>
            <a:off x="651425" y="1254500"/>
            <a:ext cx="5389199" cy="4244699"/>
          </a:xfrm>
          <a:prstGeom prst="rect">
            <a:avLst/>
          </a:prstGeom>
          <a:noFill/>
          <a:ln>
            <a:noFill/>
          </a:ln>
        </p:spPr>
        <p:txBody>
          <a:bodyPr lIns="91425" tIns="45700" rIns="91425" bIns="45700" anchor="t" anchorCtr="0">
            <a:spAutoFit/>
          </a:bodyPr>
          <a:lstStyle/>
          <a:p>
            <a:pPr lvl="0" rtl="0">
              <a:buClr>
                <a:srgbClr val="000000"/>
              </a:buClr>
              <a:buSzPct val="61111"/>
              <a:buFont typeface="Arial"/>
              <a:buNone/>
            </a:pPr>
            <a:r>
              <a:rPr lang="en" sz="1800">
                <a:solidFill>
                  <a:schemeClr val="dk1"/>
                </a:solidFill>
              </a:rPr>
              <a:t>
</a:t>
            </a:r>
          </a:p>
          <a:p>
            <a:endParaRPr lang="en" sz="1800">
              <a:solidFill>
                <a:schemeClr val="dk1"/>
              </a:solidFill>
            </a:endParaRPr>
          </a:p>
          <a:p>
            <a:pPr lvl="0" rtl="0">
              <a:buClr>
                <a:srgbClr val="000000"/>
              </a:buClr>
              <a:buSzPct val="64705"/>
              <a:buFont typeface="Arial"/>
              <a:buNone/>
            </a:pPr>
            <a:r>
              <a:rPr lang="en" sz="1700">
                <a:solidFill>
                  <a:schemeClr val="dk1"/>
                </a:solidFill>
              </a:rPr>
              <a:t>As part of Andy Warhol's multimedia show, they created a "pessimistic" style of psychedelic music. It was not optimistic.</a:t>
            </a:r>
          </a:p>
          <a:p>
            <a:endParaRPr lang="en" sz="1700">
              <a:solidFill>
                <a:schemeClr val="dk1"/>
              </a:solidFill>
            </a:endParaRPr>
          </a:p>
          <a:p>
            <a:pPr lvl="0" rtl="0">
              <a:buNone/>
            </a:pPr>
            <a:r>
              <a:rPr lang="en" sz="1700">
                <a:solidFill>
                  <a:schemeClr val="dk1"/>
                </a:solidFill>
              </a:rPr>
              <a:t>Originated a spirit of making music (independent, subversive, nihilistic), which in time was defined by the term "punk"</a:t>
            </a:r>
          </a:p>
          <a:p>
            <a:endParaRPr lang="en" sz="1700">
              <a:solidFill>
                <a:schemeClr val="dk1"/>
              </a:solidFill>
            </a:endParaRPr>
          </a:p>
          <a:p>
            <a:pPr lvl="0" rtl="0">
              <a:buNone/>
            </a:pPr>
            <a:r>
              <a:rPr lang="en" sz="1700">
                <a:solidFill>
                  <a:schemeClr val="dk1"/>
                </a:solidFill>
              </a:rPr>
              <a:t>Borrowed very small amount musical style from rock 'n' roll and pop music</a:t>
            </a:r>
          </a:p>
          <a:p>
            <a:endParaRPr lang="en" sz="1700">
              <a:solidFill>
                <a:schemeClr val="dk1"/>
              </a:solidFill>
            </a:endParaRPr>
          </a:p>
          <a:p>
            <a:pPr lvl="0" rtl="0">
              <a:buClr>
                <a:srgbClr val="000000"/>
              </a:buClr>
              <a:buSzPct val="64705"/>
              <a:buFont typeface="Arial"/>
              <a:buNone/>
            </a:pPr>
            <a:r>
              <a:rPr lang="en" sz="1700">
                <a:solidFill>
                  <a:schemeClr val="dk1"/>
                </a:solidFill>
              </a:rPr>
              <a:t>Also gave birth to raga-rock, which is rock influenced by classic Indian music, later known as New Wave</a:t>
            </a:r>
          </a:p>
        </p:txBody>
      </p:sp>
      <p:sp>
        <p:nvSpPr>
          <p:cNvPr id="184" name="Shape 184"/>
          <p:cNvSpPr/>
          <p:nvPr/>
        </p:nvSpPr>
        <p:spPr>
          <a:xfrm>
            <a:off x="6038125" y="1168902"/>
            <a:ext cx="2684724" cy="2691502"/>
          </a:xfrm>
          <a:prstGeom prst="rect">
            <a:avLst/>
          </a:prstGeom>
          <a:blipFill>
            <a:blip r:embed="rId4"/>
            <a:stretch>
              <a:fillRect/>
            </a:stretch>
          </a:blipFill>
          <a:ln>
            <a:noFill/>
          </a:ln>
          <a:effectLst>
            <a:softEdge rad="63500"/>
          </a:effectLst>
        </p:spPr>
      </p:sp>
      <p:sp>
        <p:nvSpPr>
          <p:cNvPr id="185" name="Shape 185"/>
          <p:cNvSpPr txBox="1"/>
          <p:nvPr/>
        </p:nvSpPr>
        <p:spPr>
          <a:xfrm>
            <a:off x="6040624" y="3768225"/>
            <a:ext cx="2682224" cy="553968"/>
          </a:xfrm>
          <a:prstGeom prst="rect">
            <a:avLst/>
          </a:prstGeom>
          <a:noFill/>
        </p:spPr>
        <p:txBody>
          <a:bodyPr wrap="square" lIns="91425" tIns="91425" rIns="91425" bIns="91425" anchor="t" anchorCtr="0">
            <a:spAutoFit/>
          </a:bodyPr>
          <a:lstStyle/>
          <a:p>
            <a:pPr>
              <a:buNone/>
            </a:pPr>
            <a:r>
              <a:rPr lang="en" sz="800" dirty="0">
                <a:solidFill>
                  <a:schemeClr val="bg1">
                    <a:lumMod val="65000"/>
                  </a:schemeClr>
                </a:solidFill>
              </a:rPr>
              <a:t>http://www.last.fm/user/thomas10/journal/2010/12/18/43xn4k_the_delightful_65_of_the_60%27s!_%28best_albums_1960-1969%29</a:t>
            </a:r>
          </a:p>
        </p:txBody>
      </p:sp>
      <p:sp>
        <p:nvSpPr>
          <p:cNvPr id="186" name="Shape 186"/>
          <p:cNvSpPr txBox="1"/>
          <p:nvPr/>
        </p:nvSpPr>
        <p:spPr>
          <a:xfrm>
            <a:off x="-7883" y="344268"/>
            <a:ext cx="9144000" cy="646199"/>
          </a:xfrm>
          <a:prstGeom prst="rect">
            <a:avLst/>
          </a:prstGeom>
          <a:noFill/>
          <a:ln>
            <a:noFill/>
          </a:ln>
        </p:spPr>
        <p:txBody>
          <a:bodyPr lIns="91425" tIns="45700" rIns="91425" bIns="45700" anchor="ctr" anchorCtr="1">
            <a:spAutoFit/>
          </a:bodyPr>
          <a:lstStyle/>
          <a:p>
            <a:pPr lvl="0" algn="ctr" rtl="0">
              <a:buClr>
                <a:srgbClr val="000000"/>
              </a:buClr>
              <a:buSzPct val="25000"/>
              <a:buFont typeface="Arial"/>
              <a:buNone/>
            </a:pPr>
            <a:r>
              <a:rPr lang="en" sz="3600" b="1">
                <a:solidFill>
                  <a:schemeClr val="dk1"/>
                </a:solidFill>
              </a:rPr>
              <a:t>Musical Style</a:t>
            </a:r>
          </a:p>
        </p:txBody>
      </p:sp>
      <p:sp>
        <p:nvSpPr>
          <p:cNvPr id="187" name="Shape 187"/>
          <p:cNvSpPr txBox="1"/>
          <p:nvPr/>
        </p:nvSpPr>
        <p:spPr>
          <a:xfrm>
            <a:off x="1645477" y="1106625"/>
            <a:ext cx="4395000" cy="732600"/>
          </a:xfrm>
          <a:prstGeom prst="rect">
            <a:avLst/>
          </a:prstGeom>
          <a:noFill/>
          <a:ln>
            <a:noFill/>
          </a:ln>
        </p:spPr>
        <p:txBody>
          <a:bodyPr lIns="91425" tIns="91425" rIns="91425" bIns="91425" anchor="t" anchorCtr="0">
            <a:spAutoFit/>
          </a:bodyPr>
          <a:lstStyle/>
          <a:p>
            <a:pPr>
              <a:buNone/>
            </a:pPr>
            <a:r>
              <a:rPr lang="en" sz="1700">
                <a:solidFill>
                  <a:schemeClr val="dk1"/>
                </a:solidFill>
              </a:rPr>
              <a:t>Goal:  To sonically reproduce the               psychedelic experience</a:t>
            </a:r>
          </a:p>
        </p:txBody>
      </p:sp>
      <p:sp>
        <p:nvSpPr>
          <p:cNvPr id="7" name="Shape 633"/>
          <p:cNvSpPr txBox="1">
            <a:spLocks noGrp="1"/>
          </p:cNvSpPr>
          <p:nvPr>
            <p:ph type="body" idx="1"/>
          </p:nvPr>
        </p:nvSpPr>
        <p:spPr>
          <a:xfrm>
            <a:off x="7370557" y="5734"/>
            <a:ext cx="1773443" cy="338534"/>
          </a:xfrm>
          <a:prstGeom prst="rect">
            <a:avLst/>
          </a:prstGeom>
          <a:solidFill>
            <a:srgbClr val="0C0C0C">
              <a:alpha val="63921"/>
            </a:srgbClr>
          </a:solidFill>
          <a:ln>
            <a:noFill/>
          </a:ln>
        </p:spPr>
        <p:txBody>
          <a:bodyPr wrap="square" lIns="45720" tIns="45720" rIns="45720" bIns="45700" anchor="t" anchorCtr="0">
            <a:spAutoFit/>
          </a:bodyPr>
          <a:lstStyle/>
          <a:p>
            <a:pPr marL="342900" marR="0" lvl="0" indent="-342900" algn="ctr" rtl="0">
              <a:spcBef>
                <a:spcPts val="640"/>
              </a:spcBef>
              <a:buClr>
                <a:schemeClr val="lt1"/>
              </a:buClr>
              <a:buSzPct val="25000"/>
              <a:buFont typeface="Arial"/>
              <a:buNone/>
            </a:pPr>
            <a:r>
              <a:rPr lang="en" sz="1600" b="1" dirty="0" smtClean="0">
                <a:solidFill>
                  <a:schemeClr val="bg1"/>
                </a:solidFill>
              </a:rPr>
              <a:t>Sarah</a:t>
            </a:r>
            <a:endParaRPr lang="en" sz="1600" b="1" i="0" u="none" strike="noStrike" cap="none" baseline="0" dirty="0">
              <a:solidFill>
                <a:schemeClr val="bg1"/>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300">
        <p14:glitter pattern="hexago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91"/>
        <p:cNvGrpSpPr/>
        <p:nvPr/>
      </p:nvGrpSpPr>
      <p:grpSpPr>
        <a:xfrm>
          <a:off x="0" y="0"/>
          <a:ext cx="0" cy="0"/>
          <a:chOff x="0" y="0"/>
          <a:chExt cx="0" cy="0"/>
        </a:xfrm>
      </p:grpSpPr>
      <p:sp>
        <p:nvSpPr>
          <p:cNvPr id="192" name="Shape 192"/>
          <p:cNvSpPr txBox="1"/>
          <p:nvPr/>
        </p:nvSpPr>
        <p:spPr>
          <a:xfrm>
            <a:off x="765975" y="1059950"/>
            <a:ext cx="5279999" cy="5066099"/>
          </a:xfrm>
          <a:prstGeom prst="rect">
            <a:avLst/>
          </a:prstGeom>
        </p:spPr>
        <p:txBody>
          <a:bodyPr lIns="91425" tIns="91425" rIns="91425" bIns="91425" anchor="t" anchorCtr="0">
            <a:spAutoFit/>
          </a:bodyPr>
          <a:lstStyle/>
          <a:p>
            <a:pPr lvl="0" rtl="0">
              <a:buNone/>
            </a:pPr>
            <a:r>
              <a:rPr lang="en" sz="1600">
                <a:solidFill>
                  <a:schemeClr val="dk1"/>
                </a:solidFill>
              </a:rPr>
              <a:t>Lyrics are anthems to drug addiction and </a:t>
            </a:r>
          </a:p>
          <a:p>
            <a:pPr lvl="0" rtl="0">
              <a:buNone/>
            </a:pPr>
            <a:r>
              <a:rPr lang="en" sz="1600">
                <a:solidFill>
                  <a:schemeClr val="dk1"/>
                </a:solidFill>
              </a:rPr>
              <a:t>sexual deviance.</a:t>
            </a:r>
          </a:p>
          <a:p>
            <a:endParaRPr lang="en" sz="1600">
              <a:solidFill>
                <a:schemeClr val="dk1"/>
              </a:solidFill>
            </a:endParaRPr>
          </a:p>
          <a:p>
            <a:pPr lvl="0" rtl="0">
              <a:buNone/>
            </a:pPr>
            <a:r>
              <a:rPr lang="en" sz="1600">
                <a:solidFill>
                  <a:schemeClr val="dk1"/>
                </a:solidFill>
              </a:rPr>
              <a:t>They also put their poetry to skills to use</a:t>
            </a:r>
          </a:p>
          <a:p>
            <a:pPr lvl="0" rtl="0">
              <a:buClr>
                <a:srgbClr val="000000"/>
              </a:buClr>
              <a:buSzPct val="68750"/>
              <a:buFont typeface="Arial"/>
              <a:buNone/>
            </a:pPr>
            <a:r>
              <a:rPr lang="en" sz="1600">
                <a:solidFill>
                  <a:schemeClr val="dk1"/>
                </a:solidFill>
              </a:rPr>
              <a:t>in many of their songs</a:t>
            </a:r>
          </a:p>
          <a:p>
            <a:endParaRPr lang="en" sz="1600">
              <a:solidFill>
                <a:schemeClr val="dk1"/>
              </a:solidFill>
            </a:endParaRPr>
          </a:p>
          <a:p>
            <a:pPr lvl="0" rtl="0">
              <a:buNone/>
            </a:pPr>
            <a:r>
              <a:rPr lang="en" sz="1600">
                <a:solidFill>
                  <a:schemeClr val="dk1"/>
                </a:solidFill>
              </a:rPr>
              <a:t>Overall aim was to express emotion and </a:t>
            </a:r>
          </a:p>
          <a:p>
            <a:pPr lvl="0" rtl="0">
              <a:buClr>
                <a:srgbClr val="000000"/>
              </a:buClr>
              <a:buSzPct val="68750"/>
              <a:buFont typeface="Arial"/>
              <a:buNone/>
            </a:pPr>
            <a:r>
              <a:rPr lang="en" sz="1600">
                <a:solidFill>
                  <a:schemeClr val="dk1"/>
                </a:solidFill>
              </a:rPr>
              <a:t>uneasiness</a:t>
            </a:r>
          </a:p>
          <a:p>
            <a:endParaRPr lang="en" sz="1600">
              <a:solidFill>
                <a:schemeClr val="dk1"/>
              </a:solidFill>
            </a:endParaRPr>
          </a:p>
          <a:p>
            <a:pPr lvl="0" rtl="0">
              <a:buClr>
                <a:srgbClr val="000000"/>
              </a:buClr>
              <a:buSzPct val="68750"/>
              <a:buFont typeface="Arial"/>
              <a:buNone/>
            </a:pPr>
            <a:r>
              <a:rPr lang="en" sz="1600">
                <a:solidFill>
                  <a:schemeClr val="dk1"/>
                </a:solidFill>
              </a:rPr>
              <a:t>Collection of Styles:</a:t>
            </a:r>
          </a:p>
          <a:p>
            <a:pPr marL="457200" lvl="0" indent="-298450" rtl="0">
              <a:buClr>
                <a:srgbClr val="000000"/>
              </a:buClr>
              <a:buSzPct val="114583"/>
              <a:buFont typeface="Arial"/>
              <a:buChar char="•"/>
            </a:pPr>
            <a:r>
              <a:rPr lang="en" sz="1600">
                <a:solidFill>
                  <a:schemeClr val="dk1"/>
                </a:solidFill>
              </a:rPr>
              <a:t>Proto-rock</a:t>
            </a:r>
          </a:p>
          <a:p>
            <a:pPr marL="457200" lvl="0" indent="-298450" rtl="0">
              <a:buClr>
                <a:srgbClr val="000000"/>
              </a:buClr>
              <a:buSzPct val="114583"/>
              <a:buFont typeface="Arial"/>
              <a:buChar char="•"/>
            </a:pPr>
            <a:r>
              <a:rPr lang="en" sz="1600">
                <a:solidFill>
                  <a:schemeClr val="dk1"/>
                </a:solidFill>
              </a:rPr>
              <a:t>Alternative/Indie Rock</a:t>
            </a:r>
          </a:p>
          <a:p>
            <a:pPr marL="457200" lvl="0" indent="-298450" rtl="0">
              <a:buClr>
                <a:srgbClr val="000000"/>
              </a:buClr>
              <a:buSzPct val="114583"/>
              <a:buFont typeface="Arial"/>
              <a:buChar char="•"/>
            </a:pPr>
            <a:r>
              <a:rPr lang="en" sz="1600">
                <a:solidFill>
                  <a:schemeClr val="dk1"/>
                </a:solidFill>
              </a:rPr>
              <a:t>Experimental Rock</a:t>
            </a:r>
          </a:p>
          <a:p>
            <a:pPr marL="457200" lvl="0" indent="-298450" rtl="0">
              <a:buClr>
                <a:srgbClr val="000000"/>
              </a:buClr>
              <a:buSzPct val="114583"/>
              <a:buFont typeface="Arial"/>
              <a:buChar char="•"/>
            </a:pPr>
            <a:r>
              <a:rPr lang="en" sz="1600">
                <a:solidFill>
                  <a:schemeClr val="dk1"/>
                </a:solidFill>
              </a:rPr>
              <a:t>Punk</a:t>
            </a:r>
          </a:p>
          <a:p>
            <a:pPr lvl="0" rtl="0">
              <a:buClr>
                <a:srgbClr val="000000"/>
              </a:buClr>
              <a:buSzPct val="68750"/>
              <a:buFont typeface="Arial"/>
              <a:buNone/>
            </a:pPr>
            <a:r>
              <a:rPr lang="en" sz="1600">
                <a:solidFill>
                  <a:schemeClr val="dk1"/>
                </a:solidFill>
              </a:rPr>
              <a:t>Contributing Instrumental details  to Uniqueness:</a:t>
            </a:r>
          </a:p>
          <a:p>
            <a:pPr marL="457200" lvl="0" indent="-317500" rtl="0">
              <a:buClr>
                <a:srgbClr val="000000"/>
              </a:buClr>
              <a:buSzPct val="145833"/>
              <a:buFont typeface="Arial"/>
              <a:buChar char="•"/>
            </a:pPr>
            <a:r>
              <a:rPr lang="en" sz="1600">
                <a:solidFill>
                  <a:schemeClr val="dk1"/>
                </a:solidFill>
              </a:rPr>
              <a:t>guitars</a:t>
            </a:r>
          </a:p>
          <a:p>
            <a:pPr marL="457200" lvl="0" indent="-317500" rtl="0">
              <a:buClr>
                <a:srgbClr val="000000"/>
              </a:buClr>
              <a:buSzPct val="145833"/>
              <a:buFont typeface="Arial"/>
              <a:buChar char="•"/>
            </a:pPr>
            <a:r>
              <a:rPr lang="en" sz="1600">
                <a:solidFill>
                  <a:schemeClr val="dk1"/>
                </a:solidFill>
              </a:rPr>
              <a:t>viola</a:t>
            </a:r>
          </a:p>
          <a:p>
            <a:pPr marL="457200" lvl="0" indent="-317500" rtl="0">
              <a:buClr>
                <a:srgbClr val="000000"/>
              </a:buClr>
              <a:buSzPct val="145833"/>
              <a:buFont typeface="Arial"/>
              <a:buChar char="•"/>
            </a:pPr>
            <a:r>
              <a:rPr lang="en" sz="1600">
                <a:solidFill>
                  <a:schemeClr val="dk1"/>
                </a:solidFill>
              </a:rPr>
              <a:t>oddly tuned</a:t>
            </a:r>
          </a:p>
        </p:txBody>
      </p:sp>
      <p:sp>
        <p:nvSpPr>
          <p:cNvPr id="193" name="Shape 193"/>
          <p:cNvSpPr/>
          <p:nvPr/>
        </p:nvSpPr>
        <p:spPr>
          <a:xfrm>
            <a:off x="4805777" y="1700573"/>
            <a:ext cx="3949072" cy="2494939"/>
          </a:xfrm>
          <a:prstGeom prst="rect">
            <a:avLst/>
          </a:prstGeom>
          <a:blipFill>
            <a:blip r:embed="rId4"/>
            <a:stretch>
              <a:fillRect/>
            </a:stretch>
          </a:blipFill>
          <a:ln>
            <a:noFill/>
          </a:ln>
          <a:effectLst>
            <a:softEdge rad="31750"/>
          </a:effectLst>
        </p:spPr>
      </p:sp>
      <p:sp>
        <p:nvSpPr>
          <p:cNvPr id="194" name="Shape 194"/>
          <p:cNvSpPr txBox="1"/>
          <p:nvPr/>
        </p:nvSpPr>
        <p:spPr>
          <a:xfrm>
            <a:off x="4846290" y="4156764"/>
            <a:ext cx="3798599" cy="307746"/>
          </a:xfrm>
          <a:prstGeom prst="rect">
            <a:avLst/>
          </a:prstGeom>
          <a:noFill/>
        </p:spPr>
        <p:txBody>
          <a:bodyPr lIns="91425" tIns="91425" rIns="91425" bIns="91425" anchor="t" anchorCtr="0">
            <a:spAutoFit/>
          </a:bodyPr>
          <a:lstStyle/>
          <a:p>
            <a:pPr lvl="0" rtl="0">
              <a:buClr>
                <a:srgbClr val="000000"/>
              </a:buClr>
              <a:buSzPct val="137500"/>
              <a:buFont typeface="Arial"/>
              <a:buNone/>
            </a:pPr>
            <a:r>
              <a:rPr lang="en" sz="800" dirty="0">
                <a:solidFill>
                  <a:schemeClr val="bg1">
                    <a:lumMod val="65000"/>
                  </a:schemeClr>
                </a:solidFill>
              </a:rPr>
              <a:t>http://www.last.fm/music/The+Velvet+Underground/+images/160250</a:t>
            </a:r>
          </a:p>
        </p:txBody>
      </p:sp>
      <p:sp>
        <p:nvSpPr>
          <p:cNvPr id="195" name="Shape 195"/>
          <p:cNvSpPr txBox="1"/>
          <p:nvPr/>
        </p:nvSpPr>
        <p:spPr>
          <a:xfrm>
            <a:off x="-7883" y="344268"/>
            <a:ext cx="9144000" cy="646199"/>
          </a:xfrm>
          <a:prstGeom prst="rect">
            <a:avLst/>
          </a:prstGeom>
          <a:noFill/>
          <a:ln>
            <a:noFill/>
          </a:ln>
        </p:spPr>
        <p:txBody>
          <a:bodyPr lIns="91425" tIns="45700" rIns="91425" bIns="45700" anchor="ctr" anchorCtr="1">
            <a:spAutoFit/>
          </a:bodyPr>
          <a:lstStyle/>
          <a:p>
            <a:pPr lvl="0" algn="ctr" rtl="0">
              <a:buClr>
                <a:srgbClr val="000000"/>
              </a:buClr>
              <a:buSzPct val="30555"/>
              <a:buFont typeface="Arial"/>
              <a:buNone/>
            </a:pPr>
            <a:r>
              <a:rPr lang="en" sz="3600" b="1">
                <a:solidFill>
                  <a:schemeClr val="dk1"/>
                </a:solidFill>
              </a:rPr>
              <a:t>Musical Style</a:t>
            </a:r>
          </a:p>
        </p:txBody>
      </p:sp>
      <p:sp>
        <p:nvSpPr>
          <p:cNvPr id="6" name="Shape 633"/>
          <p:cNvSpPr txBox="1">
            <a:spLocks noGrp="1"/>
          </p:cNvSpPr>
          <p:nvPr>
            <p:ph type="body" idx="1"/>
          </p:nvPr>
        </p:nvSpPr>
        <p:spPr>
          <a:xfrm>
            <a:off x="7370557" y="5734"/>
            <a:ext cx="1773443" cy="338534"/>
          </a:xfrm>
          <a:prstGeom prst="rect">
            <a:avLst/>
          </a:prstGeom>
          <a:solidFill>
            <a:srgbClr val="0C0C0C">
              <a:alpha val="63921"/>
            </a:srgbClr>
          </a:solidFill>
          <a:ln>
            <a:noFill/>
          </a:ln>
        </p:spPr>
        <p:txBody>
          <a:bodyPr wrap="square" lIns="45720" tIns="45720" rIns="45720" bIns="45700" anchor="t" anchorCtr="0">
            <a:spAutoFit/>
          </a:bodyPr>
          <a:lstStyle/>
          <a:p>
            <a:pPr marL="342900" marR="0" lvl="0" indent="-342900" algn="ctr" rtl="0">
              <a:spcBef>
                <a:spcPts val="640"/>
              </a:spcBef>
              <a:buClr>
                <a:schemeClr val="lt1"/>
              </a:buClr>
              <a:buSzPct val="25000"/>
              <a:buFont typeface="Arial"/>
              <a:buNone/>
            </a:pPr>
            <a:r>
              <a:rPr lang="en" sz="1600" b="1" dirty="0" smtClean="0">
                <a:solidFill>
                  <a:schemeClr val="bg1"/>
                </a:solidFill>
              </a:rPr>
              <a:t>Sarah</a:t>
            </a:r>
            <a:endParaRPr lang="en" sz="1600" b="1" i="0" u="none" strike="noStrike" cap="none" baseline="0" dirty="0">
              <a:solidFill>
                <a:schemeClr val="bg1"/>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300">
        <p14:glitter pattern="hexago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99"/>
        <p:cNvGrpSpPr/>
        <p:nvPr/>
      </p:nvGrpSpPr>
      <p:grpSpPr>
        <a:xfrm>
          <a:off x="0" y="0"/>
          <a:ext cx="0" cy="0"/>
          <a:chOff x="0" y="0"/>
          <a:chExt cx="0" cy="0"/>
        </a:xfrm>
      </p:grpSpPr>
      <p:sp>
        <p:nvSpPr>
          <p:cNvPr id="200" name="Shape 200"/>
          <p:cNvSpPr txBox="1"/>
          <p:nvPr/>
        </p:nvSpPr>
        <p:spPr>
          <a:xfrm>
            <a:off x="5146704" y="1371600"/>
            <a:ext cx="3649200" cy="4287899"/>
          </a:xfrm>
          <a:prstGeom prst="rect">
            <a:avLst/>
          </a:prstGeom>
          <a:noFill/>
          <a:ln>
            <a:noFill/>
          </a:ln>
        </p:spPr>
        <p:txBody>
          <a:bodyPr lIns="91425" tIns="45700" rIns="91425" bIns="45700" anchor="t" anchorCtr="0">
            <a:spAutoFit/>
          </a:bodyPr>
          <a:lstStyle/>
          <a:p>
            <a:pPr lvl="0" rtl="0">
              <a:buClr>
                <a:srgbClr val="000000"/>
              </a:buClr>
              <a:buSzPct val="61111"/>
              <a:buFont typeface="Arial"/>
              <a:buNone/>
            </a:pPr>
            <a:r>
              <a:rPr lang="en" sz="1800" dirty="0">
                <a:solidFill>
                  <a:schemeClr val="dk1"/>
                </a:solidFill>
              </a:rPr>
              <a:t>Rock music was born the day The Velvet Underground stepped foot into the recording studio.</a:t>
            </a:r>
          </a:p>
          <a:p>
            <a:endParaRPr lang="en" sz="1800" dirty="0">
              <a:solidFill>
                <a:schemeClr val="dk1"/>
              </a:solidFill>
            </a:endParaRPr>
          </a:p>
          <a:p>
            <a:pPr lvl="0" rtl="0">
              <a:buClr>
                <a:srgbClr val="000000"/>
              </a:buClr>
              <a:buSzPct val="61111"/>
              <a:buFont typeface="Arial"/>
              <a:buNone/>
            </a:pPr>
            <a:r>
              <a:rPr lang="en" sz="1800" dirty="0">
                <a:solidFill>
                  <a:schemeClr val="dk1"/>
                </a:solidFill>
              </a:rPr>
              <a:t>One of the first groups to see and use rock music as a piece of creative art, not simply as a commercial product to sell.</a:t>
            </a:r>
          </a:p>
          <a:p>
            <a:endParaRPr lang="en" sz="1800" dirty="0">
              <a:solidFill>
                <a:schemeClr val="dk1"/>
              </a:solidFill>
            </a:endParaRPr>
          </a:p>
          <a:p>
            <a:pPr lvl="0" rtl="0">
              <a:buClr>
                <a:srgbClr val="000000"/>
              </a:buClr>
              <a:buSzPct val="61111"/>
              <a:buFont typeface="Arial"/>
              <a:buNone/>
            </a:pPr>
            <a:r>
              <a:rPr lang="en" sz="1800" dirty="0">
                <a:solidFill>
                  <a:schemeClr val="dk1"/>
                </a:solidFill>
              </a:rPr>
              <a:t>Revealed themselves as some of the first radical prophets of dissonance, improvisation, and "deafening" rock.</a:t>
            </a:r>
          </a:p>
        </p:txBody>
      </p:sp>
      <p:sp>
        <p:nvSpPr>
          <p:cNvPr id="201" name="Shape 201"/>
          <p:cNvSpPr/>
          <p:nvPr/>
        </p:nvSpPr>
        <p:spPr>
          <a:xfrm>
            <a:off x="370700" y="1643756"/>
            <a:ext cx="4762500" cy="3162300"/>
          </a:xfrm>
          <a:prstGeom prst="rect">
            <a:avLst/>
          </a:prstGeom>
          <a:blipFill>
            <a:blip r:embed="rId4"/>
            <a:stretch>
              <a:fillRect/>
            </a:stretch>
          </a:blipFill>
          <a:ln>
            <a:noFill/>
          </a:ln>
          <a:effectLst>
            <a:softEdge rad="63500"/>
          </a:effectLst>
        </p:spPr>
      </p:sp>
      <p:sp>
        <p:nvSpPr>
          <p:cNvPr id="202" name="Shape 202"/>
          <p:cNvSpPr txBox="1"/>
          <p:nvPr/>
        </p:nvSpPr>
        <p:spPr>
          <a:xfrm>
            <a:off x="475488" y="4750745"/>
            <a:ext cx="4314299" cy="430857"/>
          </a:xfrm>
          <a:prstGeom prst="rect">
            <a:avLst/>
          </a:prstGeom>
          <a:noFill/>
          <a:ln>
            <a:noFill/>
          </a:ln>
        </p:spPr>
        <p:txBody>
          <a:bodyPr lIns="91425" tIns="91425" rIns="91425" bIns="91425" anchor="t" anchorCtr="0">
            <a:spAutoFit/>
          </a:bodyPr>
          <a:lstStyle/>
          <a:p>
            <a:pPr>
              <a:buNone/>
            </a:pPr>
            <a:r>
              <a:rPr lang="en" sz="800" dirty="0">
                <a:solidFill>
                  <a:schemeClr val="bg1">
                    <a:lumMod val="65000"/>
                  </a:schemeClr>
                </a:solidFill>
              </a:rPr>
              <a:t>http://suicidewatch.tumblr.com/post/2862676461/the-velvet-underground-in-the-studio-recording</a:t>
            </a:r>
          </a:p>
        </p:txBody>
      </p:sp>
      <p:sp>
        <p:nvSpPr>
          <p:cNvPr id="203" name="Shape 203"/>
          <p:cNvSpPr txBox="1"/>
          <p:nvPr/>
        </p:nvSpPr>
        <p:spPr>
          <a:xfrm>
            <a:off x="-7883" y="344268"/>
            <a:ext cx="9144000" cy="646199"/>
          </a:xfrm>
          <a:prstGeom prst="rect">
            <a:avLst/>
          </a:prstGeom>
          <a:noFill/>
          <a:ln>
            <a:noFill/>
          </a:ln>
        </p:spPr>
        <p:txBody>
          <a:bodyPr lIns="91425" tIns="45700" rIns="91425" bIns="45700" anchor="ctr" anchorCtr="1">
            <a:spAutoFit/>
          </a:bodyPr>
          <a:lstStyle/>
          <a:p>
            <a:pPr lvl="0" algn="ctr" rtl="0">
              <a:buClr>
                <a:srgbClr val="000000"/>
              </a:buClr>
              <a:buSzPct val="30555"/>
              <a:buFont typeface="Arial"/>
              <a:buNone/>
            </a:pPr>
            <a:r>
              <a:rPr lang="en" sz="3600" b="1">
                <a:solidFill>
                  <a:schemeClr val="dk1"/>
                </a:solidFill>
              </a:rPr>
              <a:t>Evolution of Rock 'n' Roll</a:t>
            </a:r>
          </a:p>
        </p:txBody>
      </p:sp>
      <p:sp>
        <p:nvSpPr>
          <p:cNvPr id="6" name="Shape 633"/>
          <p:cNvSpPr txBox="1">
            <a:spLocks noGrp="1"/>
          </p:cNvSpPr>
          <p:nvPr>
            <p:ph type="body" idx="1"/>
          </p:nvPr>
        </p:nvSpPr>
        <p:spPr>
          <a:xfrm>
            <a:off x="7370557" y="5734"/>
            <a:ext cx="1773443" cy="338534"/>
          </a:xfrm>
          <a:prstGeom prst="rect">
            <a:avLst/>
          </a:prstGeom>
          <a:solidFill>
            <a:srgbClr val="0C0C0C">
              <a:alpha val="63921"/>
            </a:srgbClr>
          </a:solidFill>
          <a:ln>
            <a:noFill/>
          </a:ln>
        </p:spPr>
        <p:txBody>
          <a:bodyPr wrap="square" lIns="45720" tIns="45720" rIns="45720" bIns="45700" anchor="t" anchorCtr="0">
            <a:spAutoFit/>
          </a:bodyPr>
          <a:lstStyle/>
          <a:p>
            <a:pPr marL="342900" marR="0" lvl="0" indent="-342900" algn="ctr" rtl="0">
              <a:spcBef>
                <a:spcPts val="640"/>
              </a:spcBef>
              <a:buClr>
                <a:schemeClr val="lt1"/>
              </a:buClr>
              <a:buSzPct val="25000"/>
              <a:buFont typeface="Arial"/>
              <a:buNone/>
            </a:pPr>
            <a:r>
              <a:rPr lang="en" sz="1600" b="1" dirty="0" smtClean="0">
                <a:solidFill>
                  <a:schemeClr val="bg1"/>
                </a:solidFill>
              </a:rPr>
              <a:t>Sarah</a:t>
            </a:r>
            <a:endParaRPr lang="en" sz="1600" b="1" i="0" u="none" strike="noStrike" cap="none" baseline="0" dirty="0">
              <a:solidFill>
                <a:schemeClr val="bg1"/>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300">
        <p14:glitter pattern="hexago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07"/>
        <p:cNvGrpSpPr/>
        <p:nvPr/>
      </p:nvGrpSpPr>
      <p:grpSpPr>
        <a:xfrm>
          <a:off x="0" y="0"/>
          <a:ext cx="0" cy="0"/>
          <a:chOff x="0" y="0"/>
          <a:chExt cx="0" cy="0"/>
        </a:xfrm>
      </p:grpSpPr>
      <p:sp>
        <p:nvSpPr>
          <p:cNvPr id="208" name="Shape 208"/>
          <p:cNvSpPr txBox="1"/>
          <p:nvPr/>
        </p:nvSpPr>
        <p:spPr>
          <a:xfrm>
            <a:off x="2395200" y="4268122"/>
            <a:ext cx="6398999" cy="2016600"/>
          </a:xfrm>
          <a:prstGeom prst="rect">
            <a:avLst/>
          </a:prstGeom>
          <a:noFill/>
          <a:ln>
            <a:noFill/>
          </a:ln>
        </p:spPr>
        <p:txBody>
          <a:bodyPr lIns="91425" tIns="45700" rIns="91425" bIns="45700" anchor="t" anchorCtr="0">
            <a:spAutoFit/>
          </a:bodyPr>
          <a:lstStyle/>
          <a:p>
            <a:pPr lvl="0" rtl="0">
              <a:buClr>
                <a:srgbClr val="000000"/>
              </a:buClr>
              <a:buSzPct val="61111"/>
              <a:buFont typeface="Arial"/>
              <a:buNone/>
            </a:pPr>
            <a:r>
              <a:rPr lang="en" sz="1800">
                <a:solidFill>
                  <a:schemeClr val="dk1"/>
                </a:solidFill>
              </a:rPr>
              <a:t>Their songs did not have a particular arrangement that many were used to, but instead were described as "chaos"</a:t>
            </a:r>
          </a:p>
          <a:p>
            <a:endParaRPr lang="en" sz="1800">
              <a:solidFill>
                <a:schemeClr val="dk1"/>
              </a:solidFill>
            </a:endParaRPr>
          </a:p>
          <a:p>
            <a:pPr lvl="0" rtl="0">
              <a:buClr>
                <a:srgbClr val="000000"/>
              </a:buClr>
              <a:buSzPct val="61111"/>
              <a:buFont typeface="Arial"/>
              <a:buNone/>
            </a:pPr>
            <a:r>
              <a:rPr lang="en" sz="1800">
                <a:solidFill>
                  <a:schemeClr val="dk1"/>
                </a:solidFill>
              </a:rPr>
              <a:t>They were not really defined as songs, but as cheerless reports from zones of war</a:t>
            </a:r>
          </a:p>
          <a:p>
            <a:endParaRPr lang="en" sz="1800">
              <a:solidFill>
                <a:schemeClr val="dk1"/>
              </a:solidFill>
            </a:endParaRPr>
          </a:p>
          <a:p>
            <a:pPr lvl="0" rtl="0">
              <a:buClr>
                <a:srgbClr val="000000"/>
              </a:buClr>
              <a:buSzPct val="61111"/>
              <a:buFont typeface="Arial"/>
              <a:buNone/>
            </a:pPr>
            <a:r>
              <a:rPr lang="en" sz="1800">
                <a:solidFill>
                  <a:schemeClr val="dk1"/>
                </a:solidFill>
              </a:rPr>
              <a:t>Rule:  DON'T PLAY BLUES because everyone else did.</a:t>
            </a:r>
          </a:p>
        </p:txBody>
      </p:sp>
      <p:sp>
        <p:nvSpPr>
          <p:cNvPr id="209" name="Shape 209"/>
          <p:cNvSpPr/>
          <p:nvPr/>
        </p:nvSpPr>
        <p:spPr>
          <a:xfrm>
            <a:off x="5830800" y="1180100"/>
            <a:ext cx="2570753" cy="2613872"/>
          </a:xfrm>
          <a:prstGeom prst="rect">
            <a:avLst/>
          </a:prstGeom>
          <a:blipFill>
            <a:blip r:embed="rId4"/>
            <a:stretch>
              <a:fillRect/>
            </a:stretch>
          </a:blipFill>
          <a:ln>
            <a:noFill/>
          </a:ln>
          <a:effectLst>
            <a:softEdge rad="31750"/>
          </a:effectLst>
        </p:spPr>
      </p:sp>
      <p:sp>
        <p:nvSpPr>
          <p:cNvPr id="210" name="Shape 210"/>
          <p:cNvSpPr txBox="1"/>
          <p:nvPr/>
        </p:nvSpPr>
        <p:spPr>
          <a:xfrm>
            <a:off x="2395200" y="1273822"/>
            <a:ext cx="3435600" cy="2994299"/>
          </a:xfrm>
          <a:prstGeom prst="rect">
            <a:avLst/>
          </a:prstGeom>
          <a:noFill/>
          <a:ln>
            <a:noFill/>
          </a:ln>
        </p:spPr>
        <p:txBody>
          <a:bodyPr lIns="91425" tIns="91425" rIns="91425" bIns="91425" anchor="t" anchorCtr="0">
            <a:spAutoFit/>
          </a:bodyPr>
          <a:lstStyle/>
          <a:p>
            <a:pPr lvl="0" rtl="0">
              <a:buClr>
                <a:srgbClr val="000000"/>
              </a:buClr>
              <a:buSzPct val="61111"/>
              <a:buFont typeface="Arial"/>
              <a:buNone/>
            </a:pPr>
            <a:r>
              <a:rPr lang="en" sz="1800">
                <a:solidFill>
                  <a:schemeClr val="dk1"/>
                </a:solidFill>
              </a:rPr>
              <a:t>They represent the opposite side compared to the other artists in industry during the 1960s and 1970s</a:t>
            </a:r>
          </a:p>
          <a:p>
            <a:endParaRPr lang="en" sz="1800">
              <a:solidFill>
                <a:schemeClr val="dk1"/>
              </a:solidFill>
            </a:endParaRPr>
          </a:p>
          <a:p>
            <a:pPr lvl="0" rtl="0">
              <a:buClr>
                <a:srgbClr val="000000"/>
              </a:buClr>
              <a:buSzPct val="61111"/>
              <a:buFont typeface="Arial"/>
              <a:buNone/>
            </a:pPr>
            <a:r>
              <a:rPr lang="en" sz="1800">
                <a:solidFill>
                  <a:schemeClr val="dk1"/>
                </a:solidFill>
              </a:rPr>
              <a:t>Ignored all of the popular things during the time like flower children, protest, and did not behave like other music stars</a:t>
            </a:r>
          </a:p>
        </p:txBody>
      </p:sp>
      <p:sp>
        <p:nvSpPr>
          <p:cNvPr id="211" name="Shape 211"/>
          <p:cNvSpPr txBox="1"/>
          <p:nvPr/>
        </p:nvSpPr>
        <p:spPr>
          <a:xfrm>
            <a:off x="5830800" y="3709297"/>
            <a:ext cx="2954699" cy="553968"/>
          </a:xfrm>
          <a:prstGeom prst="rect">
            <a:avLst/>
          </a:prstGeom>
          <a:noFill/>
        </p:spPr>
        <p:txBody>
          <a:bodyPr lIns="91425" tIns="91425" rIns="91425" bIns="91425" anchor="t" anchorCtr="0">
            <a:spAutoFit/>
          </a:bodyPr>
          <a:lstStyle/>
          <a:p>
            <a:pPr>
              <a:buNone/>
            </a:pPr>
            <a:r>
              <a:rPr lang="en" sz="800" dirty="0">
                <a:solidFill>
                  <a:schemeClr val="bg1">
                    <a:lumMod val="65000"/>
                  </a:schemeClr>
                </a:solidFill>
              </a:rPr>
              <a:t>http://rockandtalkradio.net/index.php?option=com_content&amp;view=article&amp;id=1019:the-velvet-underground&amp;catid=41:past-feature-artists&amp;Itemid=53</a:t>
            </a:r>
          </a:p>
        </p:txBody>
      </p:sp>
      <p:sp>
        <p:nvSpPr>
          <p:cNvPr id="212" name="Shape 212"/>
          <p:cNvSpPr txBox="1"/>
          <p:nvPr/>
        </p:nvSpPr>
        <p:spPr>
          <a:xfrm>
            <a:off x="-7883" y="344268"/>
            <a:ext cx="9144000" cy="646199"/>
          </a:xfrm>
          <a:prstGeom prst="rect">
            <a:avLst/>
          </a:prstGeom>
          <a:noFill/>
          <a:ln>
            <a:noFill/>
          </a:ln>
        </p:spPr>
        <p:txBody>
          <a:bodyPr lIns="91425" tIns="45700" rIns="91425" bIns="45700" anchor="ctr" anchorCtr="1">
            <a:spAutoFit/>
          </a:bodyPr>
          <a:lstStyle/>
          <a:p>
            <a:pPr lvl="0" algn="ctr" rtl="0">
              <a:buClr>
                <a:srgbClr val="000000"/>
              </a:buClr>
              <a:buSzPct val="30555"/>
              <a:buFont typeface="Arial"/>
              <a:buNone/>
            </a:pPr>
            <a:r>
              <a:rPr lang="en" sz="3600" b="1">
                <a:solidFill>
                  <a:schemeClr val="dk1"/>
                </a:solidFill>
              </a:rPr>
              <a:t>Compared to Others</a:t>
            </a:r>
          </a:p>
        </p:txBody>
      </p:sp>
      <p:sp>
        <p:nvSpPr>
          <p:cNvPr id="7" name="Shape 633"/>
          <p:cNvSpPr txBox="1">
            <a:spLocks noGrp="1"/>
          </p:cNvSpPr>
          <p:nvPr>
            <p:ph type="body" idx="1"/>
          </p:nvPr>
        </p:nvSpPr>
        <p:spPr>
          <a:xfrm>
            <a:off x="7370557" y="5734"/>
            <a:ext cx="1773443" cy="338534"/>
          </a:xfrm>
          <a:prstGeom prst="rect">
            <a:avLst/>
          </a:prstGeom>
          <a:solidFill>
            <a:srgbClr val="0C0C0C">
              <a:alpha val="63921"/>
            </a:srgbClr>
          </a:solidFill>
          <a:ln>
            <a:noFill/>
          </a:ln>
        </p:spPr>
        <p:txBody>
          <a:bodyPr wrap="square" lIns="45720" tIns="45720" rIns="45720" bIns="45700" anchor="t" anchorCtr="0">
            <a:spAutoFit/>
          </a:bodyPr>
          <a:lstStyle/>
          <a:p>
            <a:pPr marL="342900" marR="0" lvl="0" indent="-342900" algn="ctr" rtl="0">
              <a:spcBef>
                <a:spcPts val="640"/>
              </a:spcBef>
              <a:buClr>
                <a:schemeClr val="lt1"/>
              </a:buClr>
              <a:buSzPct val="25000"/>
              <a:buFont typeface="Arial"/>
              <a:buNone/>
            </a:pPr>
            <a:r>
              <a:rPr lang="en" sz="1600" b="1" dirty="0" smtClean="0">
                <a:solidFill>
                  <a:schemeClr val="bg1"/>
                </a:solidFill>
              </a:rPr>
              <a:t>Sarah</a:t>
            </a:r>
            <a:endParaRPr lang="en" sz="1600" b="1" i="0" u="none" strike="noStrike" cap="none" baseline="0" dirty="0">
              <a:solidFill>
                <a:schemeClr val="bg1"/>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300">
        <p14:glitter pattern="hexago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16"/>
        <p:cNvGrpSpPr/>
        <p:nvPr/>
      </p:nvGrpSpPr>
      <p:grpSpPr>
        <a:xfrm>
          <a:off x="0" y="0"/>
          <a:ext cx="0" cy="0"/>
          <a:chOff x="0" y="0"/>
          <a:chExt cx="0" cy="0"/>
        </a:xfrm>
      </p:grpSpPr>
      <p:sp>
        <p:nvSpPr>
          <p:cNvPr id="217" name="Shape 217"/>
          <p:cNvSpPr txBox="1"/>
          <p:nvPr/>
        </p:nvSpPr>
        <p:spPr>
          <a:xfrm>
            <a:off x="4647075" y="1248811"/>
            <a:ext cx="3649200" cy="3893333"/>
          </a:xfrm>
          <a:prstGeom prst="rect">
            <a:avLst/>
          </a:prstGeom>
          <a:noFill/>
          <a:ln>
            <a:noFill/>
          </a:ln>
        </p:spPr>
        <p:txBody>
          <a:bodyPr lIns="91425" tIns="45700" rIns="91425" bIns="45700" anchor="t" anchorCtr="0">
            <a:spAutoFit/>
          </a:bodyPr>
          <a:lstStyle/>
          <a:p>
            <a:pPr lvl="0" rtl="0">
              <a:buNone/>
            </a:pPr>
            <a:r>
              <a:rPr lang="en" sz="1900" dirty="0">
                <a:solidFill>
                  <a:schemeClr val="dk1"/>
                </a:solidFill>
              </a:rPr>
              <a:t>Didn't reach high on the charts because they made music solely for their unique environment. </a:t>
            </a:r>
          </a:p>
          <a:p>
            <a:endParaRPr lang="en" sz="1900" dirty="0">
              <a:solidFill>
                <a:schemeClr val="dk1"/>
              </a:solidFill>
            </a:endParaRPr>
          </a:p>
          <a:p>
            <a:pPr lvl="0" rtl="0">
              <a:buNone/>
            </a:pPr>
            <a:r>
              <a:rPr lang="en" sz="1900" dirty="0">
                <a:solidFill>
                  <a:schemeClr val="dk1"/>
                </a:solidFill>
              </a:rPr>
              <a:t>Much of population did not understand their overall musical style.</a:t>
            </a:r>
          </a:p>
          <a:p>
            <a:endParaRPr lang="en" sz="1900" dirty="0">
              <a:solidFill>
                <a:schemeClr val="dk1"/>
              </a:solidFill>
            </a:endParaRPr>
          </a:p>
          <a:p>
            <a:pPr lvl="0" rtl="0">
              <a:buNone/>
            </a:pPr>
            <a:r>
              <a:rPr lang="en" sz="1900" dirty="0">
                <a:solidFill>
                  <a:schemeClr val="dk1"/>
                </a:solidFill>
              </a:rPr>
              <a:t>Financial Struggle</a:t>
            </a:r>
          </a:p>
          <a:p>
            <a:pPr lvl="0" rtl="0">
              <a:buNone/>
            </a:pPr>
            <a:endParaRPr lang="en" sz="1900" dirty="0">
              <a:solidFill>
                <a:schemeClr val="dk1"/>
              </a:solidFill>
            </a:endParaRPr>
          </a:p>
          <a:p>
            <a:pPr lvl="0" rtl="0">
              <a:buNone/>
            </a:pPr>
            <a:r>
              <a:rPr lang="en" sz="1900" dirty="0" smtClean="0">
                <a:solidFill>
                  <a:schemeClr val="dk1"/>
                </a:solidFill>
              </a:rPr>
              <a:t>Ignored </a:t>
            </a:r>
            <a:r>
              <a:rPr lang="en" sz="1900" dirty="0">
                <a:solidFill>
                  <a:schemeClr val="dk1"/>
                </a:solidFill>
              </a:rPr>
              <a:t>by the mainstream audience</a:t>
            </a:r>
          </a:p>
        </p:txBody>
      </p:sp>
      <p:sp>
        <p:nvSpPr>
          <p:cNvPr id="218" name="Shape 218"/>
          <p:cNvSpPr/>
          <p:nvPr/>
        </p:nvSpPr>
        <p:spPr>
          <a:xfrm>
            <a:off x="1898325" y="1397000"/>
            <a:ext cx="2368444" cy="3392355"/>
          </a:xfrm>
          <a:prstGeom prst="rect">
            <a:avLst/>
          </a:prstGeom>
          <a:blipFill>
            <a:blip r:embed="rId4"/>
            <a:stretch>
              <a:fillRect/>
            </a:stretch>
          </a:blipFill>
          <a:ln>
            <a:noFill/>
          </a:ln>
          <a:effectLst>
            <a:softEdge rad="63500"/>
          </a:effectLst>
        </p:spPr>
      </p:sp>
      <p:sp>
        <p:nvSpPr>
          <p:cNvPr id="219" name="Shape 219"/>
          <p:cNvSpPr txBox="1"/>
          <p:nvPr/>
        </p:nvSpPr>
        <p:spPr>
          <a:xfrm>
            <a:off x="1690620" y="4763642"/>
            <a:ext cx="3098099" cy="307746"/>
          </a:xfrm>
          <a:prstGeom prst="rect">
            <a:avLst/>
          </a:prstGeom>
          <a:noFill/>
        </p:spPr>
        <p:txBody>
          <a:bodyPr lIns="91425" tIns="91425" rIns="91425" bIns="91425" anchor="t" anchorCtr="0">
            <a:spAutoFit/>
          </a:bodyPr>
          <a:lstStyle/>
          <a:p>
            <a:pPr>
              <a:buNone/>
            </a:pPr>
            <a:r>
              <a:rPr lang="en" sz="800" dirty="0">
                <a:solidFill>
                  <a:schemeClr val="bg1">
                    <a:lumMod val="65000"/>
                  </a:schemeClr>
                </a:solidFill>
              </a:rPr>
              <a:t>http://www.pooterland.com/index2/art/seymour/seymour.html</a:t>
            </a:r>
          </a:p>
        </p:txBody>
      </p:sp>
      <p:sp>
        <p:nvSpPr>
          <p:cNvPr id="220" name="Shape 220"/>
          <p:cNvSpPr txBox="1"/>
          <p:nvPr/>
        </p:nvSpPr>
        <p:spPr>
          <a:xfrm>
            <a:off x="-7883" y="344268"/>
            <a:ext cx="9144000" cy="646199"/>
          </a:xfrm>
          <a:prstGeom prst="rect">
            <a:avLst/>
          </a:prstGeom>
          <a:noFill/>
          <a:ln>
            <a:noFill/>
          </a:ln>
        </p:spPr>
        <p:txBody>
          <a:bodyPr lIns="91425" tIns="45700" rIns="91425" bIns="45700" anchor="ctr" anchorCtr="1">
            <a:spAutoFit/>
          </a:bodyPr>
          <a:lstStyle/>
          <a:p>
            <a:pPr lvl="0" algn="ctr" rtl="0">
              <a:buClr>
                <a:srgbClr val="000000"/>
              </a:buClr>
              <a:buSzPct val="30555"/>
              <a:buFont typeface="Arial"/>
              <a:buNone/>
            </a:pPr>
            <a:r>
              <a:rPr lang="en" sz="3600" b="1">
                <a:solidFill>
                  <a:schemeClr val="dk1"/>
                </a:solidFill>
              </a:rPr>
              <a:t>Con of Unique Style</a:t>
            </a:r>
          </a:p>
        </p:txBody>
      </p:sp>
      <p:sp>
        <p:nvSpPr>
          <p:cNvPr id="6" name="Shape 633"/>
          <p:cNvSpPr txBox="1">
            <a:spLocks noGrp="1"/>
          </p:cNvSpPr>
          <p:nvPr>
            <p:ph type="body" idx="1"/>
          </p:nvPr>
        </p:nvSpPr>
        <p:spPr>
          <a:xfrm>
            <a:off x="7370557" y="5734"/>
            <a:ext cx="1773443" cy="338534"/>
          </a:xfrm>
          <a:prstGeom prst="rect">
            <a:avLst/>
          </a:prstGeom>
          <a:solidFill>
            <a:srgbClr val="0C0C0C">
              <a:alpha val="63921"/>
            </a:srgbClr>
          </a:solidFill>
          <a:ln>
            <a:noFill/>
          </a:ln>
        </p:spPr>
        <p:txBody>
          <a:bodyPr wrap="square" lIns="45720" tIns="45720" rIns="45720" bIns="45700" anchor="t" anchorCtr="0">
            <a:spAutoFit/>
          </a:bodyPr>
          <a:lstStyle/>
          <a:p>
            <a:pPr marL="342900" marR="0" lvl="0" indent="-342900" algn="ctr" rtl="0">
              <a:spcBef>
                <a:spcPts val="640"/>
              </a:spcBef>
              <a:buClr>
                <a:schemeClr val="lt1"/>
              </a:buClr>
              <a:buSzPct val="25000"/>
              <a:buFont typeface="Arial"/>
              <a:buNone/>
            </a:pPr>
            <a:r>
              <a:rPr lang="en" sz="1600" b="1" dirty="0" smtClean="0">
                <a:solidFill>
                  <a:schemeClr val="bg1"/>
                </a:solidFill>
              </a:rPr>
              <a:t>Sarah</a:t>
            </a:r>
            <a:endParaRPr lang="en" sz="1600" b="1" i="0" u="none" strike="noStrike" cap="none" baseline="0" dirty="0">
              <a:solidFill>
                <a:schemeClr val="bg1"/>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300">
        <p14:glitter pattern="hexago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24"/>
        <p:cNvGrpSpPr/>
        <p:nvPr/>
      </p:nvGrpSpPr>
      <p:grpSpPr>
        <a:xfrm>
          <a:off x="0" y="0"/>
          <a:ext cx="0" cy="0"/>
          <a:chOff x="0" y="0"/>
          <a:chExt cx="0" cy="0"/>
        </a:xfrm>
      </p:grpSpPr>
      <p:sp>
        <p:nvSpPr>
          <p:cNvPr id="225" name="Shape 225"/>
          <p:cNvSpPr txBox="1"/>
          <p:nvPr/>
        </p:nvSpPr>
        <p:spPr>
          <a:xfrm>
            <a:off x="-7883" y="344268"/>
            <a:ext cx="9144000" cy="646331"/>
          </a:xfrm>
          <a:prstGeom prst="rect">
            <a:avLst/>
          </a:prstGeom>
          <a:noFill/>
          <a:ln>
            <a:noFill/>
          </a:ln>
        </p:spPr>
        <p:txBody>
          <a:bodyPr lIns="91425" tIns="45700" rIns="91425" bIns="45700" anchor="ctr" anchorCtr="1">
            <a:spAutoFit/>
          </a:bodyPr>
          <a:lstStyle/>
          <a:p>
            <a:pPr marL="0" marR="0" lvl="0" indent="0" algn="ctr" rtl="0">
              <a:spcBef>
                <a:spcPts val="0"/>
              </a:spcBef>
              <a:spcAft>
                <a:spcPts val="0"/>
              </a:spcAft>
              <a:buSzPct val="25000"/>
              <a:buNone/>
            </a:pPr>
            <a:r>
              <a:rPr lang="en" sz="3600" b="1" i="0" u="none" strike="noStrike" cap="none" baseline="0">
                <a:solidFill>
                  <a:schemeClr val="dk1"/>
                </a:solidFill>
                <a:latin typeface="Arial"/>
                <a:ea typeface="Arial"/>
                <a:cs typeface="Arial"/>
                <a:sym typeface="Arial"/>
              </a:rPr>
              <a:t>Early Influence</a:t>
            </a:r>
          </a:p>
        </p:txBody>
      </p:sp>
      <p:sp>
        <p:nvSpPr>
          <p:cNvPr id="226" name="Shape 226"/>
          <p:cNvSpPr txBox="1"/>
          <p:nvPr/>
        </p:nvSpPr>
        <p:spPr>
          <a:xfrm>
            <a:off x="5791200" y="990600"/>
            <a:ext cx="2895600" cy="369332"/>
          </a:xfrm>
          <a:prstGeom prst="rect">
            <a:avLst/>
          </a:prstGeom>
          <a:noFill/>
          <a:ln>
            <a:noFill/>
          </a:ln>
        </p:spPr>
        <p:txBody>
          <a:bodyPr lIns="91425" tIns="45700" rIns="91425" bIns="45700" anchor="t" anchorCtr="0">
            <a:spAutoFit/>
          </a:bodyPr>
          <a:lstStyle/>
          <a:p>
            <a:endParaRPr/>
          </a:p>
        </p:txBody>
      </p:sp>
      <p:sp>
        <p:nvSpPr>
          <p:cNvPr id="227" name="Shape 227"/>
          <p:cNvSpPr txBox="1"/>
          <p:nvPr/>
        </p:nvSpPr>
        <p:spPr>
          <a:xfrm>
            <a:off x="4385441" y="1359932"/>
            <a:ext cx="3844159" cy="3416319"/>
          </a:xfrm>
          <a:prstGeom prst="rect">
            <a:avLst/>
          </a:prstGeom>
          <a:noFill/>
          <a:ln>
            <a:noFill/>
          </a:ln>
        </p:spPr>
        <p:txBody>
          <a:bodyPr lIns="91425" tIns="45700" rIns="91425" bIns="45700" anchor="t" anchorCtr="0">
            <a:spAutoFit/>
          </a:bodyPr>
          <a:lstStyle/>
          <a:p>
            <a:pPr marL="0" marR="0" lvl="0" indent="0" algn="l" rtl="0">
              <a:spcBef>
                <a:spcPts val="0"/>
              </a:spcBef>
              <a:spcAft>
                <a:spcPts val="0"/>
              </a:spcAft>
              <a:buSzPct val="25000"/>
              <a:buNone/>
            </a:pPr>
            <a:r>
              <a:rPr lang="en" sz="1800" b="0" i="0" u="none" strike="noStrike" cap="none" baseline="0">
                <a:solidFill>
                  <a:schemeClr val="dk1"/>
                </a:solidFill>
                <a:latin typeface="Arial"/>
                <a:ea typeface="Arial"/>
                <a:cs typeface="Arial"/>
                <a:sym typeface="Arial"/>
              </a:rPr>
              <a:t>In 1965, after renaming their group to The Velvet Underground. Many of the groups future lyrics were stimulated by the book who inspired their new name, </a:t>
            </a:r>
            <a:r>
              <a:rPr lang="en" sz="1800" b="0" i="1" u="none" strike="noStrike" cap="none" baseline="0">
                <a:solidFill>
                  <a:schemeClr val="dk1"/>
                </a:solidFill>
                <a:latin typeface="Arial"/>
                <a:ea typeface="Arial"/>
                <a:cs typeface="Arial"/>
                <a:sym typeface="Arial"/>
              </a:rPr>
              <a:t>The Velvet Underground</a:t>
            </a:r>
            <a:r>
              <a:rPr lang="en" sz="1800" b="0" i="0" u="none" strike="noStrike" cap="none" baseline="0">
                <a:solidFill>
                  <a:schemeClr val="dk1"/>
                </a:solidFill>
                <a:latin typeface="Arial"/>
                <a:ea typeface="Arial"/>
                <a:cs typeface="Arial"/>
                <a:sym typeface="Arial"/>
              </a:rPr>
              <a:t> by Michael Leigh. This book contained information about a secret sexual subculture of the 1960s. These lyrical styles eventually help led T.V.U. to developed what people call now </a:t>
            </a:r>
          </a:p>
          <a:p>
            <a:pPr marL="0" marR="0" lvl="0" indent="0" algn="l" rtl="0">
              <a:spcBef>
                <a:spcPts val="0"/>
              </a:spcBef>
              <a:spcAft>
                <a:spcPts val="0"/>
              </a:spcAft>
              <a:buSzPct val="25000"/>
              <a:buNone/>
            </a:pPr>
            <a:r>
              <a:rPr lang="en" sz="1800" b="0" i="0" u="none" strike="noStrike" cap="none" baseline="0">
                <a:solidFill>
                  <a:schemeClr val="dk1"/>
                </a:solidFill>
                <a:latin typeface="Arial"/>
                <a:ea typeface="Arial"/>
                <a:cs typeface="Arial"/>
                <a:sym typeface="Arial"/>
              </a:rPr>
              <a:t>proto-punk music.</a:t>
            </a:r>
          </a:p>
        </p:txBody>
      </p:sp>
      <p:sp>
        <p:nvSpPr>
          <p:cNvPr id="228" name="Shape 228"/>
          <p:cNvSpPr/>
          <p:nvPr/>
        </p:nvSpPr>
        <p:spPr>
          <a:xfrm>
            <a:off x="1623825" y="1359932"/>
            <a:ext cx="2606519" cy="3890327"/>
          </a:xfrm>
          <a:prstGeom prst="rect">
            <a:avLst/>
          </a:prstGeom>
          <a:blipFill>
            <a:blip r:embed="rId4"/>
            <a:stretch>
              <a:fillRect/>
            </a:stretch>
          </a:blipFill>
          <a:effectLst>
            <a:softEdge rad="31750"/>
          </a:effectLst>
        </p:spPr>
      </p:sp>
      <p:sp>
        <p:nvSpPr>
          <p:cNvPr id="229" name="Shape 229"/>
          <p:cNvSpPr txBox="1"/>
          <p:nvPr/>
        </p:nvSpPr>
        <p:spPr>
          <a:xfrm>
            <a:off x="1602895" y="5214833"/>
            <a:ext cx="2782545" cy="230832"/>
          </a:xfrm>
          <a:prstGeom prst="rect">
            <a:avLst/>
          </a:prstGeom>
          <a:noFill/>
          <a:ln>
            <a:noFill/>
          </a:ln>
        </p:spPr>
        <p:txBody>
          <a:bodyPr lIns="91425" tIns="45700" rIns="91425" bIns="45700" anchor="t" anchorCtr="0">
            <a:spAutoFit/>
          </a:bodyPr>
          <a:lstStyle/>
          <a:p>
            <a:pPr marL="0" marR="0" lvl="0" indent="0" algn="l" rtl="0">
              <a:spcBef>
                <a:spcPts val="0"/>
              </a:spcBef>
              <a:spcAft>
                <a:spcPts val="0"/>
              </a:spcAft>
              <a:buSzPct val="25000"/>
              <a:buNone/>
            </a:pPr>
            <a:r>
              <a:rPr lang="en" sz="900" b="0" i="0" u="none" strike="noStrike" cap="none" baseline="0" dirty="0">
                <a:solidFill>
                  <a:schemeClr val="bg1">
                    <a:lumMod val="65000"/>
                  </a:schemeClr>
                </a:solidFill>
                <a:latin typeface="Arial"/>
                <a:ea typeface="Arial"/>
                <a:cs typeface="Arial"/>
                <a:sym typeface="Arial"/>
              </a:rPr>
              <a:t>http://www.griph.net/tag/the-velvet-underground/</a:t>
            </a:r>
          </a:p>
        </p:txBody>
      </p:sp>
      <p:sp>
        <p:nvSpPr>
          <p:cNvPr id="7" name="Shape 633"/>
          <p:cNvSpPr txBox="1">
            <a:spLocks noGrp="1"/>
          </p:cNvSpPr>
          <p:nvPr>
            <p:ph type="body" idx="1"/>
          </p:nvPr>
        </p:nvSpPr>
        <p:spPr>
          <a:xfrm>
            <a:off x="7370557" y="5734"/>
            <a:ext cx="1773443" cy="338534"/>
          </a:xfrm>
          <a:prstGeom prst="rect">
            <a:avLst/>
          </a:prstGeom>
          <a:solidFill>
            <a:srgbClr val="0C0C0C">
              <a:alpha val="63921"/>
            </a:srgbClr>
          </a:solidFill>
          <a:ln>
            <a:noFill/>
          </a:ln>
        </p:spPr>
        <p:txBody>
          <a:bodyPr wrap="square" lIns="45720" tIns="45720" rIns="45720" bIns="45700" anchor="t" anchorCtr="0">
            <a:spAutoFit/>
          </a:bodyPr>
          <a:lstStyle/>
          <a:p>
            <a:pPr marL="342900" marR="0" lvl="0" indent="-342900" algn="ctr" rtl="0">
              <a:spcBef>
                <a:spcPts val="640"/>
              </a:spcBef>
              <a:buClr>
                <a:schemeClr val="lt1"/>
              </a:buClr>
              <a:buSzPct val="25000"/>
              <a:buFont typeface="Arial"/>
              <a:buNone/>
            </a:pPr>
            <a:r>
              <a:rPr lang="en" sz="1600" b="1" dirty="0" smtClean="0">
                <a:solidFill>
                  <a:schemeClr val="bg1"/>
                </a:solidFill>
              </a:rPr>
              <a:t>Kao-Ying</a:t>
            </a:r>
            <a:endParaRPr lang="en" sz="1600" b="1" i="0" u="none" strike="noStrike" cap="none" baseline="0" dirty="0">
              <a:solidFill>
                <a:schemeClr val="bg1"/>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300">
        <p14:glitter pattern="hexago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33"/>
        <p:cNvGrpSpPr/>
        <p:nvPr/>
      </p:nvGrpSpPr>
      <p:grpSpPr>
        <a:xfrm>
          <a:off x="0" y="0"/>
          <a:ext cx="0" cy="0"/>
          <a:chOff x="0" y="0"/>
          <a:chExt cx="0" cy="0"/>
        </a:xfrm>
      </p:grpSpPr>
      <p:sp>
        <p:nvSpPr>
          <p:cNvPr id="234" name="Shape 234"/>
          <p:cNvSpPr txBox="1"/>
          <p:nvPr/>
        </p:nvSpPr>
        <p:spPr>
          <a:xfrm>
            <a:off x="974833" y="1183950"/>
            <a:ext cx="3886200" cy="4462759"/>
          </a:xfrm>
          <a:prstGeom prst="rect">
            <a:avLst/>
          </a:prstGeom>
          <a:noFill/>
          <a:ln>
            <a:noFill/>
          </a:ln>
        </p:spPr>
        <p:txBody>
          <a:bodyPr lIns="91425" tIns="45700" rIns="91425" bIns="45700" anchor="t" anchorCtr="0">
            <a:spAutoFit/>
          </a:bodyPr>
          <a:lstStyle/>
          <a:p>
            <a:pPr marL="0" marR="0" lvl="0" indent="0" algn="l" rtl="0">
              <a:spcBef>
                <a:spcPts val="0"/>
              </a:spcBef>
              <a:spcAft>
                <a:spcPts val="0"/>
              </a:spcAft>
              <a:buSzPct val="25000"/>
              <a:buNone/>
            </a:pPr>
            <a:r>
              <a:rPr lang="en" sz="1900" b="0" i="0" u="none" strike="noStrike" cap="none" baseline="0">
                <a:solidFill>
                  <a:schemeClr val="dk1"/>
                </a:solidFill>
                <a:latin typeface="Arial"/>
                <a:ea typeface="Arial"/>
                <a:cs typeface="Arial"/>
                <a:sym typeface="Arial"/>
              </a:rPr>
              <a:t>Before the group formed, John Cale had an extensive background in classical music through his studies</a:t>
            </a:r>
          </a:p>
          <a:p>
            <a:endParaRPr lang="en" sz="1900" b="0" i="0" u="none" strike="noStrike" cap="none" baseline="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 sz="1900" b="0" i="0" u="none" strike="noStrike" cap="none" baseline="0">
                <a:solidFill>
                  <a:schemeClr val="dk1"/>
                </a:solidFill>
                <a:latin typeface="Arial"/>
                <a:ea typeface="Arial"/>
                <a:cs typeface="Arial"/>
                <a:sym typeface="Arial"/>
              </a:rPr>
              <a:t>Eventually, Cale associated himself with Cornelius Cardew and La Monte Young, both were experimental composers that were interested with rock ‘n’ roll</a:t>
            </a:r>
          </a:p>
          <a:p>
            <a:endParaRPr lang="en" sz="1900" b="0" i="0" u="none" strike="noStrike" cap="none" baseline="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 sz="1900" b="0" i="0" u="none" strike="noStrike" cap="none" baseline="0">
                <a:solidFill>
                  <a:schemeClr val="dk1"/>
                </a:solidFill>
                <a:latin typeface="Arial"/>
                <a:ea typeface="Arial"/>
                <a:cs typeface="Arial"/>
                <a:sym typeface="Arial"/>
              </a:rPr>
              <a:t>La Monte Young especially influenced many of </a:t>
            </a:r>
            <a:r>
              <a:rPr lang="en" sz="1900">
                <a:solidFill>
                  <a:schemeClr val="dk1"/>
                </a:solidFill>
              </a:rPr>
              <a:t>Velvet Underground's</a:t>
            </a:r>
            <a:r>
              <a:rPr lang="en" sz="1900" b="0" i="0" u="none" strike="noStrike" cap="none" baseline="0">
                <a:solidFill>
                  <a:schemeClr val="dk1"/>
                </a:solidFill>
                <a:latin typeface="Arial"/>
                <a:ea typeface="Arial"/>
                <a:cs typeface="Arial"/>
                <a:sym typeface="Arial"/>
              </a:rPr>
              <a:t> earlier work that used drone sounds</a:t>
            </a:r>
          </a:p>
          <a:p>
            <a:endParaRPr lang="en" sz="1900" b="0" i="0" u="none" strike="noStrike" cap="none" baseline="0">
              <a:solidFill>
                <a:schemeClr val="dk1"/>
              </a:solidFill>
              <a:latin typeface="Arial"/>
              <a:ea typeface="Arial"/>
              <a:cs typeface="Arial"/>
              <a:sym typeface="Arial"/>
            </a:endParaRPr>
          </a:p>
        </p:txBody>
      </p:sp>
      <p:sp>
        <p:nvSpPr>
          <p:cNvPr id="235" name="Shape 235"/>
          <p:cNvSpPr/>
          <p:nvPr/>
        </p:nvSpPr>
        <p:spPr>
          <a:xfrm>
            <a:off x="5334000" y="1183950"/>
            <a:ext cx="2857500" cy="4070802"/>
          </a:xfrm>
          <a:prstGeom prst="rect">
            <a:avLst/>
          </a:prstGeom>
          <a:blipFill>
            <a:blip r:embed="rId4"/>
            <a:stretch>
              <a:fillRect/>
            </a:stretch>
          </a:blipFill>
          <a:effectLst>
            <a:softEdge rad="63500"/>
          </a:effectLst>
        </p:spPr>
      </p:sp>
      <p:sp>
        <p:nvSpPr>
          <p:cNvPr id="236" name="Shape 236"/>
          <p:cNvSpPr txBox="1"/>
          <p:nvPr/>
        </p:nvSpPr>
        <p:spPr>
          <a:xfrm>
            <a:off x="5334000" y="5254753"/>
            <a:ext cx="2666999" cy="246220"/>
          </a:xfrm>
          <a:prstGeom prst="rect">
            <a:avLst/>
          </a:prstGeom>
          <a:noFill/>
          <a:ln>
            <a:noFill/>
          </a:ln>
        </p:spPr>
        <p:txBody>
          <a:bodyPr lIns="91425" tIns="45700" rIns="91425" bIns="45700" anchor="t" anchorCtr="0">
            <a:spAutoFit/>
          </a:bodyPr>
          <a:lstStyle/>
          <a:p>
            <a:pPr marL="0" marR="0" lvl="0" indent="0" algn="l" rtl="0">
              <a:spcBef>
                <a:spcPts val="0"/>
              </a:spcBef>
              <a:spcAft>
                <a:spcPts val="0"/>
              </a:spcAft>
              <a:buSzPct val="25000"/>
              <a:buNone/>
            </a:pPr>
            <a:r>
              <a:rPr lang="en" sz="1000" b="0" i="0" u="none" strike="noStrike" cap="none" baseline="0" dirty="0">
                <a:solidFill>
                  <a:schemeClr val="bg1">
                    <a:lumMod val="65000"/>
                  </a:schemeClr>
                </a:solidFill>
                <a:latin typeface="Arial"/>
                <a:ea typeface="Arial"/>
                <a:cs typeface="Arial"/>
                <a:sym typeface="Arial"/>
              </a:rPr>
              <a:t>http://www.last.fm/music/La+Monte+Young</a:t>
            </a:r>
          </a:p>
        </p:txBody>
      </p:sp>
      <p:sp>
        <p:nvSpPr>
          <p:cNvPr id="237" name="Shape 237"/>
          <p:cNvSpPr txBox="1"/>
          <p:nvPr/>
        </p:nvSpPr>
        <p:spPr>
          <a:xfrm>
            <a:off x="-7883" y="344268"/>
            <a:ext cx="9144000" cy="646199"/>
          </a:xfrm>
          <a:prstGeom prst="rect">
            <a:avLst/>
          </a:prstGeom>
          <a:noFill/>
          <a:ln>
            <a:noFill/>
          </a:ln>
        </p:spPr>
        <p:txBody>
          <a:bodyPr lIns="91425" tIns="45700" rIns="91425" bIns="45700" anchor="ctr" anchorCtr="1">
            <a:spAutoFit/>
          </a:bodyPr>
          <a:lstStyle/>
          <a:p>
            <a:pPr lvl="0" algn="ctr" rtl="0">
              <a:buClr>
                <a:srgbClr val="000000"/>
              </a:buClr>
              <a:buSzPct val="25000"/>
              <a:buFont typeface="Arial"/>
              <a:buNone/>
            </a:pPr>
            <a:r>
              <a:rPr lang="en" sz="3600" b="1">
                <a:solidFill>
                  <a:schemeClr val="dk1"/>
                </a:solidFill>
              </a:rPr>
              <a:t>Early Influence</a:t>
            </a:r>
          </a:p>
        </p:txBody>
      </p:sp>
      <p:sp>
        <p:nvSpPr>
          <p:cNvPr id="6" name="Shape 633"/>
          <p:cNvSpPr txBox="1">
            <a:spLocks noGrp="1"/>
          </p:cNvSpPr>
          <p:nvPr>
            <p:ph type="body" idx="1"/>
          </p:nvPr>
        </p:nvSpPr>
        <p:spPr>
          <a:xfrm>
            <a:off x="7370557" y="5734"/>
            <a:ext cx="1773443" cy="338534"/>
          </a:xfrm>
          <a:prstGeom prst="rect">
            <a:avLst/>
          </a:prstGeom>
          <a:solidFill>
            <a:srgbClr val="0C0C0C">
              <a:alpha val="63921"/>
            </a:srgbClr>
          </a:solidFill>
          <a:ln>
            <a:noFill/>
          </a:ln>
        </p:spPr>
        <p:txBody>
          <a:bodyPr wrap="square" lIns="45720" tIns="45720" rIns="45720" bIns="45700" anchor="t" anchorCtr="0">
            <a:spAutoFit/>
          </a:bodyPr>
          <a:lstStyle/>
          <a:p>
            <a:pPr marL="342900" marR="0" lvl="0" indent="-342900" algn="ctr" rtl="0">
              <a:spcBef>
                <a:spcPts val="640"/>
              </a:spcBef>
              <a:buClr>
                <a:schemeClr val="lt1"/>
              </a:buClr>
              <a:buSzPct val="25000"/>
              <a:buFont typeface="Arial"/>
              <a:buNone/>
            </a:pPr>
            <a:r>
              <a:rPr lang="en" sz="1600" b="1" dirty="0" smtClean="0">
                <a:solidFill>
                  <a:schemeClr val="bg1"/>
                </a:solidFill>
              </a:rPr>
              <a:t>Kao-Ying</a:t>
            </a:r>
            <a:endParaRPr lang="en" sz="1600" b="1" i="0" u="none" strike="noStrike" cap="none" baseline="0" dirty="0">
              <a:solidFill>
                <a:schemeClr val="bg1"/>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3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06"/>
        <p:cNvGrpSpPr/>
        <p:nvPr/>
      </p:nvGrpSpPr>
      <p:grpSpPr>
        <a:xfrm>
          <a:off x="0" y="0"/>
          <a:ext cx="0" cy="0"/>
          <a:chOff x="0" y="0"/>
          <a:chExt cx="0" cy="0"/>
        </a:xfrm>
      </p:grpSpPr>
      <p:sp>
        <p:nvSpPr>
          <p:cNvPr id="107" name="Shape 107"/>
          <p:cNvSpPr txBox="1"/>
          <p:nvPr/>
        </p:nvSpPr>
        <p:spPr>
          <a:xfrm>
            <a:off x="3005375" y="415625"/>
            <a:ext cx="3660899" cy="575399"/>
          </a:xfrm>
          <a:prstGeom prst="rect">
            <a:avLst/>
          </a:prstGeom>
          <a:noFill/>
        </p:spPr>
        <p:txBody>
          <a:bodyPr lIns="91425" tIns="91425" rIns="91425" bIns="91425" anchor="t" anchorCtr="0">
            <a:spAutoFit/>
          </a:bodyPr>
          <a:lstStyle/>
          <a:p>
            <a:endParaRPr/>
          </a:p>
        </p:txBody>
      </p:sp>
      <p:sp>
        <p:nvSpPr>
          <p:cNvPr id="108" name="Shape 108"/>
          <p:cNvSpPr txBox="1"/>
          <p:nvPr/>
        </p:nvSpPr>
        <p:spPr>
          <a:xfrm>
            <a:off x="1828800" y="1905000"/>
            <a:ext cx="5808900" cy="1754286"/>
          </a:xfrm>
          <a:prstGeom prst="rect">
            <a:avLst/>
          </a:prstGeom>
          <a:noFill/>
          <a:ln>
            <a:noFill/>
          </a:ln>
        </p:spPr>
        <p:txBody>
          <a:bodyPr lIns="91425" tIns="45700" rIns="91425" bIns="45700" anchor="t" anchorCtr="0">
            <a:spAutoFit/>
          </a:bodyPr>
          <a:lstStyle/>
          <a:p>
            <a:pPr lvl="0" rtl="0">
              <a:buClr>
                <a:srgbClr val="000000"/>
              </a:buClr>
              <a:buSzPct val="25000"/>
              <a:buFont typeface="Arial"/>
              <a:buNone/>
            </a:pPr>
            <a:r>
              <a:rPr lang="en" sz="1800" dirty="0">
                <a:solidFill>
                  <a:schemeClr val="dk1"/>
                </a:solidFill>
              </a:rPr>
              <a:t>The Velvet Underground helped create one of the first proto-punk songs and paved the path for future songs alike. Our group chose this group because it is one of those groups many people do not pay attention to very often and they are very unique and should be one that people should learn about</a:t>
            </a:r>
            <a:r>
              <a:rPr lang="en" sz="1800" dirty="0" smtClean="0">
                <a:solidFill>
                  <a:schemeClr val="dk1"/>
                </a:solidFill>
              </a:rPr>
              <a:t>.</a:t>
            </a:r>
            <a:endParaRPr lang="en" sz="1800" dirty="0">
              <a:solidFill>
                <a:schemeClr val="dk1"/>
              </a:solidFill>
            </a:endParaRPr>
          </a:p>
        </p:txBody>
      </p:sp>
      <p:sp>
        <p:nvSpPr>
          <p:cNvPr id="109" name="Shape 109"/>
          <p:cNvSpPr txBox="1"/>
          <p:nvPr/>
        </p:nvSpPr>
        <p:spPr>
          <a:xfrm>
            <a:off x="-7883" y="344268"/>
            <a:ext cx="9144000" cy="646199"/>
          </a:xfrm>
          <a:prstGeom prst="rect">
            <a:avLst/>
          </a:prstGeom>
          <a:noFill/>
          <a:ln>
            <a:noFill/>
          </a:ln>
        </p:spPr>
        <p:txBody>
          <a:bodyPr lIns="91425" tIns="45700" rIns="91425" bIns="45700" anchor="ctr" anchorCtr="1">
            <a:spAutoFit/>
          </a:bodyPr>
          <a:lstStyle/>
          <a:p>
            <a:pPr lvl="0" algn="ctr" rtl="0">
              <a:buClr>
                <a:srgbClr val="000000"/>
              </a:buClr>
              <a:buSzPct val="30555"/>
              <a:buFont typeface="Arial"/>
              <a:buNone/>
            </a:pPr>
            <a:r>
              <a:rPr lang="en" sz="3600" b="1">
                <a:solidFill>
                  <a:schemeClr val="dk1"/>
                </a:solidFill>
              </a:rPr>
              <a:t>Introduction</a:t>
            </a:r>
          </a:p>
        </p:txBody>
      </p:sp>
      <p:sp>
        <p:nvSpPr>
          <p:cNvPr id="5" name="Shape 633"/>
          <p:cNvSpPr txBox="1">
            <a:spLocks noGrp="1"/>
          </p:cNvSpPr>
          <p:nvPr>
            <p:ph type="body" idx="1"/>
          </p:nvPr>
        </p:nvSpPr>
        <p:spPr>
          <a:xfrm>
            <a:off x="7370557" y="5734"/>
            <a:ext cx="1773443" cy="338534"/>
          </a:xfrm>
          <a:prstGeom prst="rect">
            <a:avLst/>
          </a:prstGeom>
          <a:solidFill>
            <a:srgbClr val="0C0C0C">
              <a:alpha val="63921"/>
            </a:srgbClr>
          </a:solidFill>
          <a:ln>
            <a:noFill/>
          </a:ln>
        </p:spPr>
        <p:txBody>
          <a:bodyPr wrap="square" lIns="45720" tIns="45720" rIns="45720" bIns="45700" anchor="t" anchorCtr="0">
            <a:spAutoFit/>
          </a:bodyPr>
          <a:lstStyle/>
          <a:p>
            <a:pPr marL="342900" marR="0" lvl="0" indent="-342900" algn="ctr" rtl="0">
              <a:spcBef>
                <a:spcPts val="640"/>
              </a:spcBef>
              <a:buClr>
                <a:schemeClr val="lt1"/>
              </a:buClr>
              <a:buSzPct val="25000"/>
              <a:buFont typeface="Arial"/>
              <a:buNone/>
            </a:pPr>
            <a:r>
              <a:rPr lang="en" sz="1600" b="1" dirty="0" smtClean="0">
                <a:solidFill>
                  <a:schemeClr val="bg1"/>
                </a:solidFill>
              </a:rPr>
              <a:t>Group</a:t>
            </a:r>
            <a:endParaRPr lang="en" sz="1600" b="1" i="0" u="none" strike="noStrike" cap="none" baseline="0" dirty="0">
              <a:solidFill>
                <a:schemeClr val="bg1"/>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41"/>
        <p:cNvGrpSpPr/>
        <p:nvPr/>
      </p:nvGrpSpPr>
      <p:grpSpPr>
        <a:xfrm>
          <a:off x="0" y="0"/>
          <a:ext cx="0" cy="0"/>
          <a:chOff x="0" y="0"/>
          <a:chExt cx="0" cy="0"/>
        </a:xfrm>
      </p:grpSpPr>
      <p:sp>
        <p:nvSpPr>
          <p:cNvPr id="242" name="Shape 242"/>
          <p:cNvSpPr txBox="1"/>
          <p:nvPr/>
        </p:nvSpPr>
        <p:spPr>
          <a:xfrm>
            <a:off x="2667000" y="1524000"/>
            <a:ext cx="5867400" cy="3477874"/>
          </a:xfrm>
          <a:prstGeom prst="rect">
            <a:avLst/>
          </a:prstGeom>
          <a:noFill/>
          <a:ln>
            <a:noFill/>
          </a:ln>
        </p:spPr>
        <p:txBody>
          <a:bodyPr lIns="91425" tIns="45700" rIns="91425" bIns="45700" anchor="t" anchorCtr="0">
            <a:spAutoFit/>
          </a:bodyPr>
          <a:lstStyle/>
          <a:p>
            <a:pPr marL="0" marR="0" lvl="0" indent="0" algn="l" rtl="0">
              <a:spcBef>
                <a:spcPts val="0"/>
              </a:spcBef>
              <a:spcAft>
                <a:spcPts val="0"/>
              </a:spcAft>
              <a:buSzPct val="25000"/>
              <a:buNone/>
            </a:pPr>
            <a:r>
              <a:rPr lang="en" sz="2000" b="0" i="0" u="none" strike="noStrike" cap="none" baseline="0">
                <a:solidFill>
                  <a:schemeClr val="dk1"/>
                </a:solidFill>
                <a:latin typeface="Arial"/>
                <a:ea typeface="Arial"/>
                <a:cs typeface="Arial"/>
                <a:sym typeface="Arial"/>
              </a:rPr>
              <a:t>After Reed had many collaborations with other artists, Laurie Anderson, an American performer inspired Reed, the main composer of the group, to integrate the amplified violins into many of his </a:t>
            </a:r>
            <a:r>
              <a:rPr lang="en" sz="2000">
                <a:solidFill>
                  <a:schemeClr val="dk1"/>
                </a:solidFill>
              </a:rPr>
              <a:t>newly</a:t>
            </a:r>
            <a:r>
              <a:rPr lang="en" sz="2000" b="0" i="0" u="none" strike="noStrike" cap="none" baseline="0">
                <a:solidFill>
                  <a:schemeClr val="dk1"/>
                </a:solidFill>
                <a:latin typeface="Arial"/>
                <a:ea typeface="Arial"/>
                <a:cs typeface="Arial"/>
                <a:sym typeface="Arial"/>
              </a:rPr>
              <a:t> composed songs of the time</a:t>
            </a:r>
          </a:p>
          <a:p>
            <a:endParaRPr lang="en" sz="2000" b="0" i="0" u="none" strike="noStrike" cap="none" baseline="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 sz="2000" b="0" i="0" u="none" strike="noStrike" cap="none" baseline="0">
                <a:solidFill>
                  <a:schemeClr val="dk1"/>
                </a:solidFill>
                <a:latin typeface="Arial"/>
                <a:ea typeface="Arial"/>
                <a:cs typeface="Arial"/>
                <a:sym typeface="Arial"/>
              </a:rPr>
              <a:t>The meeting between Reed and Cale also created an early influence for the group as they both had musical backgrounds that gave both of them inspiration for new sounds since they had similar styles of experimentation</a:t>
            </a:r>
          </a:p>
        </p:txBody>
      </p:sp>
      <p:sp>
        <p:nvSpPr>
          <p:cNvPr id="243" name="Shape 243"/>
          <p:cNvSpPr txBox="1"/>
          <p:nvPr/>
        </p:nvSpPr>
        <p:spPr>
          <a:xfrm>
            <a:off x="-7883" y="344268"/>
            <a:ext cx="9144000" cy="646199"/>
          </a:xfrm>
          <a:prstGeom prst="rect">
            <a:avLst/>
          </a:prstGeom>
          <a:noFill/>
          <a:ln>
            <a:noFill/>
          </a:ln>
        </p:spPr>
        <p:txBody>
          <a:bodyPr lIns="91425" tIns="45700" rIns="91425" bIns="45700" anchor="ctr" anchorCtr="1">
            <a:spAutoFit/>
          </a:bodyPr>
          <a:lstStyle/>
          <a:p>
            <a:pPr lvl="0" algn="ctr" rtl="0">
              <a:buClr>
                <a:srgbClr val="000000"/>
              </a:buClr>
              <a:buSzPct val="25000"/>
              <a:buFont typeface="Arial"/>
              <a:buNone/>
            </a:pPr>
            <a:r>
              <a:rPr lang="en" sz="3600" b="1">
                <a:solidFill>
                  <a:schemeClr val="dk1"/>
                </a:solidFill>
              </a:rPr>
              <a:t>Early Influence</a:t>
            </a:r>
          </a:p>
        </p:txBody>
      </p:sp>
      <p:sp>
        <p:nvSpPr>
          <p:cNvPr id="4" name="Shape 633"/>
          <p:cNvSpPr txBox="1">
            <a:spLocks noGrp="1"/>
          </p:cNvSpPr>
          <p:nvPr>
            <p:ph type="body" idx="1"/>
          </p:nvPr>
        </p:nvSpPr>
        <p:spPr>
          <a:xfrm>
            <a:off x="7370557" y="5734"/>
            <a:ext cx="1773443" cy="338534"/>
          </a:xfrm>
          <a:prstGeom prst="rect">
            <a:avLst/>
          </a:prstGeom>
          <a:solidFill>
            <a:srgbClr val="0C0C0C">
              <a:alpha val="63921"/>
            </a:srgbClr>
          </a:solidFill>
          <a:ln>
            <a:noFill/>
          </a:ln>
        </p:spPr>
        <p:txBody>
          <a:bodyPr wrap="square" lIns="45720" tIns="45720" rIns="45720" bIns="45700" anchor="t" anchorCtr="0">
            <a:spAutoFit/>
          </a:bodyPr>
          <a:lstStyle/>
          <a:p>
            <a:pPr marL="342900" marR="0" lvl="0" indent="-342900" algn="ctr" rtl="0">
              <a:spcBef>
                <a:spcPts val="640"/>
              </a:spcBef>
              <a:buClr>
                <a:schemeClr val="lt1"/>
              </a:buClr>
              <a:buSzPct val="25000"/>
              <a:buFont typeface="Arial"/>
              <a:buNone/>
            </a:pPr>
            <a:r>
              <a:rPr lang="en" sz="1600" b="1" dirty="0" smtClean="0">
                <a:solidFill>
                  <a:schemeClr val="bg1"/>
                </a:solidFill>
              </a:rPr>
              <a:t>Kao-Ying</a:t>
            </a:r>
            <a:endParaRPr lang="en" sz="1600" b="1" i="0" u="none" strike="noStrike" cap="none" baseline="0" dirty="0">
              <a:solidFill>
                <a:schemeClr val="bg1"/>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300">
        <p14:glitter pattern="hexago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47"/>
        <p:cNvGrpSpPr/>
        <p:nvPr/>
      </p:nvGrpSpPr>
      <p:grpSpPr>
        <a:xfrm>
          <a:off x="0" y="0"/>
          <a:ext cx="0" cy="0"/>
          <a:chOff x="0" y="0"/>
          <a:chExt cx="0" cy="0"/>
        </a:xfrm>
      </p:grpSpPr>
      <p:sp>
        <p:nvSpPr>
          <p:cNvPr id="248" name="Shape 248"/>
          <p:cNvSpPr txBox="1"/>
          <p:nvPr/>
        </p:nvSpPr>
        <p:spPr>
          <a:xfrm>
            <a:off x="4572000" y="1403130"/>
            <a:ext cx="3505200" cy="3416319"/>
          </a:xfrm>
          <a:prstGeom prst="rect">
            <a:avLst/>
          </a:prstGeom>
          <a:noFill/>
          <a:ln>
            <a:noFill/>
          </a:ln>
        </p:spPr>
        <p:txBody>
          <a:bodyPr lIns="91425" tIns="45700" rIns="91425" bIns="45700" anchor="t" anchorCtr="0">
            <a:spAutoFit/>
          </a:bodyPr>
          <a:lstStyle/>
          <a:p>
            <a:pPr marL="0" marR="0" lvl="0" indent="0" algn="l" rtl="0">
              <a:spcBef>
                <a:spcPts val="0"/>
              </a:spcBef>
              <a:spcAft>
                <a:spcPts val="0"/>
              </a:spcAft>
              <a:buSzPct val="25000"/>
              <a:buNone/>
            </a:pPr>
            <a:r>
              <a:rPr lang="en" sz="1800">
                <a:solidFill>
                  <a:schemeClr val="dk1"/>
                </a:solidFill>
              </a:rPr>
              <a:t>T</a:t>
            </a:r>
            <a:r>
              <a:rPr lang="en" sz="1800" b="0" i="0" u="none" strike="noStrike" cap="none" baseline="0">
                <a:solidFill>
                  <a:schemeClr val="dk1"/>
                </a:solidFill>
                <a:latin typeface="Arial"/>
                <a:ea typeface="Arial"/>
                <a:cs typeface="Arial"/>
                <a:sym typeface="Arial"/>
              </a:rPr>
              <a:t>Velvet Underground </a:t>
            </a:r>
            <a:r>
              <a:rPr lang="en" sz="1800">
                <a:solidFill>
                  <a:schemeClr val="dk1"/>
                </a:solidFill>
              </a:rPr>
              <a:t>had</a:t>
            </a:r>
            <a:r>
              <a:rPr lang="en" sz="1800" b="0" i="0" u="none" strike="noStrike" cap="none" baseline="0">
                <a:solidFill>
                  <a:schemeClr val="dk1"/>
                </a:solidFill>
                <a:latin typeface="Arial"/>
                <a:ea typeface="Arial"/>
                <a:cs typeface="Arial"/>
                <a:sym typeface="Arial"/>
              </a:rPr>
              <a:t> a famous saying that goes: Even though the group did</a:t>
            </a:r>
            <a:r>
              <a:rPr lang="en" sz="1800">
                <a:solidFill>
                  <a:schemeClr val="dk1"/>
                </a:solidFill>
              </a:rPr>
              <a:t> not </a:t>
            </a:r>
            <a:r>
              <a:rPr lang="en" sz="1800" b="0" i="0" u="none" strike="noStrike" cap="none" baseline="0">
                <a:solidFill>
                  <a:schemeClr val="dk1"/>
                </a:solidFill>
                <a:latin typeface="Arial"/>
                <a:ea typeface="Arial"/>
                <a:cs typeface="Arial"/>
                <a:sym typeface="Arial"/>
              </a:rPr>
              <a:t>sell many albums, every person who bought their albums eventually formed a group or became an artist.</a:t>
            </a:r>
          </a:p>
          <a:p>
            <a:endParaRPr lang="en" sz="1800" b="0" i="0" u="none" strike="noStrike" cap="none" baseline="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 sz="1800" b="0" i="0" u="none" strike="noStrike" cap="none" baseline="0">
                <a:solidFill>
                  <a:schemeClr val="dk1"/>
                </a:solidFill>
                <a:latin typeface="Arial"/>
                <a:ea typeface="Arial"/>
                <a:cs typeface="Arial"/>
                <a:sym typeface="Arial"/>
              </a:rPr>
              <a:t>One of those artists, Patti Smith did the honor of inducting the Velvet Underground into the Rock Hall of Fame in 1996</a:t>
            </a:r>
          </a:p>
        </p:txBody>
      </p:sp>
      <p:sp>
        <p:nvSpPr>
          <p:cNvPr id="249" name="Shape 249"/>
          <p:cNvSpPr/>
          <p:nvPr/>
        </p:nvSpPr>
        <p:spPr>
          <a:xfrm>
            <a:off x="1524000" y="1403130"/>
            <a:ext cx="2830688" cy="3321896"/>
          </a:xfrm>
          <a:prstGeom prst="rect">
            <a:avLst/>
          </a:prstGeom>
          <a:blipFill>
            <a:blip r:embed="rId4"/>
            <a:stretch>
              <a:fillRect/>
            </a:stretch>
          </a:blipFill>
          <a:effectLst>
            <a:softEdge rad="63500"/>
          </a:effectLst>
        </p:spPr>
      </p:sp>
      <p:sp>
        <p:nvSpPr>
          <p:cNvPr id="250" name="Shape 250"/>
          <p:cNvSpPr txBox="1"/>
          <p:nvPr/>
        </p:nvSpPr>
        <p:spPr>
          <a:xfrm>
            <a:off x="1669648" y="4671961"/>
            <a:ext cx="2678287" cy="246220"/>
          </a:xfrm>
          <a:prstGeom prst="rect">
            <a:avLst/>
          </a:prstGeom>
          <a:noFill/>
          <a:ln>
            <a:noFill/>
          </a:ln>
        </p:spPr>
        <p:txBody>
          <a:bodyPr lIns="91425" tIns="45700" rIns="91425" bIns="45700" anchor="t" anchorCtr="0">
            <a:spAutoFit/>
          </a:bodyPr>
          <a:lstStyle/>
          <a:p>
            <a:pPr marL="0" marR="0" lvl="0" indent="0" algn="l" rtl="0">
              <a:spcBef>
                <a:spcPts val="0"/>
              </a:spcBef>
              <a:spcAft>
                <a:spcPts val="0"/>
              </a:spcAft>
              <a:buSzPct val="25000"/>
              <a:buNone/>
            </a:pPr>
            <a:r>
              <a:rPr lang="en" sz="1000" b="0" i="0" u="none" strike="noStrike" cap="none" baseline="0" dirty="0">
                <a:solidFill>
                  <a:schemeClr val="bg1">
                    <a:lumMod val="65000"/>
                  </a:schemeClr>
                </a:solidFill>
                <a:latin typeface="Arial"/>
                <a:ea typeface="Arial"/>
                <a:cs typeface="Arial"/>
                <a:sym typeface="Arial"/>
              </a:rPr>
              <a:t>http://rockhall.com/inductees/patti-smith/</a:t>
            </a:r>
          </a:p>
        </p:txBody>
      </p:sp>
      <p:sp>
        <p:nvSpPr>
          <p:cNvPr id="251" name="Shape 251"/>
          <p:cNvSpPr txBox="1"/>
          <p:nvPr/>
        </p:nvSpPr>
        <p:spPr>
          <a:xfrm>
            <a:off x="-7883" y="344268"/>
            <a:ext cx="9144000" cy="646199"/>
          </a:xfrm>
          <a:prstGeom prst="rect">
            <a:avLst/>
          </a:prstGeom>
          <a:noFill/>
          <a:ln>
            <a:noFill/>
          </a:ln>
        </p:spPr>
        <p:txBody>
          <a:bodyPr lIns="91425" tIns="45700" rIns="91425" bIns="45700" anchor="ctr" anchorCtr="1">
            <a:spAutoFit/>
          </a:bodyPr>
          <a:lstStyle/>
          <a:p>
            <a:pPr lvl="0" algn="ctr" rtl="0">
              <a:buClr>
                <a:srgbClr val="000000"/>
              </a:buClr>
              <a:buSzPct val="25000"/>
              <a:buFont typeface="Arial"/>
              <a:buNone/>
            </a:pPr>
            <a:r>
              <a:rPr lang="en" sz="3600" b="1">
                <a:solidFill>
                  <a:schemeClr val="dk1"/>
                </a:solidFill>
              </a:rPr>
              <a:t>Later Influence</a:t>
            </a:r>
          </a:p>
        </p:txBody>
      </p:sp>
      <p:sp>
        <p:nvSpPr>
          <p:cNvPr id="6" name="Shape 633"/>
          <p:cNvSpPr txBox="1">
            <a:spLocks noGrp="1"/>
          </p:cNvSpPr>
          <p:nvPr>
            <p:ph type="body" idx="1"/>
          </p:nvPr>
        </p:nvSpPr>
        <p:spPr>
          <a:xfrm>
            <a:off x="7370557" y="5734"/>
            <a:ext cx="1773443" cy="338534"/>
          </a:xfrm>
          <a:prstGeom prst="rect">
            <a:avLst/>
          </a:prstGeom>
          <a:solidFill>
            <a:srgbClr val="0C0C0C">
              <a:alpha val="63921"/>
            </a:srgbClr>
          </a:solidFill>
          <a:ln>
            <a:noFill/>
          </a:ln>
        </p:spPr>
        <p:txBody>
          <a:bodyPr wrap="square" lIns="45720" tIns="45720" rIns="45720" bIns="45700" anchor="t" anchorCtr="0">
            <a:spAutoFit/>
          </a:bodyPr>
          <a:lstStyle/>
          <a:p>
            <a:pPr marL="342900" marR="0" lvl="0" indent="-342900" algn="ctr" rtl="0">
              <a:spcBef>
                <a:spcPts val="640"/>
              </a:spcBef>
              <a:buClr>
                <a:schemeClr val="lt1"/>
              </a:buClr>
              <a:buSzPct val="25000"/>
              <a:buFont typeface="Arial"/>
              <a:buNone/>
            </a:pPr>
            <a:r>
              <a:rPr lang="en" sz="1600" b="1" dirty="0" smtClean="0">
                <a:solidFill>
                  <a:schemeClr val="bg1"/>
                </a:solidFill>
              </a:rPr>
              <a:t>Kao-Ying</a:t>
            </a:r>
            <a:endParaRPr lang="en" sz="1600" b="1" i="0" u="none" strike="noStrike" cap="none" baseline="0" dirty="0">
              <a:solidFill>
                <a:schemeClr val="bg1"/>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300">
        <p14:glitter pattern="hexago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55"/>
        <p:cNvGrpSpPr/>
        <p:nvPr/>
      </p:nvGrpSpPr>
      <p:grpSpPr>
        <a:xfrm>
          <a:off x="0" y="0"/>
          <a:ext cx="0" cy="0"/>
          <a:chOff x="0" y="0"/>
          <a:chExt cx="0" cy="0"/>
        </a:xfrm>
      </p:grpSpPr>
      <p:sp>
        <p:nvSpPr>
          <p:cNvPr id="256" name="Shape 256"/>
          <p:cNvSpPr txBox="1"/>
          <p:nvPr/>
        </p:nvSpPr>
        <p:spPr>
          <a:xfrm>
            <a:off x="1028700" y="3741730"/>
            <a:ext cx="6934199" cy="1754400"/>
          </a:xfrm>
          <a:prstGeom prst="rect">
            <a:avLst/>
          </a:prstGeom>
          <a:noFill/>
          <a:ln>
            <a:noFill/>
          </a:ln>
        </p:spPr>
        <p:txBody>
          <a:bodyPr lIns="91425" tIns="45700" rIns="91425" bIns="45700" anchor="t" anchorCtr="0">
            <a:spAutoFit/>
          </a:bodyPr>
          <a:lstStyle/>
          <a:p>
            <a:pPr marL="0" marR="0" lvl="0" indent="0" algn="l" rtl="0">
              <a:spcBef>
                <a:spcPts val="0"/>
              </a:spcBef>
              <a:spcAft>
                <a:spcPts val="0"/>
              </a:spcAft>
              <a:buSzPct val="25000"/>
              <a:buNone/>
            </a:pPr>
            <a:r>
              <a:rPr lang="en" sz="1700" b="0" i="0" u="none" strike="noStrike" cap="none" baseline="0">
                <a:solidFill>
                  <a:schemeClr val="dk1"/>
                </a:solidFill>
                <a:latin typeface="Arial"/>
                <a:ea typeface="Arial"/>
                <a:cs typeface="Arial"/>
                <a:sym typeface="Arial"/>
              </a:rPr>
              <a:t>The</a:t>
            </a:r>
            <a:r>
              <a:rPr lang="en" sz="1700">
                <a:solidFill>
                  <a:schemeClr val="dk1"/>
                </a:solidFill>
              </a:rPr>
              <a:t> Velvet Underground inspired a lot people</a:t>
            </a:r>
            <a:r>
              <a:rPr lang="en" sz="1700" b="0" i="0" u="none" strike="noStrike" cap="none" baseline="0">
                <a:solidFill>
                  <a:schemeClr val="dk1"/>
                </a:solidFill>
                <a:latin typeface="Arial"/>
                <a:ea typeface="Arial"/>
                <a:cs typeface="Arial"/>
                <a:sym typeface="Arial"/>
              </a:rPr>
              <a:t>, with many of them became famous. </a:t>
            </a:r>
          </a:p>
          <a:p>
            <a:endParaRPr lang="en" sz="1700" b="0" i="0" u="none" strike="noStrike" cap="none" baseline="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 sz="1700" b="0" i="0" u="none" strike="noStrike" cap="none" baseline="0">
                <a:solidFill>
                  <a:schemeClr val="dk1"/>
                </a:solidFill>
                <a:latin typeface="Arial"/>
                <a:ea typeface="Arial"/>
                <a:cs typeface="Arial"/>
                <a:sym typeface="Arial"/>
              </a:rPr>
              <a:t>They did</a:t>
            </a:r>
            <a:r>
              <a:rPr lang="en" sz="1700">
                <a:solidFill>
                  <a:schemeClr val="dk1"/>
                </a:solidFill>
              </a:rPr>
              <a:t> not</a:t>
            </a:r>
            <a:r>
              <a:rPr lang="en" sz="1700" b="0" i="0" u="none" strike="noStrike" cap="none" baseline="0">
                <a:solidFill>
                  <a:schemeClr val="dk1"/>
                </a:solidFill>
                <a:latin typeface="Arial"/>
                <a:ea typeface="Arial"/>
                <a:cs typeface="Arial"/>
                <a:sym typeface="Arial"/>
              </a:rPr>
              <a:t> just inspired the </a:t>
            </a:r>
            <a:r>
              <a:rPr lang="en" sz="1700">
                <a:solidFill>
                  <a:schemeClr val="dk1"/>
                </a:solidFill>
              </a:rPr>
              <a:t>artists</a:t>
            </a:r>
            <a:r>
              <a:rPr lang="en" sz="1700" b="0" i="0" u="none" strike="noStrike" cap="none" baseline="0">
                <a:solidFill>
                  <a:schemeClr val="dk1"/>
                </a:solidFill>
                <a:latin typeface="Arial"/>
                <a:ea typeface="Arial"/>
                <a:cs typeface="Arial"/>
                <a:sym typeface="Arial"/>
              </a:rPr>
              <a:t> shown above but also other post punk and other indie-rock bands and artistes like New York Dolls, the Sex Pistols, Talking Heads, and Sonic Youth</a:t>
            </a:r>
          </a:p>
        </p:txBody>
      </p:sp>
      <p:sp>
        <p:nvSpPr>
          <p:cNvPr id="257" name="Shape 257"/>
          <p:cNvSpPr/>
          <p:nvPr/>
        </p:nvSpPr>
        <p:spPr>
          <a:xfrm>
            <a:off x="952500" y="1458558"/>
            <a:ext cx="2117177" cy="2044671"/>
          </a:xfrm>
          <a:prstGeom prst="rect">
            <a:avLst/>
          </a:prstGeom>
          <a:blipFill>
            <a:blip r:embed="rId4"/>
            <a:stretch>
              <a:fillRect/>
            </a:stretch>
          </a:blipFill>
          <a:effectLst>
            <a:softEdge rad="63500"/>
          </a:effectLst>
        </p:spPr>
      </p:sp>
      <p:sp>
        <p:nvSpPr>
          <p:cNvPr id="258" name="Shape 258"/>
          <p:cNvSpPr/>
          <p:nvPr/>
        </p:nvSpPr>
        <p:spPr>
          <a:xfrm>
            <a:off x="3514642" y="1460937"/>
            <a:ext cx="2114712" cy="2042291"/>
          </a:xfrm>
          <a:prstGeom prst="rect">
            <a:avLst/>
          </a:prstGeom>
          <a:blipFill>
            <a:blip r:embed="rId5"/>
            <a:stretch>
              <a:fillRect/>
            </a:stretch>
          </a:blipFill>
          <a:effectLst>
            <a:softEdge rad="63500"/>
          </a:effectLst>
        </p:spPr>
      </p:sp>
      <p:sp>
        <p:nvSpPr>
          <p:cNvPr id="259" name="Shape 259"/>
          <p:cNvSpPr/>
          <p:nvPr/>
        </p:nvSpPr>
        <p:spPr>
          <a:xfrm>
            <a:off x="6096001" y="1460937"/>
            <a:ext cx="2114712" cy="2042291"/>
          </a:xfrm>
          <a:prstGeom prst="rect">
            <a:avLst/>
          </a:prstGeom>
          <a:blipFill>
            <a:blip r:embed="rId6"/>
            <a:stretch>
              <a:fillRect/>
            </a:stretch>
          </a:blipFill>
          <a:effectLst>
            <a:softEdge rad="63500"/>
          </a:effectLst>
        </p:spPr>
      </p:sp>
      <p:sp>
        <p:nvSpPr>
          <p:cNvPr id="260" name="Shape 260"/>
          <p:cNvSpPr txBox="1"/>
          <p:nvPr/>
        </p:nvSpPr>
        <p:spPr>
          <a:xfrm>
            <a:off x="952500" y="1143000"/>
            <a:ext cx="7086599" cy="369291"/>
          </a:xfrm>
          <a:prstGeom prst="rect">
            <a:avLst/>
          </a:prstGeom>
          <a:noFill/>
          <a:ln>
            <a:noFill/>
          </a:ln>
        </p:spPr>
        <p:txBody>
          <a:bodyPr lIns="91425" tIns="45700" rIns="91425" bIns="45700" anchor="t" anchorCtr="0">
            <a:spAutoFit/>
          </a:bodyPr>
          <a:lstStyle/>
          <a:p>
            <a:pPr marL="0" marR="0" lvl="0" indent="0" algn="l" rtl="0">
              <a:spcBef>
                <a:spcPts val="0"/>
              </a:spcBef>
              <a:spcAft>
                <a:spcPts val="0"/>
              </a:spcAft>
              <a:buSzPct val="25000"/>
              <a:buNone/>
            </a:pPr>
            <a:r>
              <a:rPr lang="en" sz="1800" b="0" i="0" u="none" strike="noStrike" cap="none" baseline="0" dirty="0">
                <a:solidFill>
                  <a:schemeClr val="dk1"/>
                </a:solidFill>
                <a:latin typeface="Arial"/>
                <a:ea typeface="Arial"/>
                <a:cs typeface="Arial"/>
                <a:sym typeface="Arial"/>
              </a:rPr>
              <a:t>     Patti Smith		         </a:t>
            </a:r>
            <a:r>
              <a:rPr lang="en" sz="1800" b="0" i="0" u="none" strike="noStrike" cap="none" baseline="0" dirty="0" smtClean="0">
                <a:solidFill>
                  <a:schemeClr val="dk1"/>
                </a:solidFill>
                <a:latin typeface="Arial"/>
                <a:ea typeface="Arial"/>
                <a:cs typeface="Arial"/>
                <a:sym typeface="Arial"/>
              </a:rPr>
              <a:t>U2</a:t>
            </a:r>
            <a:r>
              <a:rPr lang="en" sz="1800" b="0" i="0" u="none" strike="noStrike" cap="none" baseline="0" dirty="0">
                <a:solidFill>
                  <a:schemeClr val="dk1"/>
                </a:solidFill>
                <a:latin typeface="Arial"/>
                <a:ea typeface="Arial"/>
                <a:cs typeface="Arial"/>
                <a:sym typeface="Arial"/>
              </a:rPr>
              <a:t>			     </a:t>
            </a:r>
            <a:r>
              <a:rPr lang="en" sz="1800" b="0" i="0" u="none" strike="noStrike" cap="none" baseline="0" dirty="0" smtClean="0">
                <a:solidFill>
                  <a:schemeClr val="dk1"/>
                </a:solidFill>
                <a:latin typeface="Arial"/>
                <a:ea typeface="Arial"/>
                <a:cs typeface="Arial"/>
                <a:sym typeface="Arial"/>
              </a:rPr>
              <a:t>R.E.M</a:t>
            </a:r>
            <a:r>
              <a:rPr lang="en" sz="1800" b="0" i="0" u="none" strike="noStrike" cap="none" baseline="0" dirty="0">
                <a:solidFill>
                  <a:schemeClr val="dk1"/>
                </a:solidFill>
                <a:latin typeface="Arial"/>
                <a:ea typeface="Arial"/>
                <a:cs typeface="Arial"/>
                <a:sym typeface="Arial"/>
              </a:rPr>
              <a:t>.</a:t>
            </a:r>
          </a:p>
        </p:txBody>
      </p:sp>
      <p:sp>
        <p:nvSpPr>
          <p:cNvPr id="261" name="Shape 261"/>
          <p:cNvSpPr txBox="1"/>
          <p:nvPr/>
        </p:nvSpPr>
        <p:spPr>
          <a:xfrm>
            <a:off x="-7883" y="344268"/>
            <a:ext cx="9144000" cy="646331"/>
          </a:xfrm>
          <a:prstGeom prst="rect">
            <a:avLst/>
          </a:prstGeom>
          <a:noFill/>
          <a:ln>
            <a:noFill/>
          </a:ln>
        </p:spPr>
        <p:txBody>
          <a:bodyPr lIns="91425" tIns="45700" rIns="91425" bIns="45700" anchor="ctr" anchorCtr="1">
            <a:spAutoFit/>
          </a:bodyPr>
          <a:lstStyle/>
          <a:p>
            <a:pPr marL="0" marR="0" lvl="0" indent="0" algn="ctr" rtl="0">
              <a:spcBef>
                <a:spcPts val="0"/>
              </a:spcBef>
              <a:spcAft>
                <a:spcPts val="0"/>
              </a:spcAft>
              <a:buSzPct val="25000"/>
              <a:buNone/>
            </a:pPr>
            <a:r>
              <a:rPr lang="en" sz="3600" b="1" i="0" u="none" strike="noStrike" cap="none" baseline="0">
                <a:solidFill>
                  <a:schemeClr val="dk1"/>
                </a:solidFill>
                <a:latin typeface="Arial"/>
                <a:ea typeface="Arial"/>
                <a:cs typeface="Arial"/>
                <a:sym typeface="Arial"/>
              </a:rPr>
              <a:t>Groups &amp; Artists Influenced</a:t>
            </a:r>
          </a:p>
        </p:txBody>
      </p:sp>
      <p:sp>
        <p:nvSpPr>
          <p:cNvPr id="262" name="Shape 262"/>
          <p:cNvSpPr txBox="1"/>
          <p:nvPr/>
        </p:nvSpPr>
        <p:spPr>
          <a:xfrm>
            <a:off x="952500" y="3495430"/>
            <a:ext cx="2678399" cy="246299"/>
          </a:xfrm>
          <a:prstGeom prst="rect">
            <a:avLst/>
          </a:prstGeom>
          <a:noFill/>
          <a:ln>
            <a:noFill/>
          </a:ln>
        </p:spPr>
        <p:txBody>
          <a:bodyPr lIns="91425" tIns="45700" rIns="91425" bIns="45700" anchor="t" anchorCtr="0">
            <a:spAutoFit/>
          </a:bodyPr>
          <a:lstStyle/>
          <a:p>
            <a:pPr marL="0" marR="0" lvl="0" indent="0" algn="l" rtl="0">
              <a:spcBef>
                <a:spcPts val="0"/>
              </a:spcBef>
              <a:spcAft>
                <a:spcPts val="0"/>
              </a:spcAft>
              <a:buSzPct val="25000"/>
              <a:buNone/>
            </a:pPr>
            <a:r>
              <a:rPr lang="en" sz="900" b="0" i="0" u="none" strike="noStrike" cap="none" baseline="0" dirty="0">
                <a:solidFill>
                  <a:schemeClr val="bg1">
                    <a:lumMod val="65000"/>
                  </a:schemeClr>
                </a:solidFill>
                <a:latin typeface="Arial"/>
                <a:ea typeface="Arial"/>
                <a:cs typeface="Arial"/>
                <a:sym typeface="Arial"/>
              </a:rPr>
              <a:t>http://rockhall.com/inductees/patti-smith</a:t>
            </a:r>
            <a:r>
              <a:rPr lang="en" sz="1000" b="0" i="0" u="none" strike="noStrike" cap="none" baseline="0" dirty="0">
                <a:solidFill>
                  <a:schemeClr val="bg1">
                    <a:lumMod val="65000"/>
                  </a:schemeClr>
                </a:solidFill>
                <a:latin typeface="Arial"/>
                <a:ea typeface="Arial"/>
                <a:cs typeface="Arial"/>
                <a:sym typeface="Arial"/>
              </a:rPr>
              <a:t>/</a:t>
            </a:r>
          </a:p>
        </p:txBody>
      </p:sp>
      <p:sp>
        <p:nvSpPr>
          <p:cNvPr id="263" name="Shape 263"/>
          <p:cNvSpPr/>
          <p:nvPr/>
        </p:nvSpPr>
        <p:spPr>
          <a:xfrm>
            <a:off x="3613103" y="3503230"/>
            <a:ext cx="1838999" cy="230699"/>
          </a:xfrm>
          <a:prstGeom prst="rect">
            <a:avLst/>
          </a:prstGeom>
          <a:noFill/>
          <a:ln>
            <a:noFill/>
          </a:ln>
        </p:spPr>
        <p:txBody>
          <a:bodyPr lIns="91425" tIns="45700" rIns="91425" bIns="45700" anchor="t" anchorCtr="0">
            <a:spAutoFit/>
          </a:bodyPr>
          <a:lstStyle/>
          <a:p>
            <a:pPr marL="0" marR="0" lvl="0" indent="0" algn="l" rtl="0">
              <a:spcBef>
                <a:spcPts val="0"/>
              </a:spcBef>
              <a:spcAft>
                <a:spcPts val="0"/>
              </a:spcAft>
              <a:buSzPct val="25000"/>
              <a:buNone/>
            </a:pPr>
            <a:r>
              <a:rPr lang="en" sz="900" b="0" i="0" u="none" strike="noStrike" cap="none" baseline="0" dirty="0">
                <a:solidFill>
                  <a:schemeClr val="bg1">
                    <a:lumMod val="65000"/>
                  </a:schemeClr>
                </a:solidFill>
                <a:latin typeface="Arial"/>
                <a:ea typeface="Arial"/>
                <a:cs typeface="Arial"/>
                <a:sym typeface="Arial"/>
              </a:rPr>
              <a:t>http://rockhall.com/inductees/u2/</a:t>
            </a:r>
          </a:p>
        </p:txBody>
      </p:sp>
      <p:sp>
        <p:nvSpPr>
          <p:cNvPr id="264" name="Shape 264"/>
          <p:cNvSpPr/>
          <p:nvPr/>
        </p:nvSpPr>
        <p:spPr>
          <a:xfrm>
            <a:off x="6198608" y="3503164"/>
            <a:ext cx="1909500" cy="230699"/>
          </a:xfrm>
          <a:prstGeom prst="rect">
            <a:avLst/>
          </a:prstGeom>
          <a:noFill/>
          <a:ln>
            <a:noFill/>
          </a:ln>
        </p:spPr>
        <p:txBody>
          <a:bodyPr lIns="91425" tIns="45700" rIns="91425" bIns="45700" anchor="t" anchorCtr="0">
            <a:spAutoFit/>
          </a:bodyPr>
          <a:lstStyle/>
          <a:p>
            <a:pPr marL="0" marR="0" lvl="0" indent="0" algn="l" rtl="0">
              <a:spcBef>
                <a:spcPts val="0"/>
              </a:spcBef>
              <a:spcAft>
                <a:spcPts val="0"/>
              </a:spcAft>
              <a:buSzPct val="25000"/>
              <a:buNone/>
            </a:pPr>
            <a:r>
              <a:rPr lang="en" sz="900" b="0" i="0" u="none" strike="noStrike" cap="none" baseline="0" dirty="0">
                <a:solidFill>
                  <a:schemeClr val="bg1">
                    <a:lumMod val="65000"/>
                  </a:schemeClr>
                </a:solidFill>
                <a:latin typeface="Arial"/>
                <a:ea typeface="Arial"/>
                <a:cs typeface="Arial"/>
                <a:sym typeface="Arial"/>
              </a:rPr>
              <a:t>http://rockhall.com/inductees/rem/</a:t>
            </a:r>
          </a:p>
        </p:txBody>
      </p:sp>
      <p:sp>
        <p:nvSpPr>
          <p:cNvPr id="11" name="Shape 633"/>
          <p:cNvSpPr txBox="1">
            <a:spLocks noGrp="1"/>
          </p:cNvSpPr>
          <p:nvPr>
            <p:ph type="body" idx="1"/>
          </p:nvPr>
        </p:nvSpPr>
        <p:spPr>
          <a:xfrm>
            <a:off x="7370557" y="5734"/>
            <a:ext cx="1773443" cy="338534"/>
          </a:xfrm>
          <a:prstGeom prst="rect">
            <a:avLst/>
          </a:prstGeom>
          <a:solidFill>
            <a:srgbClr val="0C0C0C">
              <a:alpha val="63921"/>
            </a:srgbClr>
          </a:solidFill>
          <a:ln>
            <a:noFill/>
          </a:ln>
        </p:spPr>
        <p:txBody>
          <a:bodyPr wrap="square" lIns="45720" tIns="45720" rIns="45720" bIns="45700" anchor="t" anchorCtr="0">
            <a:spAutoFit/>
          </a:bodyPr>
          <a:lstStyle/>
          <a:p>
            <a:pPr marL="342900" marR="0" lvl="0" indent="-342900" algn="ctr" rtl="0">
              <a:spcBef>
                <a:spcPts val="640"/>
              </a:spcBef>
              <a:buClr>
                <a:schemeClr val="lt1"/>
              </a:buClr>
              <a:buSzPct val="25000"/>
              <a:buFont typeface="Arial"/>
              <a:buNone/>
            </a:pPr>
            <a:r>
              <a:rPr lang="en" sz="1600" b="1" dirty="0" smtClean="0">
                <a:solidFill>
                  <a:schemeClr val="bg1"/>
                </a:solidFill>
              </a:rPr>
              <a:t>Kao-Ying</a:t>
            </a:r>
            <a:endParaRPr lang="en" sz="1600" b="1" i="0" u="none" strike="noStrike" cap="none" baseline="0" dirty="0">
              <a:solidFill>
                <a:schemeClr val="bg1"/>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300">
        <p14:glitter pattern="hexagon"/>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68"/>
        <p:cNvGrpSpPr/>
        <p:nvPr/>
      </p:nvGrpSpPr>
      <p:grpSpPr>
        <a:xfrm>
          <a:off x="0" y="0"/>
          <a:ext cx="0" cy="0"/>
          <a:chOff x="0" y="0"/>
          <a:chExt cx="0" cy="0"/>
        </a:xfrm>
      </p:grpSpPr>
      <p:sp>
        <p:nvSpPr>
          <p:cNvPr id="269" name="Shape 269"/>
          <p:cNvSpPr txBox="1"/>
          <p:nvPr/>
        </p:nvSpPr>
        <p:spPr>
          <a:xfrm>
            <a:off x="997200" y="752275"/>
            <a:ext cx="6822900" cy="1032299"/>
          </a:xfrm>
          <a:prstGeom prst="rect">
            <a:avLst/>
          </a:prstGeom>
          <a:noFill/>
        </p:spPr>
        <p:txBody>
          <a:bodyPr lIns="91425" tIns="91425" rIns="91425" bIns="91425" anchor="t" anchorCtr="0">
            <a:spAutoFit/>
          </a:bodyPr>
          <a:lstStyle/>
          <a:p>
            <a:endParaRPr/>
          </a:p>
        </p:txBody>
      </p:sp>
      <p:sp>
        <p:nvSpPr>
          <p:cNvPr id="270" name="Shape 270"/>
          <p:cNvSpPr/>
          <p:nvPr/>
        </p:nvSpPr>
        <p:spPr>
          <a:xfrm>
            <a:off x="6081539" y="3379985"/>
            <a:ext cx="2528870" cy="2373567"/>
          </a:xfrm>
          <a:prstGeom prst="rect">
            <a:avLst/>
          </a:prstGeom>
          <a:blipFill>
            <a:blip r:embed="rId4"/>
            <a:stretch>
              <a:fillRect/>
            </a:stretch>
          </a:blipFill>
          <a:ln>
            <a:noFill/>
          </a:ln>
          <a:effectLst>
            <a:softEdge rad="63500"/>
          </a:effectLst>
        </p:spPr>
      </p:sp>
      <p:sp>
        <p:nvSpPr>
          <p:cNvPr id="271" name="Shape 271"/>
          <p:cNvSpPr/>
          <p:nvPr/>
        </p:nvSpPr>
        <p:spPr>
          <a:xfrm>
            <a:off x="2622246" y="3332483"/>
            <a:ext cx="3187894" cy="2468571"/>
          </a:xfrm>
          <a:prstGeom prst="rect">
            <a:avLst/>
          </a:prstGeom>
          <a:blipFill>
            <a:blip r:embed="rId5"/>
            <a:stretch>
              <a:fillRect/>
            </a:stretch>
          </a:blipFill>
          <a:ln>
            <a:noFill/>
          </a:ln>
          <a:effectLst>
            <a:softEdge rad="63500"/>
          </a:effectLst>
        </p:spPr>
      </p:sp>
      <p:sp>
        <p:nvSpPr>
          <p:cNvPr id="272" name="Shape 272"/>
          <p:cNvSpPr txBox="1"/>
          <p:nvPr/>
        </p:nvSpPr>
        <p:spPr>
          <a:xfrm>
            <a:off x="2515400" y="1087283"/>
            <a:ext cx="5958899" cy="2245199"/>
          </a:xfrm>
          <a:prstGeom prst="rect">
            <a:avLst/>
          </a:prstGeom>
          <a:noFill/>
        </p:spPr>
        <p:txBody>
          <a:bodyPr lIns="91425" tIns="91425" rIns="91425" bIns="91425" anchor="t" anchorCtr="0">
            <a:spAutoFit/>
          </a:bodyPr>
          <a:lstStyle/>
          <a:p>
            <a:pPr lvl="0" rtl="0">
              <a:buNone/>
            </a:pPr>
            <a:r>
              <a:rPr lang="en" sz="1800"/>
              <a:t>The two pioneers for the American Punk Movement in the 1960s were: The Motor City Five (MC5) and the Velvet Underground</a:t>
            </a:r>
          </a:p>
          <a:p>
            <a:endParaRPr lang="en" sz="1800"/>
          </a:p>
          <a:p>
            <a:pPr lvl="0">
              <a:buNone/>
            </a:pPr>
            <a:r>
              <a:rPr lang="en" sz="1800"/>
              <a:t>Both were formed in 1965.  MC5 was formed in the suburbs of Detroit, while the Velvet Underground was formed in New York City</a:t>
            </a:r>
          </a:p>
        </p:txBody>
      </p:sp>
      <p:sp>
        <p:nvSpPr>
          <p:cNvPr id="273" name="Shape 273"/>
          <p:cNvSpPr txBox="1"/>
          <p:nvPr/>
        </p:nvSpPr>
        <p:spPr>
          <a:xfrm>
            <a:off x="3513125" y="5756703"/>
            <a:ext cx="1541699" cy="465900"/>
          </a:xfrm>
          <a:prstGeom prst="rect">
            <a:avLst/>
          </a:prstGeom>
          <a:noFill/>
        </p:spPr>
        <p:txBody>
          <a:bodyPr lIns="91425" tIns="91425" rIns="91425" bIns="91425" anchor="t" anchorCtr="0">
            <a:spAutoFit/>
          </a:bodyPr>
          <a:lstStyle/>
          <a:p>
            <a:pPr algn="ctr">
              <a:buNone/>
            </a:pPr>
            <a:r>
              <a:rPr lang="en" sz="1800"/>
              <a:t>MC5</a:t>
            </a:r>
          </a:p>
        </p:txBody>
      </p:sp>
      <p:sp>
        <p:nvSpPr>
          <p:cNvPr id="274" name="Shape 274"/>
          <p:cNvSpPr txBox="1"/>
          <p:nvPr/>
        </p:nvSpPr>
        <p:spPr>
          <a:xfrm>
            <a:off x="5887675" y="5753553"/>
            <a:ext cx="2916599" cy="472199"/>
          </a:xfrm>
          <a:prstGeom prst="rect">
            <a:avLst/>
          </a:prstGeom>
          <a:noFill/>
        </p:spPr>
        <p:txBody>
          <a:bodyPr lIns="91425" tIns="91425" rIns="91425" bIns="91425" anchor="t" anchorCtr="0">
            <a:spAutoFit/>
          </a:bodyPr>
          <a:lstStyle/>
          <a:p>
            <a:pPr algn="ctr">
              <a:buNone/>
            </a:pPr>
            <a:r>
              <a:rPr lang="en" sz="1800"/>
              <a:t>The Velvet Underground</a:t>
            </a:r>
          </a:p>
        </p:txBody>
      </p:sp>
      <p:sp>
        <p:nvSpPr>
          <p:cNvPr id="275" name="Shape 275"/>
          <p:cNvSpPr txBox="1"/>
          <p:nvPr/>
        </p:nvSpPr>
        <p:spPr>
          <a:xfrm>
            <a:off x="-7883" y="344268"/>
            <a:ext cx="9144000" cy="646199"/>
          </a:xfrm>
          <a:prstGeom prst="rect">
            <a:avLst/>
          </a:prstGeom>
          <a:noFill/>
          <a:ln>
            <a:noFill/>
          </a:ln>
        </p:spPr>
        <p:txBody>
          <a:bodyPr lIns="91425" tIns="45700" rIns="91425" bIns="45700" anchor="ctr" anchorCtr="1">
            <a:spAutoFit/>
          </a:bodyPr>
          <a:lstStyle/>
          <a:p>
            <a:pPr lvl="0" algn="ctr" rtl="0">
              <a:buClr>
                <a:srgbClr val="000000"/>
              </a:buClr>
              <a:buSzPct val="25000"/>
              <a:buFont typeface="Arial"/>
              <a:buNone/>
            </a:pPr>
            <a:r>
              <a:rPr lang="en" sz="3600" b="1">
                <a:solidFill>
                  <a:schemeClr val="dk1"/>
                </a:solidFill>
              </a:rPr>
              <a:t>Other Music</a:t>
            </a:r>
          </a:p>
        </p:txBody>
      </p:sp>
      <p:sp>
        <p:nvSpPr>
          <p:cNvPr id="276" name="Shape 276"/>
          <p:cNvSpPr txBox="1"/>
          <p:nvPr/>
        </p:nvSpPr>
        <p:spPr>
          <a:xfrm>
            <a:off x="2766442" y="3094994"/>
            <a:ext cx="2899499" cy="307746"/>
          </a:xfrm>
          <a:prstGeom prst="rect">
            <a:avLst/>
          </a:prstGeom>
          <a:noFill/>
        </p:spPr>
        <p:txBody>
          <a:bodyPr lIns="91425" tIns="91425" rIns="91425" bIns="91425" anchor="t" anchorCtr="0">
            <a:spAutoFit/>
          </a:bodyPr>
          <a:lstStyle/>
          <a:p>
            <a:pPr>
              <a:buNone/>
            </a:pPr>
            <a:r>
              <a:rPr lang="en" sz="800" dirty="0">
                <a:solidFill>
                  <a:schemeClr val="bg1">
                    <a:lumMod val="65000"/>
                  </a:schemeClr>
                </a:solidFill>
              </a:rPr>
              <a:t>http://www.headheritage.co.uk/unsung/feature/mc5_2005/</a:t>
            </a:r>
          </a:p>
        </p:txBody>
      </p:sp>
      <p:sp>
        <p:nvSpPr>
          <p:cNvPr id="277" name="Shape 277"/>
          <p:cNvSpPr txBox="1"/>
          <p:nvPr/>
        </p:nvSpPr>
        <p:spPr>
          <a:xfrm>
            <a:off x="5952775" y="3094994"/>
            <a:ext cx="2851500" cy="307746"/>
          </a:xfrm>
          <a:prstGeom prst="rect">
            <a:avLst/>
          </a:prstGeom>
          <a:noFill/>
        </p:spPr>
        <p:txBody>
          <a:bodyPr lIns="91425" tIns="91425" rIns="91425" bIns="91425" anchor="t" anchorCtr="0">
            <a:spAutoFit/>
          </a:bodyPr>
          <a:lstStyle/>
          <a:p>
            <a:pPr>
              <a:buNone/>
            </a:pPr>
            <a:r>
              <a:rPr lang="en" sz="800" dirty="0">
                <a:solidFill>
                  <a:schemeClr val="bg1">
                    <a:lumMod val="65000"/>
                  </a:schemeClr>
                </a:solidFill>
              </a:rPr>
              <a:t>http://workingwithenglish.wikispaces.com/Venus+in+Furs</a:t>
            </a:r>
          </a:p>
        </p:txBody>
      </p:sp>
      <p:sp>
        <p:nvSpPr>
          <p:cNvPr id="11" name="Shape 633"/>
          <p:cNvSpPr txBox="1">
            <a:spLocks noGrp="1"/>
          </p:cNvSpPr>
          <p:nvPr>
            <p:ph type="body" idx="1"/>
          </p:nvPr>
        </p:nvSpPr>
        <p:spPr>
          <a:xfrm>
            <a:off x="7370557" y="5734"/>
            <a:ext cx="1773443" cy="338534"/>
          </a:xfrm>
          <a:prstGeom prst="rect">
            <a:avLst/>
          </a:prstGeom>
          <a:solidFill>
            <a:srgbClr val="0C0C0C">
              <a:alpha val="63921"/>
            </a:srgbClr>
          </a:solidFill>
          <a:ln>
            <a:noFill/>
          </a:ln>
        </p:spPr>
        <p:txBody>
          <a:bodyPr wrap="square" lIns="45720" tIns="45720" rIns="45720" bIns="45700" anchor="t" anchorCtr="0">
            <a:spAutoFit/>
          </a:bodyPr>
          <a:lstStyle/>
          <a:p>
            <a:pPr marL="342900" marR="0" lvl="0" indent="-342900" algn="ctr" rtl="0">
              <a:spcBef>
                <a:spcPts val="640"/>
              </a:spcBef>
              <a:buClr>
                <a:schemeClr val="lt1"/>
              </a:buClr>
              <a:buSzPct val="25000"/>
              <a:buFont typeface="Arial"/>
              <a:buNone/>
            </a:pPr>
            <a:r>
              <a:rPr lang="en" sz="1600" b="1" dirty="0" smtClean="0">
                <a:solidFill>
                  <a:schemeClr val="bg1"/>
                </a:solidFill>
              </a:rPr>
              <a:t>Makenna</a:t>
            </a:r>
            <a:endParaRPr lang="en" sz="1600" b="1" i="0" u="none" strike="noStrike" cap="none" baseline="0" dirty="0">
              <a:solidFill>
                <a:schemeClr val="bg1"/>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300">
        <p14:glitter pattern="hexago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1"/>
        <p:cNvGrpSpPr/>
        <p:nvPr/>
      </p:nvGrpSpPr>
      <p:grpSpPr>
        <a:xfrm>
          <a:off x="0" y="0"/>
          <a:ext cx="0" cy="0"/>
          <a:chOff x="0" y="0"/>
          <a:chExt cx="0" cy="0"/>
        </a:xfrm>
      </p:grpSpPr>
      <p:sp>
        <p:nvSpPr>
          <p:cNvPr id="282" name="Shape 282"/>
          <p:cNvSpPr txBox="1"/>
          <p:nvPr/>
        </p:nvSpPr>
        <p:spPr>
          <a:xfrm>
            <a:off x="4197500" y="1300299"/>
            <a:ext cx="4255499" cy="3718500"/>
          </a:xfrm>
          <a:prstGeom prst="rect">
            <a:avLst/>
          </a:prstGeom>
          <a:noFill/>
        </p:spPr>
        <p:txBody>
          <a:bodyPr lIns="91425" tIns="91425" rIns="91425" bIns="91425" anchor="t" anchorCtr="0">
            <a:spAutoFit/>
          </a:bodyPr>
          <a:lstStyle/>
          <a:p>
            <a:pPr lvl="0" rtl="0">
              <a:buNone/>
            </a:pPr>
            <a:r>
              <a:rPr lang="en" sz="1700"/>
              <a:t>Not long after the Velvet Underground formed in 1965, Iggy and the Stooges was formed in Ann Arbor, Michigan in 1967.</a:t>
            </a:r>
          </a:p>
          <a:p>
            <a:endParaRPr lang="en" sz="1700"/>
          </a:p>
          <a:p>
            <a:pPr lvl="0" rtl="0">
              <a:buNone/>
            </a:pPr>
            <a:r>
              <a:rPr lang="en" sz="1700"/>
              <a:t>The Velvet Underground proved to be a great influence on Iggy and the Stooges as the first album of the new group was produced by Velvet Underground's John Cale.</a:t>
            </a:r>
          </a:p>
          <a:p>
            <a:endParaRPr lang="en" sz="1700"/>
          </a:p>
          <a:p>
            <a:pPr lvl="0">
              <a:buNone/>
            </a:pPr>
            <a:r>
              <a:rPr lang="en" sz="1700"/>
              <a:t>According to Scott Lipscomb and Joe Stuessy, "even more than the Velvet Underground, Iggy Pop became the prototype of the punk style                               of the late 1970s.</a:t>
            </a:r>
          </a:p>
        </p:txBody>
      </p:sp>
      <p:sp>
        <p:nvSpPr>
          <p:cNvPr id="283" name="Shape 283"/>
          <p:cNvSpPr/>
          <p:nvPr/>
        </p:nvSpPr>
        <p:spPr>
          <a:xfrm>
            <a:off x="1007416" y="2093275"/>
            <a:ext cx="3000058" cy="2990533"/>
          </a:xfrm>
          <a:prstGeom prst="rect">
            <a:avLst/>
          </a:prstGeom>
          <a:blipFill>
            <a:blip r:embed="rId4"/>
            <a:stretch>
              <a:fillRect/>
            </a:stretch>
          </a:blipFill>
          <a:ln>
            <a:noFill/>
          </a:ln>
          <a:effectLst>
            <a:softEdge rad="63500"/>
          </a:effectLst>
        </p:spPr>
      </p:sp>
      <p:sp>
        <p:nvSpPr>
          <p:cNvPr id="284" name="Shape 284"/>
          <p:cNvSpPr txBox="1"/>
          <p:nvPr/>
        </p:nvSpPr>
        <p:spPr>
          <a:xfrm>
            <a:off x="-7883" y="344268"/>
            <a:ext cx="9144000" cy="646199"/>
          </a:xfrm>
          <a:prstGeom prst="rect">
            <a:avLst/>
          </a:prstGeom>
          <a:noFill/>
          <a:ln>
            <a:noFill/>
          </a:ln>
        </p:spPr>
        <p:txBody>
          <a:bodyPr lIns="91425" tIns="45700" rIns="91425" bIns="45700" anchor="ctr" anchorCtr="1">
            <a:spAutoFit/>
          </a:bodyPr>
          <a:lstStyle/>
          <a:p>
            <a:pPr lvl="0" algn="ctr" rtl="0">
              <a:buClr>
                <a:srgbClr val="000000"/>
              </a:buClr>
              <a:buSzPct val="30555"/>
              <a:buFont typeface="Arial"/>
              <a:buNone/>
            </a:pPr>
            <a:r>
              <a:rPr lang="en" sz="3600" b="1">
                <a:solidFill>
                  <a:schemeClr val="dk1"/>
                </a:solidFill>
              </a:rPr>
              <a:t>Other Music </a:t>
            </a:r>
          </a:p>
        </p:txBody>
      </p:sp>
      <p:sp>
        <p:nvSpPr>
          <p:cNvPr id="285" name="Shape 285"/>
          <p:cNvSpPr txBox="1"/>
          <p:nvPr/>
        </p:nvSpPr>
        <p:spPr>
          <a:xfrm>
            <a:off x="1007416" y="5018800"/>
            <a:ext cx="3553799" cy="307746"/>
          </a:xfrm>
          <a:prstGeom prst="rect">
            <a:avLst/>
          </a:prstGeom>
          <a:noFill/>
        </p:spPr>
        <p:txBody>
          <a:bodyPr lIns="91425" tIns="91425" rIns="91425" bIns="91425" anchor="t" anchorCtr="0">
            <a:spAutoFit/>
          </a:bodyPr>
          <a:lstStyle/>
          <a:p>
            <a:pPr>
              <a:buNone/>
            </a:pPr>
            <a:r>
              <a:rPr lang="en" sz="800" dirty="0">
                <a:solidFill>
                  <a:schemeClr val="bg1">
                    <a:lumMod val="65000"/>
                  </a:schemeClr>
                </a:solidFill>
              </a:rPr>
              <a:t>http://www.tvrage.com/person/id-199307/Iggy+%26+The+Stooges</a:t>
            </a:r>
          </a:p>
        </p:txBody>
      </p:sp>
      <p:sp>
        <p:nvSpPr>
          <p:cNvPr id="6" name="Shape 633"/>
          <p:cNvSpPr txBox="1">
            <a:spLocks noGrp="1"/>
          </p:cNvSpPr>
          <p:nvPr>
            <p:ph type="body" idx="1"/>
          </p:nvPr>
        </p:nvSpPr>
        <p:spPr>
          <a:xfrm>
            <a:off x="7370557" y="5734"/>
            <a:ext cx="1773443" cy="338534"/>
          </a:xfrm>
          <a:prstGeom prst="rect">
            <a:avLst/>
          </a:prstGeom>
          <a:solidFill>
            <a:srgbClr val="0C0C0C">
              <a:alpha val="63921"/>
            </a:srgbClr>
          </a:solidFill>
          <a:ln>
            <a:noFill/>
          </a:ln>
        </p:spPr>
        <p:txBody>
          <a:bodyPr wrap="square" lIns="45720" tIns="45720" rIns="45720" bIns="45700" anchor="t" anchorCtr="0">
            <a:spAutoFit/>
          </a:bodyPr>
          <a:lstStyle/>
          <a:p>
            <a:pPr marL="342900" marR="0" lvl="0" indent="-342900" algn="ctr" rtl="0">
              <a:spcBef>
                <a:spcPts val="640"/>
              </a:spcBef>
              <a:buClr>
                <a:schemeClr val="lt1"/>
              </a:buClr>
              <a:buSzPct val="25000"/>
              <a:buFont typeface="Arial"/>
              <a:buNone/>
            </a:pPr>
            <a:r>
              <a:rPr lang="en" sz="1600" b="1" dirty="0" smtClean="0">
                <a:solidFill>
                  <a:schemeClr val="bg1"/>
                </a:solidFill>
              </a:rPr>
              <a:t>Makenna</a:t>
            </a:r>
            <a:endParaRPr lang="en" sz="1600" b="1" i="0" u="none" strike="noStrike" cap="none" baseline="0" dirty="0">
              <a:solidFill>
                <a:schemeClr val="bg1"/>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300">
        <p14:glitter pattern="hexagon"/>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9"/>
        <p:cNvGrpSpPr/>
        <p:nvPr/>
      </p:nvGrpSpPr>
      <p:grpSpPr>
        <a:xfrm>
          <a:off x="0" y="0"/>
          <a:ext cx="0" cy="0"/>
          <a:chOff x="0" y="0"/>
          <a:chExt cx="0" cy="0"/>
        </a:xfrm>
      </p:grpSpPr>
      <p:sp>
        <p:nvSpPr>
          <p:cNvPr id="290" name="Shape 290"/>
          <p:cNvSpPr txBox="1"/>
          <p:nvPr/>
        </p:nvSpPr>
        <p:spPr>
          <a:xfrm>
            <a:off x="2593848" y="990469"/>
            <a:ext cx="3923400" cy="4406699"/>
          </a:xfrm>
          <a:prstGeom prst="rect">
            <a:avLst/>
          </a:prstGeom>
          <a:noFill/>
        </p:spPr>
        <p:txBody>
          <a:bodyPr lIns="91425" tIns="91425" rIns="91425" bIns="91425" anchor="t" anchorCtr="0">
            <a:spAutoFit/>
          </a:bodyPr>
          <a:lstStyle/>
          <a:p>
            <a:pPr lvl="0" rtl="0">
              <a:buNone/>
            </a:pPr>
            <a:r>
              <a:rPr lang="en" sz="1600"/>
              <a:t>The Velvet Underground also paved the way for other artists including Patti Smith.</a:t>
            </a:r>
          </a:p>
          <a:p>
            <a:endParaRPr lang="en" sz="1600"/>
          </a:p>
          <a:p>
            <a:pPr lvl="0" rtl="0">
              <a:buNone/>
            </a:pPr>
            <a:r>
              <a:rPr lang="en" sz="1600"/>
              <a:t>Patti had some success in the late 1970s when her albums </a:t>
            </a:r>
            <a:r>
              <a:rPr lang="en" sz="1600" i="1"/>
              <a:t>Wave (1979) </a:t>
            </a:r>
            <a:r>
              <a:rPr lang="en" sz="1600"/>
              <a:t>and </a:t>
            </a:r>
            <a:r>
              <a:rPr lang="en" sz="1600" i="1"/>
              <a:t>Easter (1978)</a:t>
            </a:r>
            <a:r>
              <a:rPr lang="en" sz="1600"/>
              <a:t> hit the Top 20.</a:t>
            </a:r>
          </a:p>
          <a:p>
            <a:endParaRPr lang="en" sz="1600"/>
          </a:p>
          <a:p>
            <a:pPr lvl="0" rtl="0">
              <a:buNone/>
            </a:pPr>
            <a:r>
              <a:rPr lang="en" sz="1600"/>
              <a:t>According to Scott Lipscomb and Joe Stuessy, "Patti Smith dropped out of the music scene in the early 1980's when she moved to Detroit and married MC5 guitarist Fred "Sonic" Smith."</a:t>
            </a:r>
          </a:p>
          <a:p>
            <a:endParaRPr lang="en" sz="1600"/>
          </a:p>
          <a:p>
            <a:pPr lvl="0">
              <a:buNone/>
            </a:pPr>
            <a:r>
              <a:rPr lang="en" sz="1600"/>
              <a:t>There were two notable 1970s punk-new-wave bands that were influenced by The Velvet Underground: Talking Heads and The Police.  Both bands emerged from NYC and led the transition from punk to new wave.</a:t>
            </a:r>
          </a:p>
        </p:txBody>
      </p:sp>
      <p:sp>
        <p:nvSpPr>
          <p:cNvPr id="291" name="Shape 291"/>
          <p:cNvSpPr/>
          <p:nvPr/>
        </p:nvSpPr>
        <p:spPr>
          <a:xfrm>
            <a:off x="592113" y="1360008"/>
            <a:ext cx="1898103" cy="2859932"/>
          </a:xfrm>
          <a:prstGeom prst="rect">
            <a:avLst/>
          </a:prstGeom>
          <a:blipFill>
            <a:blip r:embed="rId4"/>
            <a:stretch>
              <a:fillRect/>
            </a:stretch>
          </a:blipFill>
          <a:ln>
            <a:noFill/>
          </a:ln>
          <a:effectLst>
            <a:softEdge rad="63500"/>
          </a:effectLst>
        </p:spPr>
      </p:sp>
      <p:sp>
        <p:nvSpPr>
          <p:cNvPr id="292" name="Shape 292"/>
          <p:cNvSpPr/>
          <p:nvPr/>
        </p:nvSpPr>
        <p:spPr>
          <a:xfrm>
            <a:off x="6638017" y="1656158"/>
            <a:ext cx="1877301" cy="2086358"/>
          </a:xfrm>
          <a:prstGeom prst="rect">
            <a:avLst/>
          </a:prstGeom>
          <a:blipFill>
            <a:blip r:embed="rId5"/>
            <a:stretch>
              <a:fillRect/>
            </a:stretch>
          </a:blipFill>
          <a:ln>
            <a:noFill/>
          </a:ln>
          <a:effectLst>
            <a:softEdge rad="63500"/>
          </a:effectLst>
        </p:spPr>
      </p:sp>
      <p:sp>
        <p:nvSpPr>
          <p:cNvPr id="293" name="Shape 293"/>
          <p:cNvSpPr txBox="1"/>
          <p:nvPr/>
        </p:nvSpPr>
        <p:spPr>
          <a:xfrm>
            <a:off x="-7883" y="344268"/>
            <a:ext cx="9144000" cy="646199"/>
          </a:xfrm>
          <a:prstGeom prst="rect">
            <a:avLst/>
          </a:prstGeom>
          <a:noFill/>
          <a:ln>
            <a:noFill/>
          </a:ln>
        </p:spPr>
        <p:txBody>
          <a:bodyPr lIns="91425" tIns="45700" rIns="91425" bIns="45700" anchor="ctr" anchorCtr="1">
            <a:spAutoFit/>
          </a:bodyPr>
          <a:lstStyle/>
          <a:p>
            <a:pPr lvl="0" algn="ctr" rtl="0">
              <a:buClr>
                <a:srgbClr val="000000"/>
              </a:buClr>
              <a:buSzPct val="30555"/>
              <a:buFont typeface="Arial"/>
              <a:buNone/>
            </a:pPr>
            <a:r>
              <a:rPr lang="en" sz="3600" b="1">
                <a:solidFill>
                  <a:schemeClr val="dk1"/>
                </a:solidFill>
              </a:rPr>
              <a:t>Other Music </a:t>
            </a:r>
          </a:p>
        </p:txBody>
      </p:sp>
      <p:sp>
        <p:nvSpPr>
          <p:cNvPr id="294" name="Shape 294"/>
          <p:cNvSpPr txBox="1"/>
          <p:nvPr/>
        </p:nvSpPr>
        <p:spPr>
          <a:xfrm>
            <a:off x="6493817" y="3742517"/>
            <a:ext cx="2358299" cy="307746"/>
          </a:xfrm>
          <a:prstGeom prst="rect">
            <a:avLst/>
          </a:prstGeom>
          <a:noFill/>
        </p:spPr>
        <p:txBody>
          <a:bodyPr lIns="91425" tIns="91425" rIns="91425" bIns="91425" anchor="t" anchorCtr="0">
            <a:spAutoFit/>
          </a:bodyPr>
          <a:lstStyle/>
          <a:p>
            <a:pPr>
              <a:buNone/>
            </a:pPr>
            <a:r>
              <a:rPr lang="en" sz="800" dirty="0">
                <a:solidFill>
                  <a:schemeClr val="bg1">
                    <a:lumMod val="65000"/>
                  </a:schemeClr>
                </a:solidFill>
              </a:rPr>
              <a:t>http://en.wikipedia.org/wiki/The_Police_(album)</a:t>
            </a:r>
          </a:p>
        </p:txBody>
      </p:sp>
      <p:sp>
        <p:nvSpPr>
          <p:cNvPr id="295" name="Shape 295"/>
          <p:cNvSpPr txBox="1"/>
          <p:nvPr/>
        </p:nvSpPr>
        <p:spPr>
          <a:xfrm>
            <a:off x="374014" y="4209426"/>
            <a:ext cx="2334300" cy="430857"/>
          </a:xfrm>
          <a:prstGeom prst="rect">
            <a:avLst/>
          </a:prstGeom>
          <a:noFill/>
        </p:spPr>
        <p:txBody>
          <a:bodyPr lIns="91425" tIns="91425" rIns="91425" bIns="91425" anchor="t" anchorCtr="0">
            <a:spAutoFit/>
          </a:bodyPr>
          <a:lstStyle/>
          <a:p>
            <a:pPr>
              <a:buNone/>
            </a:pPr>
            <a:r>
              <a:rPr lang="en" sz="800" dirty="0">
                <a:solidFill>
                  <a:schemeClr val="bg1">
                    <a:lumMod val="65000"/>
                  </a:schemeClr>
                </a:solidFill>
              </a:rPr>
              <a:t>http://betsylandofmilkandhoney.blogspot.com/2009/11/pre-thankful-part-ii.html</a:t>
            </a:r>
          </a:p>
        </p:txBody>
      </p:sp>
      <p:sp>
        <p:nvSpPr>
          <p:cNvPr id="8" name="Shape 633"/>
          <p:cNvSpPr txBox="1">
            <a:spLocks noGrp="1"/>
          </p:cNvSpPr>
          <p:nvPr>
            <p:ph type="body" idx="1"/>
          </p:nvPr>
        </p:nvSpPr>
        <p:spPr>
          <a:xfrm>
            <a:off x="7370557" y="5734"/>
            <a:ext cx="1773443" cy="338534"/>
          </a:xfrm>
          <a:prstGeom prst="rect">
            <a:avLst/>
          </a:prstGeom>
          <a:solidFill>
            <a:srgbClr val="0C0C0C">
              <a:alpha val="63921"/>
            </a:srgbClr>
          </a:solidFill>
          <a:ln>
            <a:noFill/>
          </a:ln>
        </p:spPr>
        <p:txBody>
          <a:bodyPr wrap="square" lIns="45720" tIns="45720" rIns="45720" bIns="45700" anchor="t" anchorCtr="0">
            <a:spAutoFit/>
          </a:bodyPr>
          <a:lstStyle/>
          <a:p>
            <a:pPr marL="342900" marR="0" lvl="0" indent="-342900" algn="ctr" rtl="0">
              <a:spcBef>
                <a:spcPts val="640"/>
              </a:spcBef>
              <a:buClr>
                <a:schemeClr val="lt1"/>
              </a:buClr>
              <a:buSzPct val="25000"/>
              <a:buFont typeface="Arial"/>
              <a:buNone/>
            </a:pPr>
            <a:r>
              <a:rPr lang="en" sz="1600" b="1" dirty="0" smtClean="0">
                <a:solidFill>
                  <a:schemeClr val="bg1"/>
                </a:solidFill>
              </a:rPr>
              <a:t>Makenna</a:t>
            </a:r>
            <a:endParaRPr lang="en" sz="1600" b="1" i="0" u="none" strike="noStrike" cap="none" baseline="0" dirty="0">
              <a:solidFill>
                <a:schemeClr val="bg1"/>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300">
        <p14:glitter pattern="hexagon"/>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316"/>
        <p:cNvGrpSpPr/>
        <p:nvPr/>
      </p:nvGrpSpPr>
      <p:grpSpPr>
        <a:xfrm>
          <a:off x="0" y="0"/>
          <a:ext cx="0" cy="0"/>
          <a:chOff x="0" y="0"/>
          <a:chExt cx="0" cy="0"/>
        </a:xfrm>
      </p:grpSpPr>
      <p:sp>
        <p:nvSpPr>
          <p:cNvPr id="317" name="Shape 317"/>
          <p:cNvSpPr txBox="1"/>
          <p:nvPr/>
        </p:nvSpPr>
        <p:spPr>
          <a:xfrm>
            <a:off x="-7883" y="344268"/>
            <a:ext cx="9144000" cy="646199"/>
          </a:xfrm>
          <a:prstGeom prst="rect">
            <a:avLst/>
          </a:prstGeom>
          <a:noFill/>
          <a:ln>
            <a:noFill/>
          </a:ln>
        </p:spPr>
        <p:txBody>
          <a:bodyPr lIns="91425" tIns="45700" rIns="91425" bIns="45700" anchor="ctr" anchorCtr="1">
            <a:spAutoFit/>
          </a:bodyPr>
          <a:lstStyle/>
          <a:p>
            <a:pPr lvl="0" algn="ctr" rtl="0">
              <a:buClr>
                <a:srgbClr val="000000"/>
              </a:buClr>
              <a:buSzPct val="30555"/>
              <a:buFont typeface="Arial"/>
              <a:buNone/>
            </a:pPr>
            <a:r>
              <a:rPr lang="en" sz="3600" b="1">
                <a:solidFill>
                  <a:schemeClr val="dk1"/>
                </a:solidFill>
              </a:rPr>
              <a:t>Musical Analysis of "Heroin"</a:t>
            </a:r>
          </a:p>
        </p:txBody>
      </p:sp>
      <p:sp>
        <p:nvSpPr>
          <p:cNvPr id="318" name="Shape 318"/>
          <p:cNvSpPr txBox="1"/>
          <p:nvPr/>
        </p:nvSpPr>
        <p:spPr>
          <a:xfrm>
            <a:off x="3505200" y="1275350"/>
            <a:ext cx="5029200" cy="3878467"/>
          </a:xfrm>
          <a:prstGeom prst="rect">
            <a:avLst/>
          </a:prstGeom>
          <a:noFill/>
        </p:spPr>
        <p:txBody>
          <a:bodyPr wrap="square" lIns="91425" tIns="91425" rIns="91425" bIns="91425" anchor="t" anchorCtr="0">
            <a:spAutoFit/>
          </a:bodyPr>
          <a:lstStyle/>
          <a:p>
            <a:pPr marL="139700" lvl="0" rtl="0">
              <a:lnSpc>
                <a:spcPct val="115000"/>
              </a:lnSpc>
              <a:buClr>
                <a:srgbClr val="000000"/>
              </a:buClr>
              <a:buSzPct val="129629"/>
            </a:pPr>
            <a:r>
              <a:rPr lang="en" sz="1500" dirty="0"/>
              <a:t>Released on on their first album “The Velvet Underground &amp; Nico” in 1967.</a:t>
            </a:r>
          </a:p>
          <a:p>
            <a:pPr marL="139700" lvl="0" rtl="0">
              <a:lnSpc>
                <a:spcPct val="115000"/>
              </a:lnSpc>
              <a:buClr>
                <a:srgbClr val="000000"/>
              </a:buClr>
              <a:buSzPct val="129629"/>
            </a:pPr>
            <a:endParaRPr lang="en" sz="1500" dirty="0" smtClean="0"/>
          </a:p>
          <a:p>
            <a:pPr marL="139700" lvl="0" rtl="0">
              <a:lnSpc>
                <a:spcPct val="115000"/>
              </a:lnSpc>
              <a:buClr>
                <a:srgbClr val="000000"/>
              </a:buClr>
              <a:buSzPct val="129629"/>
            </a:pPr>
            <a:r>
              <a:rPr lang="en" sz="1500" dirty="0" smtClean="0"/>
              <a:t>Written </a:t>
            </a:r>
            <a:r>
              <a:rPr lang="en" sz="1500" dirty="0"/>
              <a:t>by Lou Reed: commonly associated with the drugs </a:t>
            </a:r>
          </a:p>
          <a:p>
            <a:pPr marL="139700" lvl="0" rtl="0">
              <a:lnSpc>
                <a:spcPct val="115000"/>
              </a:lnSpc>
              <a:buClr>
                <a:srgbClr val="000000"/>
              </a:buClr>
              <a:buSzPct val="129629"/>
            </a:pPr>
            <a:r>
              <a:rPr lang="en" sz="1500" dirty="0"/>
              <a:t>One of the group’s most celebrated compositions.</a:t>
            </a:r>
          </a:p>
          <a:p>
            <a:pPr marL="139700" lvl="0" rtl="0">
              <a:lnSpc>
                <a:spcPct val="115000"/>
              </a:lnSpc>
              <a:buClr>
                <a:srgbClr val="000000"/>
              </a:buClr>
              <a:buSzPct val="129629"/>
            </a:pPr>
            <a:endParaRPr lang="en" sz="1500" dirty="0" smtClean="0"/>
          </a:p>
          <a:p>
            <a:pPr marL="139700" lvl="0" rtl="0">
              <a:lnSpc>
                <a:spcPct val="115000"/>
              </a:lnSpc>
              <a:buClr>
                <a:srgbClr val="000000"/>
              </a:buClr>
              <a:buSzPct val="129629"/>
            </a:pPr>
            <a:r>
              <a:rPr lang="en" sz="1500" dirty="0" smtClean="0"/>
              <a:t>Ranked </a:t>
            </a:r>
            <a:r>
              <a:rPr lang="en" sz="1500" dirty="0"/>
              <a:t>#455 on Rolling Stone’s “500 Greatest Songs of All Time and was included in The Rock and Roll Hall of Fame’s 500 Songs that Shaped Rock and Roll.</a:t>
            </a:r>
          </a:p>
          <a:p>
            <a:pPr marL="139700" lvl="0" rtl="0">
              <a:lnSpc>
                <a:spcPct val="115000"/>
              </a:lnSpc>
              <a:buClr>
                <a:srgbClr val="000000"/>
              </a:buClr>
              <a:buSzPct val="129629"/>
            </a:pPr>
            <a:endParaRPr lang="en" sz="1500" dirty="0" smtClean="0"/>
          </a:p>
          <a:p>
            <a:pPr marL="139700" lvl="0" rtl="0">
              <a:lnSpc>
                <a:spcPct val="115000"/>
              </a:lnSpc>
              <a:buClr>
                <a:srgbClr val="000000"/>
              </a:buClr>
              <a:buSzPct val="129629"/>
            </a:pPr>
            <a:r>
              <a:rPr lang="en" sz="1500" dirty="0" smtClean="0"/>
              <a:t>Tucker </a:t>
            </a:r>
            <a:r>
              <a:rPr lang="en" sz="1500" dirty="0"/>
              <a:t>got lost and stopped drumming around the 6:17 mark and such “mistake” remains an essential element of the song.  </a:t>
            </a:r>
          </a:p>
        </p:txBody>
      </p:sp>
      <p:pic>
        <p:nvPicPr>
          <p:cNvPr id="1026" name="Picture 2" descr="http://static.rateyourmusic.com/album_images/a2db5ca62cc0e70235935c93bb32cf4c/169057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447800"/>
            <a:ext cx="2667000" cy="269557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4324" y="4250325"/>
            <a:ext cx="2784676" cy="461665"/>
          </a:xfrm>
          <a:prstGeom prst="rect">
            <a:avLst/>
          </a:prstGeom>
          <a:noFill/>
        </p:spPr>
        <p:txBody>
          <a:bodyPr wrap="square" rtlCol="0">
            <a:spAutoFit/>
          </a:bodyPr>
          <a:lstStyle/>
          <a:p>
            <a:r>
              <a:rPr lang="en-US" sz="800" dirty="0">
                <a:solidFill>
                  <a:schemeClr val="bg1">
                    <a:lumMod val="65000"/>
                  </a:schemeClr>
                </a:solidFill>
              </a:rPr>
              <a:t>http://rateyourmusic.com/release/unauth/the_velvet_underground/heroin___live_at_the_fondation_cartier___paris_15th_june_1990//buy</a:t>
            </a:r>
          </a:p>
        </p:txBody>
      </p:sp>
      <p:sp>
        <p:nvSpPr>
          <p:cNvPr id="6" name="Shape 633"/>
          <p:cNvSpPr txBox="1">
            <a:spLocks noGrp="1"/>
          </p:cNvSpPr>
          <p:nvPr>
            <p:ph type="body" idx="1"/>
          </p:nvPr>
        </p:nvSpPr>
        <p:spPr>
          <a:xfrm>
            <a:off x="7370557" y="5734"/>
            <a:ext cx="1773443" cy="338534"/>
          </a:xfrm>
          <a:prstGeom prst="rect">
            <a:avLst/>
          </a:prstGeom>
          <a:solidFill>
            <a:srgbClr val="0C0C0C">
              <a:alpha val="63921"/>
            </a:srgbClr>
          </a:solidFill>
          <a:ln>
            <a:noFill/>
          </a:ln>
        </p:spPr>
        <p:txBody>
          <a:bodyPr wrap="square" lIns="45720" tIns="45720" rIns="45720" bIns="45700" anchor="t" anchorCtr="0">
            <a:spAutoFit/>
          </a:bodyPr>
          <a:lstStyle/>
          <a:p>
            <a:pPr marL="342900" marR="0" lvl="0" indent="-342900" algn="ctr" rtl="0">
              <a:spcBef>
                <a:spcPts val="640"/>
              </a:spcBef>
              <a:buClr>
                <a:schemeClr val="lt1"/>
              </a:buClr>
              <a:buSzPct val="25000"/>
              <a:buFont typeface="Arial"/>
              <a:buNone/>
            </a:pPr>
            <a:r>
              <a:rPr lang="en" sz="1600" b="1" dirty="0" smtClean="0">
                <a:solidFill>
                  <a:schemeClr val="bg1"/>
                </a:solidFill>
              </a:rPr>
              <a:t>Group</a:t>
            </a:r>
            <a:endParaRPr lang="en" sz="1600" b="1" i="0" u="none" strike="noStrike" cap="none" baseline="0" dirty="0">
              <a:solidFill>
                <a:schemeClr val="bg1"/>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300">
        <p14:glitter pattern="hexagon"/>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322"/>
        <p:cNvGrpSpPr/>
        <p:nvPr/>
      </p:nvGrpSpPr>
      <p:grpSpPr>
        <a:xfrm>
          <a:off x="0" y="0"/>
          <a:ext cx="0" cy="0"/>
          <a:chOff x="0" y="0"/>
          <a:chExt cx="0" cy="0"/>
        </a:xfrm>
      </p:grpSpPr>
      <p:sp>
        <p:nvSpPr>
          <p:cNvPr id="323" name="Shape 323"/>
          <p:cNvSpPr txBox="1"/>
          <p:nvPr/>
        </p:nvSpPr>
        <p:spPr>
          <a:xfrm>
            <a:off x="-7883" y="344268"/>
            <a:ext cx="9144000" cy="646199"/>
          </a:xfrm>
          <a:prstGeom prst="rect">
            <a:avLst/>
          </a:prstGeom>
          <a:noFill/>
          <a:ln>
            <a:noFill/>
          </a:ln>
        </p:spPr>
        <p:txBody>
          <a:bodyPr lIns="91425" tIns="45700" rIns="91425" bIns="45700" anchor="ctr" anchorCtr="1">
            <a:spAutoFit/>
          </a:bodyPr>
          <a:lstStyle/>
          <a:p>
            <a:pPr lvl="0" algn="ctr" rtl="0">
              <a:buClr>
                <a:srgbClr val="000000"/>
              </a:buClr>
              <a:buSzPct val="30555"/>
              <a:buFont typeface="Arial"/>
              <a:buNone/>
            </a:pPr>
            <a:r>
              <a:rPr lang="en" sz="3600" b="1">
                <a:solidFill>
                  <a:schemeClr val="dk1"/>
                </a:solidFill>
              </a:rPr>
              <a:t>Musical Analysis of "Heroin"</a:t>
            </a:r>
          </a:p>
        </p:txBody>
      </p:sp>
      <p:sp>
        <p:nvSpPr>
          <p:cNvPr id="324" name="Shape 324"/>
          <p:cNvSpPr txBox="1"/>
          <p:nvPr/>
        </p:nvSpPr>
        <p:spPr>
          <a:xfrm>
            <a:off x="1524000" y="1035771"/>
            <a:ext cx="5462399" cy="4278064"/>
          </a:xfrm>
          <a:prstGeom prst="rect">
            <a:avLst/>
          </a:prstGeom>
          <a:noFill/>
        </p:spPr>
        <p:txBody>
          <a:bodyPr lIns="91425" tIns="91425" rIns="91425" bIns="91425" anchor="t" anchorCtr="0">
            <a:spAutoFit/>
          </a:bodyPr>
          <a:lstStyle/>
          <a:p>
            <a:pPr marL="425450" lvl="0" indent="-285750" rtl="0">
              <a:buClr>
                <a:srgbClr val="000000"/>
              </a:buClr>
              <a:buSzPct val="100000"/>
              <a:buFont typeface="Wingdings" pitchFamily="2" charset="2"/>
              <a:buChar char="§"/>
            </a:pPr>
            <a:r>
              <a:rPr lang="en" dirty="0" smtClean="0"/>
              <a:t>2 </a:t>
            </a:r>
            <a:r>
              <a:rPr lang="en" dirty="0"/>
              <a:t>Chords</a:t>
            </a:r>
          </a:p>
          <a:p>
            <a:pPr marL="425450" lvl="0" indent="-285750" rtl="0">
              <a:buClr>
                <a:srgbClr val="000000"/>
              </a:buClr>
              <a:buSzPct val="100000"/>
              <a:buFont typeface="Wingdings" pitchFamily="2" charset="2"/>
              <a:buChar char="§"/>
            </a:pPr>
            <a:r>
              <a:rPr lang="en" dirty="0" smtClean="0"/>
              <a:t>Quadruple </a:t>
            </a:r>
            <a:r>
              <a:rPr lang="en" dirty="0"/>
              <a:t>meter with duple subdivision</a:t>
            </a:r>
          </a:p>
          <a:p>
            <a:pPr marL="425450" lvl="0" indent="-285750" rtl="0">
              <a:buClr>
                <a:srgbClr val="000000"/>
              </a:buClr>
              <a:buSzPct val="100000"/>
              <a:buFont typeface="Wingdings" pitchFamily="2" charset="2"/>
              <a:buChar char="§"/>
            </a:pPr>
            <a:r>
              <a:rPr lang="en" dirty="0" smtClean="0"/>
              <a:t>Electric </a:t>
            </a:r>
            <a:r>
              <a:rPr lang="en" dirty="0"/>
              <a:t>guitar playing 1/4 through the entire song</a:t>
            </a:r>
          </a:p>
          <a:p>
            <a:pPr marL="425450" lvl="0" indent="-285750" rtl="0">
              <a:buClr>
                <a:srgbClr val="000000"/>
              </a:buClr>
              <a:buSzPct val="100000"/>
              <a:buFont typeface="Wingdings" pitchFamily="2" charset="2"/>
              <a:buChar char="§"/>
            </a:pPr>
            <a:r>
              <a:rPr lang="en" dirty="0" smtClean="0"/>
              <a:t>Drums </a:t>
            </a:r>
            <a:r>
              <a:rPr lang="en" dirty="0"/>
              <a:t>(bongo) keeps the steady beat throughout</a:t>
            </a:r>
          </a:p>
          <a:p>
            <a:pPr marL="425450" lvl="0" indent="-285750" rtl="0">
              <a:buClr>
                <a:srgbClr val="000000"/>
              </a:buClr>
              <a:buSzPct val="100000"/>
              <a:buFont typeface="Wingdings" pitchFamily="2" charset="2"/>
              <a:buChar char="§"/>
            </a:pPr>
            <a:r>
              <a:rPr lang="en" dirty="0" smtClean="0"/>
              <a:t>Polyphonic </a:t>
            </a:r>
            <a:r>
              <a:rPr lang="en" dirty="0"/>
              <a:t>nonimitative throughout the whole song</a:t>
            </a:r>
          </a:p>
          <a:p>
            <a:pPr marL="425450" lvl="0" indent="-285750" rtl="0">
              <a:buClr>
                <a:srgbClr val="000000"/>
              </a:buClr>
              <a:buSzPct val="100000"/>
              <a:buFont typeface="Wingdings" pitchFamily="2" charset="2"/>
              <a:buChar char="§"/>
            </a:pPr>
            <a:r>
              <a:rPr lang="en" dirty="0" smtClean="0"/>
              <a:t>Song </a:t>
            </a:r>
            <a:r>
              <a:rPr lang="en" dirty="0"/>
              <a:t>starts in soft (piano) dynamic then gradually gets louder (forte) with the violin and other guitars being added. The violin sounds similar to someone scraping their nails against a chalkboard.</a:t>
            </a:r>
          </a:p>
          <a:p>
            <a:pPr marL="425450" lvl="0" indent="-285750" rtl="0">
              <a:buClr>
                <a:srgbClr val="000000"/>
              </a:buClr>
              <a:buSzPct val="100000"/>
              <a:buFont typeface="Wingdings" pitchFamily="2" charset="2"/>
              <a:buChar char="§"/>
            </a:pPr>
            <a:r>
              <a:rPr lang="en" dirty="0"/>
              <a:t>Tempo changes throughout the song.  It starts out slow and then increases during the B and C part of the song and slows to a slow- medium tempo during A. </a:t>
            </a:r>
          </a:p>
          <a:p>
            <a:pPr marL="425450" lvl="0" indent="-285750" rtl="0">
              <a:buClr>
                <a:srgbClr val="000000"/>
              </a:buClr>
              <a:buSzPct val="100000"/>
              <a:buFont typeface="Wingdings" pitchFamily="2" charset="2"/>
              <a:buChar char="§"/>
            </a:pPr>
            <a:r>
              <a:rPr lang="en" dirty="0"/>
              <a:t>The main singer, sings with barely any pitch, sounds like he is just saying the words most of the time.  More a speaking/shouting vocal style</a:t>
            </a:r>
          </a:p>
          <a:p>
            <a:pPr marL="425450" lvl="0" indent="-285750" rtl="0">
              <a:buClr>
                <a:srgbClr val="000000"/>
              </a:buClr>
              <a:buSzPct val="100000"/>
              <a:buFont typeface="Wingdings" pitchFamily="2" charset="2"/>
              <a:buChar char="§"/>
            </a:pPr>
            <a:r>
              <a:rPr lang="en" dirty="0"/>
              <a:t>Macro form AABACA</a:t>
            </a:r>
          </a:p>
          <a:p>
            <a:pPr marL="425450" lvl="0" indent="-285750" rtl="0">
              <a:buClr>
                <a:srgbClr val="000000"/>
              </a:buClr>
              <a:buSzPct val="100000"/>
              <a:buFont typeface="Wingdings" pitchFamily="2" charset="2"/>
              <a:buChar char="§"/>
            </a:pPr>
            <a:r>
              <a:rPr lang="en" dirty="0"/>
              <a:t>No harmony present</a:t>
            </a:r>
          </a:p>
          <a:p>
            <a:pPr marL="425450" lvl="0" indent="-285750" rtl="0">
              <a:buClr>
                <a:srgbClr val="000000"/>
              </a:buClr>
              <a:buSzPct val="100000"/>
              <a:buFont typeface="Wingdings" pitchFamily="2" charset="2"/>
              <a:buChar char="§"/>
            </a:pPr>
            <a:r>
              <a:rPr lang="en" dirty="0"/>
              <a:t>Very narrow vocal range</a:t>
            </a:r>
          </a:p>
          <a:p>
            <a:pPr marL="425450" lvl="0" indent="-285750" rtl="0">
              <a:buClr>
                <a:srgbClr val="000000"/>
              </a:buClr>
              <a:buSzPct val="100000"/>
              <a:buFont typeface="Wingdings" pitchFamily="2" charset="2"/>
              <a:buChar char="§"/>
            </a:pPr>
            <a:r>
              <a:rPr lang="en" dirty="0"/>
              <a:t>Song seems improvised and not well organized or rehearsed</a:t>
            </a:r>
          </a:p>
        </p:txBody>
      </p:sp>
      <p:sp>
        <p:nvSpPr>
          <p:cNvPr id="4" name="Shape 633"/>
          <p:cNvSpPr txBox="1">
            <a:spLocks noGrp="1"/>
          </p:cNvSpPr>
          <p:nvPr>
            <p:ph type="body" idx="1"/>
          </p:nvPr>
        </p:nvSpPr>
        <p:spPr>
          <a:xfrm>
            <a:off x="7370557" y="5734"/>
            <a:ext cx="1773443" cy="338534"/>
          </a:xfrm>
          <a:prstGeom prst="rect">
            <a:avLst/>
          </a:prstGeom>
          <a:solidFill>
            <a:srgbClr val="0C0C0C">
              <a:alpha val="63921"/>
            </a:srgbClr>
          </a:solidFill>
          <a:ln>
            <a:noFill/>
          </a:ln>
        </p:spPr>
        <p:txBody>
          <a:bodyPr wrap="square" lIns="45720" tIns="45720" rIns="45720" bIns="45700" anchor="t" anchorCtr="0">
            <a:spAutoFit/>
          </a:bodyPr>
          <a:lstStyle/>
          <a:p>
            <a:pPr marL="342900" marR="0" lvl="0" indent="-342900" algn="ctr" rtl="0">
              <a:spcBef>
                <a:spcPts val="640"/>
              </a:spcBef>
              <a:buClr>
                <a:schemeClr val="lt1"/>
              </a:buClr>
              <a:buSzPct val="25000"/>
              <a:buFont typeface="Arial"/>
              <a:buNone/>
            </a:pPr>
            <a:r>
              <a:rPr lang="en" sz="1600" b="1" dirty="0" smtClean="0">
                <a:solidFill>
                  <a:schemeClr val="bg1"/>
                </a:solidFill>
              </a:rPr>
              <a:t>Group</a:t>
            </a:r>
            <a:endParaRPr lang="en" sz="1600" b="1" i="0" u="none" strike="noStrike" cap="none" baseline="0" dirty="0">
              <a:solidFill>
                <a:schemeClr val="bg1"/>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300">
        <p14:glitter pattern="hexagon"/>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328"/>
        <p:cNvGrpSpPr/>
        <p:nvPr/>
      </p:nvGrpSpPr>
      <p:grpSpPr>
        <a:xfrm>
          <a:off x="0" y="0"/>
          <a:ext cx="0" cy="0"/>
          <a:chOff x="0" y="0"/>
          <a:chExt cx="0" cy="0"/>
        </a:xfrm>
      </p:grpSpPr>
      <p:sp>
        <p:nvSpPr>
          <p:cNvPr id="329" name="Shape 329"/>
          <p:cNvSpPr/>
          <p:nvPr/>
        </p:nvSpPr>
        <p:spPr>
          <a:xfrm>
            <a:off x="552443" y="889844"/>
            <a:ext cx="8099699" cy="4401164"/>
          </a:xfrm>
          <a:prstGeom prst="rect">
            <a:avLst/>
          </a:prstGeom>
          <a:noFill/>
          <a:ln>
            <a:noFill/>
          </a:ln>
        </p:spPr>
        <p:txBody>
          <a:bodyPr lIns="91425" tIns="45700" rIns="91425" bIns="45700" anchor="t" anchorCtr="0">
            <a:spAutoFit/>
          </a:bodyPr>
          <a:lstStyle/>
          <a:p>
            <a:pPr marL="0" marR="0" lvl="0" indent="0" algn="l" rtl="0">
              <a:spcBef>
                <a:spcPts val="0"/>
              </a:spcBef>
              <a:spcAft>
                <a:spcPts val="0"/>
              </a:spcAft>
              <a:buSzPct val="25000"/>
              <a:buNone/>
            </a:pPr>
            <a:r>
              <a:rPr lang="en" sz="800" dirty="0"/>
              <a:t>Freind, B. (2000). Reed, Lou (1942—). In S. Pendergast &amp; T. Pendergast (Eds.), </a:t>
            </a:r>
            <a:r>
              <a:rPr lang="en" sz="800" i="1" dirty="0"/>
              <a:t>St. James Encyclopedia of Popular Culture</a:t>
            </a:r>
            <a:r>
              <a:rPr lang="en" sz="800" dirty="0"/>
              <a:t> (Vol. 4, pp. 192-193). Detroit: St. James Press.</a:t>
            </a:r>
          </a:p>
          <a:p>
            <a:endParaRPr lang="en" sz="800" dirty="0"/>
          </a:p>
          <a:p>
            <a:pPr marL="0" marR="0" lvl="0" indent="0" algn="l" rtl="0">
              <a:spcBef>
                <a:spcPts val="0"/>
              </a:spcBef>
              <a:spcAft>
                <a:spcPts val="0"/>
              </a:spcAft>
              <a:buSzPct val="25000"/>
              <a:buNone/>
            </a:pPr>
            <a:r>
              <a:rPr lang="en" sz="800" dirty="0"/>
              <a:t>Harvard, J. (2007). </a:t>
            </a:r>
            <a:r>
              <a:rPr lang="en" sz="800" i="1" dirty="0"/>
              <a:t> The Velvet Underground and Nico.</a:t>
            </a:r>
            <a:r>
              <a:rPr lang="en" sz="800" dirty="0"/>
              <a:t>  New York, NY:  The Continuum International Publishing Group Ltd.</a:t>
            </a:r>
          </a:p>
          <a:p>
            <a:endParaRPr lang="en" sz="800" dirty="0"/>
          </a:p>
          <a:p>
            <a:pPr marL="0" marR="0" lvl="0" indent="0" algn="l" rtl="0">
              <a:spcBef>
                <a:spcPts val="0"/>
              </a:spcBef>
              <a:spcAft>
                <a:spcPts val="0"/>
              </a:spcAft>
              <a:buSzPct val="25000"/>
              <a:buNone/>
            </a:pPr>
            <a:r>
              <a:rPr lang="en" sz="800" dirty="0">
                <a:solidFill>
                  <a:schemeClr val="dk1"/>
                </a:solidFill>
              </a:rPr>
              <a:t>Heroin Meaning. (n.d.). Retrieved from http://www.shmoop.com/velvet-underground-heroin/meaning.html</a:t>
            </a:r>
          </a:p>
          <a:p>
            <a:endParaRPr lang="en" sz="800" dirty="0">
              <a:solidFill>
                <a:schemeClr val="dk1"/>
              </a:solidFill>
            </a:endParaRPr>
          </a:p>
          <a:p>
            <a:pPr marL="0" marR="0" lvl="0" indent="0" algn="l" rtl="0">
              <a:spcBef>
                <a:spcPts val="0"/>
              </a:spcBef>
              <a:spcAft>
                <a:spcPts val="0"/>
              </a:spcAft>
              <a:buSzPct val="25000"/>
              <a:buNone/>
            </a:pPr>
            <a:r>
              <a:rPr lang="en" sz="800" dirty="0">
                <a:solidFill>
                  <a:srgbClr val="222222"/>
                </a:solidFill>
              </a:rPr>
              <a:t>Hogan, Peter (1997). The Complete Guide to the Music of the Velvet Underground. London: Omnibus Press. p. 19</a:t>
            </a:r>
          </a:p>
          <a:p>
            <a:endParaRPr lang="en" sz="800" dirty="0">
              <a:solidFill>
                <a:srgbClr val="222222"/>
              </a:solidFill>
            </a:endParaRPr>
          </a:p>
          <a:p>
            <a:pPr lvl="0" rtl="0">
              <a:buClr>
                <a:srgbClr val="000000"/>
              </a:buClr>
              <a:buSzPct val="25000"/>
              <a:buFont typeface="Arial"/>
              <a:buNone/>
            </a:pPr>
            <a:r>
              <a:rPr lang="en" sz="800" dirty="0"/>
              <a:t>Leigh, M. (1998). </a:t>
            </a:r>
            <a:r>
              <a:rPr lang="en" sz="800" i="1" dirty="0"/>
              <a:t>The velvet underground</a:t>
            </a:r>
            <a:r>
              <a:rPr lang="en" sz="800" dirty="0"/>
              <a:t>. New York: Velvet Publications.</a:t>
            </a:r>
          </a:p>
          <a:p>
            <a:endParaRPr lang="en" sz="800" dirty="0"/>
          </a:p>
          <a:p>
            <a:pPr marL="0" marR="0" lvl="0" indent="0" algn="l" rtl="0">
              <a:spcBef>
                <a:spcPts val="0"/>
              </a:spcBef>
              <a:spcAft>
                <a:spcPts val="0"/>
              </a:spcAft>
              <a:buSzPct val="25000"/>
              <a:buNone/>
            </a:pPr>
            <a:r>
              <a:rPr lang="en" sz="800" dirty="0">
                <a:solidFill>
                  <a:schemeClr val="dk1"/>
                </a:solidFill>
              </a:rPr>
              <a:t>Lipscomb, S., &amp; Stuessy, J. (2012).  Rock and Roll: Its History and Stylistic Development.  Upper Saddle River, NJ: Pearson Education, Inc.</a:t>
            </a:r>
          </a:p>
          <a:p>
            <a:endParaRPr lang="en" sz="800" dirty="0">
              <a:solidFill>
                <a:schemeClr val="dk1"/>
              </a:solidFill>
            </a:endParaRPr>
          </a:p>
          <a:p>
            <a:pPr marL="0" marR="0" lvl="0" indent="0" algn="l" rtl="0">
              <a:spcBef>
                <a:spcPts val="0"/>
              </a:spcBef>
              <a:spcAft>
                <a:spcPts val="0"/>
              </a:spcAft>
              <a:buSzPct val="25000"/>
              <a:buNone/>
            </a:pPr>
            <a:r>
              <a:rPr lang="en" sz="800" dirty="0"/>
              <a:t>Lou Reed. (2011). In </a:t>
            </a:r>
            <a:r>
              <a:rPr lang="en" sz="800" i="1" dirty="0"/>
              <a:t>U*X*L Biographies</a:t>
            </a:r>
            <a:r>
              <a:rPr lang="en" sz="800" dirty="0"/>
              <a:t>. Detroit: U*X*L.</a:t>
            </a:r>
          </a:p>
          <a:p>
            <a:endParaRPr lang="en" sz="800" dirty="0"/>
          </a:p>
          <a:p>
            <a:pPr marL="0" marR="0" lvl="0" indent="0" algn="l" rtl="0">
              <a:spcBef>
                <a:spcPts val="0"/>
              </a:spcBef>
              <a:spcAft>
                <a:spcPts val="0"/>
              </a:spcAft>
              <a:buSzPct val="25000"/>
              <a:buNone/>
            </a:pPr>
            <a:r>
              <a:rPr lang="en" sz="800" b="0" i="0" u="none" strike="noStrike" cap="none" baseline="0" dirty="0">
                <a:solidFill>
                  <a:schemeClr val="dk1"/>
                </a:solidFill>
                <a:sym typeface="Arial"/>
              </a:rPr>
              <a:t>McLeod, K. (2000). The Velvet Underground. In S. Pendergast &amp; T. Pendergast (Eds.), St. James Encyclopedia of   Popular Culture (Vol. 5, pp. 39-41). Detroit: St. James Press.</a:t>
            </a:r>
          </a:p>
          <a:p>
            <a:endParaRPr lang="en" sz="800" b="0" i="0" u="none" strike="noStrike" cap="none" baseline="0" dirty="0">
              <a:solidFill>
                <a:schemeClr val="dk1"/>
              </a:solidFill>
              <a:sym typeface="Arial"/>
            </a:endParaRPr>
          </a:p>
          <a:p>
            <a:pPr marL="0" marR="0" lvl="0" indent="0" algn="l" rtl="0">
              <a:spcBef>
                <a:spcPts val="0"/>
              </a:spcBef>
              <a:spcAft>
                <a:spcPts val="0"/>
              </a:spcAft>
              <a:buSzPct val="25000"/>
              <a:buNone/>
            </a:pPr>
            <a:r>
              <a:rPr lang="en" sz="800" dirty="0">
                <a:solidFill>
                  <a:srgbClr val="222222"/>
                </a:solidFill>
              </a:rPr>
              <a:t>Olivier Landemaine. (2012). </a:t>
            </a:r>
            <a:r>
              <a:rPr lang="en" sz="800" i="1" dirty="0">
                <a:solidFill>
                  <a:srgbClr val="222222"/>
                </a:solidFill>
              </a:rPr>
              <a:t>The Velvet Underground Web Page</a:t>
            </a:r>
            <a:r>
              <a:rPr lang="en" sz="800" dirty="0">
                <a:solidFill>
                  <a:srgbClr val="222222"/>
                </a:solidFill>
              </a:rPr>
              <a:t>. Retrieved from:  http://olivier.landemaine.free.fr/vu/index.html</a:t>
            </a:r>
          </a:p>
          <a:p>
            <a:pPr marL="0" marR="0" lvl="0" indent="0" algn="l" rtl="0">
              <a:spcBef>
                <a:spcPts val="0"/>
              </a:spcBef>
              <a:spcAft>
                <a:spcPts val="0"/>
              </a:spcAft>
              <a:buSzPct val="25000"/>
              <a:buNone/>
            </a:pPr>
            <a:r>
              <a:rPr lang="en" sz="800" b="0" i="0" u="none" strike="noStrike" cap="none" baseline="0" dirty="0">
                <a:solidFill>
                  <a:schemeClr val="dk1"/>
                </a:solidFill>
                <a:sym typeface="Arial"/>
              </a:rPr>
              <a:t> </a:t>
            </a:r>
          </a:p>
          <a:p>
            <a:pPr marL="0" marR="0" lvl="0" indent="0" algn="l" rtl="0">
              <a:spcBef>
                <a:spcPts val="0"/>
              </a:spcBef>
              <a:spcAft>
                <a:spcPts val="0"/>
              </a:spcAft>
              <a:buSzPct val="25000"/>
              <a:buNone/>
            </a:pPr>
            <a:r>
              <a:rPr lang="en" sz="800" b="0" i="0" u="none" strike="noStrike" cap="none" baseline="0" dirty="0">
                <a:solidFill>
                  <a:schemeClr val="dk1"/>
                </a:solidFill>
                <a:sym typeface="Arial"/>
              </a:rPr>
              <a:t>Paddison, Max. Reed,Lou. (n.d.). </a:t>
            </a:r>
            <a:r>
              <a:rPr lang="en" sz="800" b="0" i="1" u="none" strike="noStrike" cap="none" baseline="0" dirty="0">
                <a:solidFill>
                  <a:schemeClr val="dk1"/>
                </a:solidFill>
                <a:sym typeface="Arial"/>
              </a:rPr>
              <a:t>In Grove Music Online. Oxford Music Online. </a:t>
            </a:r>
            <a:r>
              <a:rPr lang="en" sz="800" b="0" i="0" u="none" strike="noStrike" cap="none" baseline="0" dirty="0">
                <a:solidFill>
                  <a:schemeClr val="dk1"/>
                </a:solidFill>
                <a:sym typeface="Arial"/>
              </a:rPr>
              <a:t>Retrieved from 	http://www.oxfordmusiconline.com.ezp2.lib.umn.edu/subscriber/article/grove/music/46284</a:t>
            </a:r>
          </a:p>
          <a:p>
            <a:endParaRPr lang="en" sz="800" b="0" i="0" u="none" strike="noStrike" cap="none" baseline="0" dirty="0">
              <a:solidFill>
                <a:schemeClr val="dk1"/>
              </a:solidFill>
              <a:sym typeface="Arial"/>
            </a:endParaRPr>
          </a:p>
          <a:p>
            <a:pPr marL="0" marR="0" lvl="0" indent="0" algn="l" rtl="0">
              <a:spcBef>
                <a:spcPts val="0"/>
              </a:spcBef>
              <a:spcAft>
                <a:spcPts val="0"/>
              </a:spcAft>
              <a:buSzPct val="25000"/>
              <a:buNone/>
            </a:pPr>
            <a:r>
              <a:rPr lang="en" sz="800" dirty="0"/>
              <a:t>Scaruffi, Piero. (n.d.). </a:t>
            </a:r>
            <a:r>
              <a:rPr lang="en" sz="800" i="1" dirty="0"/>
              <a:t>The History of Rock Music. The velvet underground</a:t>
            </a:r>
            <a:r>
              <a:rPr lang="en" sz="800" dirty="0"/>
              <a:t>. Retrieved from http://www.scaruffi.com/vol2/velvet.html</a:t>
            </a:r>
          </a:p>
          <a:p>
            <a:endParaRPr lang="en" sz="800" dirty="0"/>
          </a:p>
          <a:p>
            <a:pPr marL="0" marR="0" lvl="0" indent="0" algn="l" rtl="0">
              <a:spcBef>
                <a:spcPts val="0"/>
              </a:spcBef>
              <a:spcAft>
                <a:spcPts val="0"/>
              </a:spcAft>
              <a:buSzPct val="25000"/>
              <a:buNone/>
            </a:pPr>
            <a:r>
              <a:rPr lang="en" sz="800" dirty="0"/>
              <a:t>Taylor, Nicholas. (n.d.). </a:t>
            </a:r>
            <a:r>
              <a:rPr lang="en" sz="800" i="1" dirty="0"/>
              <a:t>The Velvet Underground in New York</a:t>
            </a:r>
            <a:r>
              <a:rPr lang="en" sz="800" dirty="0"/>
              <a:t>. Retrieved from http://www.popmatters.com/music/features/020207-velvetunderground.html</a:t>
            </a:r>
          </a:p>
          <a:p>
            <a:endParaRPr lang="en" sz="800" dirty="0"/>
          </a:p>
          <a:p>
            <a:pPr marL="0" marR="0" lvl="0" indent="0" algn="l" rtl="0">
              <a:spcBef>
                <a:spcPts val="0"/>
              </a:spcBef>
              <a:spcAft>
                <a:spcPts val="0"/>
              </a:spcAft>
              <a:buSzPct val="25000"/>
              <a:buNone/>
            </a:pPr>
            <a:r>
              <a:rPr lang="en" sz="800" dirty="0"/>
              <a:t>the Velvet Underground. (2012). In </a:t>
            </a:r>
            <a:r>
              <a:rPr lang="en" sz="800" i="1" dirty="0"/>
              <a:t>Encyclopedia Britannica online.</a:t>
            </a:r>
            <a:r>
              <a:rPr lang="en" sz="800" dirty="0"/>
              <a:t> Retrieved from http://www.britannica.com/EBchecked/topic/624990/the-Velvet-Underground/93623/Works</a:t>
            </a:r>
            <a:r>
              <a:rPr lang="en" sz="800" dirty="0">
                <a:solidFill>
                  <a:schemeClr val="dk1"/>
                </a:solidFill>
              </a:rPr>
              <a:t>/</a:t>
            </a:r>
          </a:p>
          <a:p>
            <a:endParaRPr lang="en" sz="800" dirty="0">
              <a:solidFill>
                <a:schemeClr val="dk1"/>
              </a:solidFill>
            </a:endParaRPr>
          </a:p>
          <a:p>
            <a:pPr marL="0" marR="0" lvl="0" indent="0" algn="l" rtl="0">
              <a:spcBef>
                <a:spcPts val="0"/>
              </a:spcBef>
              <a:spcAft>
                <a:spcPts val="0"/>
              </a:spcAft>
              <a:buSzPct val="25000"/>
              <a:buNone/>
            </a:pPr>
            <a:r>
              <a:rPr lang="en" sz="800" i="1" dirty="0"/>
              <a:t>The velvet undergound biography</a:t>
            </a:r>
            <a:r>
              <a:rPr lang="en" sz="800" dirty="0"/>
              <a:t>. (n.d.). Retrieved from http://www.last.fm/music/The Velvet Underground/ wiki</a:t>
            </a:r>
          </a:p>
          <a:p>
            <a:endParaRPr lang="en" sz="800" dirty="0"/>
          </a:p>
          <a:p>
            <a:pPr marL="0" marR="0" lvl="0" indent="0" algn="l" rtl="0">
              <a:spcBef>
                <a:spcPts val="0"/>
              </a:spcBef>
              <a:spcAft>
                <a:spcPts val="0"/>
              </a:spcAft>
              <a:buSzPct val="25000"/>
              <a:buNone/>
            </a:pPr>
            <a:r>
              <a:rPr lang="en" sz="800" b="0" i="0" u="none" strike="noStrike" cap="none" baseline="0" dirty="0">
                <a:solidFill>
                  <a:schemeClr val="dk1"/>
                </a:solidFill>
                <a:sym typeface="Arial"/>
              </a:rPr>
              <a:t>Unterberger, Richie. (n.d.). </a:t>
            </a:r>
            <a:r>
              <a:rPr lang="en" sz="800" b="0" i="1" u="none" strike="noStrike" cap="none" baseline="0" dirty="0">
                <a:solidFill>
                  <a:schemeClr val="dk1"/>
                </a:solidFill>
                <a:sym typeface="Arial"/>
              </a:rPr>
              <a:t> John Cale Music Biography</a:t>
            </a:r>
            <a:r>
              <a:rPr lang="en" sz="800" b="0" i="0" u="none" strike="noStrike" cap="none" baseline="0" dirty="0">
                <a:solidFill>
                  <a:schemeClr val="dk1"/>
                </a:solidFill>
                <a:sym typeface="Arial"/>
              </a:rPr>
              <a:t>. Retrieved on March 29, 2012 from http://www.allmusic.com/artist/john-cale-mn0000224638</a:t>
            </a:r>
          </a:p>
          <a:p>
            <a:endParaRPr lang="en" sz="800" b="0" i="0" u="none" strike="noStrike" cap="none" baseline="0" dirty="0">
              <a:solidFill>
                <a:schemeClr val="dk1"/>
              </a:solidFill>
              <a:sym typeface="Arial"/>
            </a:endParaRPr>
          </a:p>
          <a:p>
            <a:pPr marL="0" marR="0" lvl="0" indent="0" algn="l" rtl="0">
              <a:spcBef>
                <a:spcPts val="0"/>
              </a:spcBef>
              <a:spcAft>
                <a:spcPts val="0"/>
              </a:spcAft>
              <a:buSzPct val="25000"/>
              <a:buNone/>
            </a:pPr>
            <a:r>
              <a:rPr lang="en" sz="800" dirty="0"/>
              <a:t>Unterberger, Richie. (n.d.). </a:t>
            </a:r>
            <a:r>
              <a:rPr lang="en" sz="800" i="1" dirty="0"/>
              <a:t>The Velvet Underground</a:t>
            </a:r>
            <a:r>
              <a:rPr lang="en" sz="800" dirty="0"/>
              <a:t>. Retrieved on June 2, 2012 from http://www.allmusic.com/artist/the-velvet-underground-mn0000840402</a:t>
            </a:r>
          </a:p>
          <a:p>
            <a:endParaRPr lang="en" sz="800" dirty="0"/>
          </a:p>
          <a:p>
            <a:pPr marL="0" marR="0" lvl="0" indent="0" algn="l" rtl="0">
              <a:spcBef>
                <a:spcPts val="0"/>
              </a:spcBef>
              <a:spcAft>
                <a:spcPts val="0"/>
              </a:spcAft>
              <a:buSzPct val="25000"/>
              <a:buNone/>
            </a:pPr>
            <a:r>
              <a:rPr lang="en" sz="800" i="1" dirty="0"/>
              <a:t>Velvet underground biography</a:t>
            </a:r>
            <a:r>
              <a:rPr lang="en" sz="800" dirty="0"/>
              <a:t>. (n.d.). Retrieved from http://www.sing365.com/music/lyric.nsf/Velvet-Underground-Biography/C48D9093B01B3B83482569880027C426 </a:t>
            </a:r>
          </a:p>
        </p:txBody>
      </p:sp>
      <p:sp>
        <p:nvSpPr>
          <p:cNvPr id="330" name="Shape 330"/>
          <p:cNvSpPr txBox="1"/>
          <p:nvPr/>
        </p:nvSpPr>
        <p:spPr>
          <a:xfrm>
            <a:off x="0" y="243644"/>
            <a:ext cx="9144000" cy="646199"/>
          </a:xfrm>
          <a:prstGeom prst="rect">
            <a:avLst/>
          </a:prstGeom>
          <a:noFill/>
          <a:ln>
            <a:noFill/>
          </a:ln>
        </p:spPr>
        <p:txBody>
          <a:bodyPr lIns="91425" tIns="45700" rIns="91425" bIns="45700" anchor="ctr" anchorCtr="1">
            <a:spAutoFit/>
          </a:bodyPr>
          <a:lstStyle/>
          <a:p>
            <a:pPr lvl="0" algn="ctr" rtl="0">
              <a:buClr>
                <a:srgbClr val="000000"/>
              </a:buClr>
              <a:buSzPct val="30555"/>
              <a:buFont typeface="Arial"/>
              <a:buNone/>
            </a:pPr>
            <a:r>
              <a:rPr lang="en" sz="3600" b="1">
                <a:solidFill>
                  <a:schemeClr val="dk1"/>
                </a:solidFill>
              </a:rPr>
              <a:t>Citation</a:t>
            </a: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334"/>
        <p:cNvGrpSpPr/>
        <p:nvPr/>
      </p:nvGrpSpPr>
      <p:grpSpPr>
        <a:xfrm>
          <a:off x="0" y="0"/>
          <a:ext cx="0" cy="0"/>
          <a:chOff x="0" y="0"/>
          <a:chExt cx="0" cy="0"/>
        </a:xfrm>
      </p:grpSpPr>
      <p:sp>
        <p:nvSpPr>
          <p:cNvPr id="335" name="Shape 335"/>
          <p:cNvSpPr/>
          <p:nvPr/>
        </p:nvSpPr>
        <p:spPr>
          <a:xfrm>
            <a:off x="478755" y="1013174"/>
            <a:ext cx="8466899" cy="5971499"/>
          </a:xfrm>
          <a:prstGeom prst="rect">
            <a:avLst/>
          </a:prstGeom>
          <a:noFill/>
          <a:ln>
            <a:noFill/>
          </a:ln>
        </p:spPr>
        <p:txBody>
          <a:bodyPr lIns="91425" tIns="45700" rIns="91425" bIns="45700" anchor="t" anchorCtr="0">
            <a:spAutoFit/>
          </a:bodyPr>
          <a:lstStyle/>
          <a:p>
            <a:pPr marL="0" marR="0" lvl="0" indent="0" algn="l" rtl="0">
              <a:spcBef>
                <a:spcPts val="0"/>
              </a:spcBef>
              <a:spcAft>
                <a:spcPts val="0"/>
              </a:spcAft>
              <a:buSzPct val="25000"/>
              <a:buNone/>
            </a:pPr>
            <a:r>
              <a:rPr lang="en" sz="900">
                <a:solidFill>
                  <a:schemeClr val="dk1"/>
                </a:solidFill>
              </a:rPr>
              <a:t>Bobchoas.com. (n.d.). </a:t>
            </a:r>
            <a:r>
              <a:rPr lang="en" sz="900" i="1">
                <a:solidFill>
                  <a:schemeClr val="dk1"/>
                </a:solidFill>
              </a:rPr>
              <a:t>Velvet Underground</a:t>
            </a:r>
            <a:r>
              <a:rPr lang="en" sz="900">
                <a:solidFill>
                  <a:schemeClr val="dk1"/>
                </a:solidFill>
              </a:rPr>
              <a:t>. Retrieved from http://bobchaos.com/squeeze/squeeze1.html</a:t>
            </a:r>
          </a:p>
          <a:p>
            <a:endParaRPr lang="en" sz="900">
              <a:solidFill>
                <a:schemeClr val="dk1"/>
              </a:solidFill>
            </a:endParaRPr>
          </a:p>
          <a:p>
            <a:pPr marL="0" marR="0" lvl="0" indent="0" algn="l" rtl="0">
              <a:spcBef>
                <a:spcPts val="0"/>
              </a:spcBef>
              <a:spcAft>
                <a:spcPts val="0"/>
              </a:spcAft>
              <a:buSzPct val="25000"/>
              <a:buNone/>
            </a:pPr>
            <a:r>
              <a:rPr lang="en" sz="900">
                <a:solidFill>
                  <a:schemeClr val="dk1"/>
                </a:solidFill>
              </a:rPr>
              <a:t>Cope, Dorian. (28 July 2005). </a:t>
            </a:r>
            <a:r>
              <a:rPr lang="en" sz="900" i="1">
                <a:solidFill>
                  <a:schemeClr val="dk1"/>
                </a:solidFill>
              </a:rPr>
              <a:t>MC5 2005</a:t>
            </a:r>
            <a:r>
              <a:rPr lang="en" sz="900">
                <a:solidFill>
                  <a:schemeClr val="dk1"/>
                </a:solidFill>
              </a:rPr>
              <a:t>. Retrieved from http://www.headheritage.co.uk/unsung/feature/mc5_2005/</a:t>
            </a:r>
          </a:p>
          <a:p>
            <a:pPr marL="0" marR="0" lvl="0" indent="0" algn="l" rtl="0">
              <a:spcBef>
                <a:spcPts val="0"/>
              </a:spcBef>
              <a:spcAft>
                <a:spcPts val="0"/>
              </a:spcAft>
              <a:buSzPct val="25000"/>
              <a:buNone/>
            </a:pPr>
            <a:r>
              <a:rPr lang="en" sz="900" b="0" i="0" u="none" strike="noStrike" cap="none" baseline="0">
                <a:solidFill>
                  <a:schemeClr val="dk1"/>
                </a:solidFill>
                <a:latin typeface="Arial"/>
                <a:ea typeface="Arial"/>
                <a:cs typeface="Arial"/>
                <a:sym typeface="Arial"/>
              </a:rPr>
              <a:t>Griphy.net. (7 October 2009). </a:t>
            </a:r>
            <a:r>
              <a:rPr lang="en" sz="900" b="0" i="1" u="none" strike="noStrike" cap="none" baseline="0">
                <a:solidFill>
                  <a:schemeClr val="dk1"/>
                </a:solidFill>
                <a:latin typeface="Arial"/>
                <a:ea typeface="Arial"/>
                <a:cs typeface="Arial"/>
                <a:sym typeface="Arial"/>
              </a:rPr>
              <a:t>The Velvet Underground</a:t>
            </a:r>
            <a:r>
              <a:rPr lang="en" sz="900" b="0" i="0" u="none" strike="noStrike" cap="none" baseline="0">
                <a:solidFill>
                  <a:schemeClr val="dk1"/>
                </a:solidFill>
                <a:latin typeface="Arial"/>
                <a:ea typeface="Arial"/>
                <a:cs typeface="Arial"/>
                <a:sym typeface="Arial"/>
              </a:rPr>
              <a:t>. Retrieved on May 29, 2012 from http://www.griph.net/tag/the-velvet-underground/</a:t>
            </a:r>
          </a:p>
          <a:p>
            <a:endParaRPr lang="en" sz="900" b="0" i="0" u="none" strike="noStrike" cap="none" baseline="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 sz="900" b="0" i="0" u="none" strike="noStrike" cap="none" baseline="0">
                <a:solidFill>
                  <a:schemeClr val="dk1"/>
                </a:solidFill>
                <a:latin typeface="Arial"/>
                <a:ea typeface="Arial"/>
                <a:cs typeface="Arial"/>
                <a:sym typeface="Arial"/>
              </a:rPr>
              <a:t>Last.fm Ltd. (2012). </a:t>
            </a:r>
            <a:r>
              <a:rPr lang="en" sz="900" b="0" i="1" u="none" strike="noStrike" cap="none" baseline="0">
                <a:solidFill>
                  <a:schemeClr val="dk1"/>
                </a:solidFill>
                <a:latin typeface="Arial"/>
                <a:ea typeface="Arial"/>
                <a:cs typeface="Arial"/>
                <a:sym typeface="Arial"/>
              </a:rPr>
              <a:t>La Monte Young</a:t>
            </a:r>
            <a:r>
              <a:rPr lang="en" sz="900" b="0" i="0" u="none" strike="noStrike" cap="none" baseline="0">
                <a:solidFill>
                  <a:schemeClr val="dk1"/>
                </a:solidFill>
                <a:latin typeface="Arial"/>
                <a:ea typeface="Arial"/>
                <a:cs typeface="Arial"/>
                <a:sym typeface="Arial"/>
              </a:rPr>
              <a:t>. Retrieved from http://www.last.fm/music/La+Monte+Young</a:t>
            </a:r>
          </a:p>
          <a:p>
            <a:pPr lvl="0" rtl="0">
              <a:buClr>
                <a:srgbClr val="000000"/>
              </a:buClr>
              <a:buSzPct val="25000"/>
              <a:buFont typeface="Arial"/>
              <a:buNone/>
            </a:pPr>
            <a:r>
              <a:rPr lang="en" sz="900">
                <a:solidFill>
                  <a:schemeClr val="dk1"/>
                </a:solidFill>
              </a:rPr>
              <a:t>Images (234x216) [jpeg]. (n.d.). Retrieved from http://t2.gstatic.com/images?q=tbn:ANd9GcTpZBIJzRM1H-GhQN6gcpQ10MWXGlqkK03oo543ZbNUefuLNAvVRA</a:t>
            </a:r>
          </a:p>
          <a:p>
            <a:endParaRPr lang="en" sz="900">
              <a:solidFill>
                <a:schemeClr val="dk1"/>
              </a:solidFill>
            </a:endParaRPr>
          </a:p>
          <a:p>
            <a:pPr marL="0" marR="0" lvl="0" indent="0" algn="l" rtl="0">
              <a:spcBef>
                <a:spcPts val="0"/>
              </a:spcBef>
              <a:spcAft>
                <a:spcPts val="0"/>
              </a:spcAft>
              <a:buSzPct val="25000"/>
              <a:buNone/>
            </a:pPr>
            <a:r>
              <a:rPr lang="en" sz="900"/>
              <a:t>Neptoon Records. (n.d.). </a:t>
            </a:r>
            <a:r>
              <a:rPr lang="en" sz="900" i="1"/>
              <a:t>Steve Seymour</a:t>
            </a:r>
            <a:r>
              <a:rPr lang="en" sz="900"/>
              <a:t>. Retrieved from http://www.pooterland.com/index2/art/seymour/seymour.html</a:t>
            </a:r>
          </a:p>
          <a:p>
            <a:pPr marL="0" marR="0" lvl="0" indent="0" algn="l" rtl="0">
              <a:spcBef>
                <a:spcPts val="0"/>
              </a:spcBef>
              <a:spcAft>
                <a:spcPts val="0"/>
              </a:spcAft>
              <a:buSzPct val="25000"/>
              <a:buNone/>
            </a:pPr>
            <a:r>
              <a:rPr lang="en" sz="900"/>
              <a:t> </a:t>
            </a:r>
          </a:p>
          <a:p>
            <a:endParaRPr lang="en" sz="900"/>
          </a:p>
          <a:p>
            <a:pPr marL="0" marR="0" lvl="0" indent="0" algn="l" rtl="0">
              <a:spcBef>
                <a:spcPts val="0"/>
              </a:spcBef>
              <a:spcAft>
                <a:spcPts val="0"/>
              </a:spcAft>
              <a:buSzPct val="25000"/>
              <a:buNone/>
            </a:pPr>
            <a:r>
              <a:rPr lang="en" sz="900"/>
              <a:t>Only the Young Die Young. (21 January 2011). Retrieved on June 2, 2012 from http://suicidewatch.tumblr.com/post/2862676461/the-velvet-underground-in-the-studio-recording</a:t>
            </a:r>
          </a:p>
          <a:p>
            <a:endParaRPr lang="en" sz="900"/>
          </a:p>
          <a:p>
            <a:pPr marL="0" marR="0" lvl="0" indent="0" algn="l" rtl="0">
              <a:spcBef>
                <a:spcPts val="0"/>
              </a:spcBef>
              <a:spcAft>
                <a:spcPts val="0"/>
              </a:spcAft>
              <a:buSzPct val="25000"/>
              <a:buNone/>
            </a:pPr>
            <a:r>
              <a:rPr lang="en" sz="900" b="0" i="0" u="none" strike="noStrike" cap="none" baseline="0">
                <a:solidFill>
                  <a:schemeClr val="dk1"/>
                </a:solidFill>
                <a:latin typeface="Arial"/>
                <a:ea typeface="Arial"/>
                <a:cs typeface="Arial"/>
                <a:sym typeface="Arial"/>
              </a:rPr>
              <a:t>Rockhall.com. (2012). </a:t>
            </a:r>
            <a:r>
              <a:rPr lang="en" sz="900" b="0" i="1" u="none" strike="noStrike" cap="none" baseline="0">
                <a:solidFill>
                  <a:schemeClr val="dk1"/>
                </a:solidFill>
                <a:latin typeface="Arial"/>
                <a:ea typeface="Arial"/>
                <a:cs typeface="Arial"/>
                <a:sym typeface="Arial"/>
              </a:rPr>
              <a:t>Patti Smith</a:t>
            </a:r>
            <a:r>
              <a:rPr lang="en" sz="900" b="0" i="0" u="none" strike="noStrike" cap="none" baseline="0">
                <a:solidFill>
                  <a:schemeClr val="dk1"/>
                </a:solidFill>
                <a:latin typeface="Arial"/>
                <a:ea typeface="Arial"/>
                <a:cs typeface="Arial"/>
                <a:sym typeface="Arial"/>
              </a:rPr>
              <a:t>. Retrieved from http://rockhall.com/inductees/patti-smith/</a:t>
            </a:r>
          </a:p>
          <a:p>
            <a:pPr marL="0" marR="0" lvl="0" indent="0" algn="l" rtl="0">
              <a:spcBef>
                <a:spcPts val="0"/>
              </a:spcBef>
              <a:spcAft>
                <a:spcPts val="0"/>
              </a:spcAft>
              <a:buSzPct val="25000"/>
              <a:buNone/>
            </a:pPr>
            <a:r>
              <a:rPr lang="en" sz="900" b="0" i="0" u="none" strike="noStrike" cap="none" baseline="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 sz="900" b="0" i="0" u="none" strike="noStrike" cap="none" baseline="0">
                <a:solidFill>
                  <a:schemeClr val="dk1"/>
                </a:solidFill>
                <a:latin typeface="Arial"/>
                <a:ea typeface="Arial"/>
                <a:cs typeface="Arial"/>
                <a:sym typeface="Arial"/>
              </a:rPr>
              <a:t>Rockhall.com. (2012). </a:t>
            </a:r>
            <a:r>
              <a:rPr lang="en" sz="900" b="0" i="1" u="none" strike="noStrike" cap="none" baseline="0">
                <a:solidFill>
                  <a:schemeClr val="dk1"/>
                </a:solidFill>
                <a:latin typeface="Arial"/>
                <a:ea typeface="Arial"/>
                <a:cs typeface="Arial"/>
                <a:sym typeface="Arial"/>
              </a:rPr>
              <a:t>R.E.M.</a:t>
            </a:r>
            <a:r>
              <a:rPr lang="en" sz="900" b="0" i="0" u="none" strike="noStrike" cap="none" baseline="0">
                <a:solidFill>
                  <a:schemeClr val="dk1"/>
                </a:solidFill>
                <a:latin typeface="Arial"/>
                <a:ea typeface="Arial"/>
                <a:cs typeface="Arial"/>
                <a:sym typeface="Arial"/>
              </a:rPr>
              <a:t> Retrieved from http://rockhall.com/inductees/rem/</a:t>
            </a:r>
          </a:p>
          <a:p>
            <a:pPr marL="0" marR="0" lvl="0" indent="0" algn="l" rtl="0">
              <a:spcBef>
                <a:spcPts val="0"/>
              </a:spcBef>
              <a:spcAft>
                <a:spcPts val="0"/>
              </a:spcAft>
              <a:buSzPct val="25000"/>
              <a:buNone/>
            </a:pPr>
            <a:r>
              <a:rPr lang="en" sz="900" b="0" i="0" u="none" strike="noStrike" cap="none" baseline="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 sz="900" b="0" i="0" u="none" strike="noStrike" cap="none" baseline="0">
                <a:solidFill>
                  <a:schemeClr val="dk1"/>
                </a:solidFill>
                <a:latin typeface="Arial"/>
                <a:ea typeface="Arial"/>
                <a:cs typeface="Arial"/>
                <a:sym typeface="Arial"/>
              </a:rPr>
              <a:t>Rockhall.com. (2012). </a:t>
            </a:r>
            <a:r>
              <a:rPr lang="en" sz="900" b="0" i="1" u="none" strike="noStrike" cap="none" baseline="0">
                <a:solidFill>
                  <a:schemeClr val="dk1"/>
                </a:solidFill>
                <a:latin typeface="Arial"/>
                <a:ea typeface="Arial"/>
                <a:cs typeface="Arial"/>
                <a:sym typeface="Arial"/>
              </a:rPr>
              <a:t>U2</a:t>
            </a:r>
            <a:r>
              <a:rPr lang="en" sz="900" b="0" i="0" u="none" strike="noStrike" cap="none" baseline="0">
                <a:solidFill>
                  <a:schemeClr val="dk1"/>
                </a:solidFill>
                <a:latin typeface="Arial"/>
                <a:ea typeface="Arial"/>
                <a:cs typeface="Arial"/>
                <a:sym typeface="Arial"/>
              </a:rPr>
              <a:t>. Retrieved from http://rockhall.com/inductees/u2/</a:t>
            </a:r>
            <a:r>
              <a:rPr lang="en" sz="900">
                <a:solidFill>
                  <a:schemeClr val="dk1"/>
                </a:solidFill>
              </a:rPr>
              <a:t> </a:t>
            </a:r>
          </a:p>
          <a:p>
            <a:endParaRPr lang="en" sz="900">
              <a:solidFill>
                <a:schemeClr val="dk1"/>
              </a:solidFill>
            </a:endParaRPr>
          </a:p>
          <a:p>
            <a:pPr marL="0" marR="0" lvl="0" indent="0" algn="l" rtl="0">
              <a:spcBef>
                <a:spcPts val="0"/>
              </a:spcBef>
              <a:spcAft>
                <a:spcPts val="0"/>
              </a:spcAft>
              <a:buSzPct val="25000"/>
              <a:buNone/>
            </a:pPr>
            <a:r>
              <a:rPr lang="en" sz="900">
                <a:solidFill>
                  <a:schemeClr val="dk1"/>
                </a:solidFill>
              </a:rPr>
              <a:t>Rockhall.com. (2012). </a:t>
            </a:r>
            <a:r>
              <a:rPr lang="en" sz="900" i="1">
                <a:solidFill>
                  <a:schemeClr val="dk1"/>
                </a:solidFill>
              </a:rPr>
              <a:t>The Velvet Underground</a:t>
            </a:r>
            <a:r>
              <a:rPr lang="en" sz="900">
                <a:solidFill>
                  <a:schemeClr val="dk1"/>
                </a:solidFill>
              </a:rPr>
              <a:t>. Retrieved from http://rockhall.com/inductees/the-velvet-underground</a:t>
            </a:r>
          </a:p>
          <a:p>
            <a:endParaRPr lang="en" sz="900">
              <a:solidFill>
                <a:schemeClr val="dk1"/>
              </a:solidFill>
            </a:endParaRPr>
          </a:p>
          <a:p>
            <a:pPr marL="0" marR="0" lvl="0" indent="0" algn="l" rtl="0">
              <a:spcBef>
                <a:spcPts val="0"/>
              </a:spcBef>
              <a:spcAft>
                <a:spcPts val="0"/>
              </a:spcAft>
              <a:buSzPct val="25000"/>
              <a:buNone/>
            </a:pPr>
            <a:r>
              <a:rPr lang="en" sz="900"/>
              <a:t>Singga. (6 May 2007). </a:t>
            </a:r>
            <a:r>
              <a:rPr lang="en" sz="900" i="1"/>
              <a:t> The Velvet Underground Picture</a:t>
            </a:r>
            <a:r>
              <a:rPr lang="en" sz="900"/>
              <a:t>. Retrieved from http://www.last.fm/music/The+Velvet+Underground/+images/160250</a:t>
            </a:r>
          </a:p>
          <a:p>
            <a:endParaRPr lang="en" sz="900"/>
          </a:p>
          <a:p>
            <a:pPr marL="0" marR="0" lvl="0" indent="0" algn="l" rtl="0">
              <a:spcBef>
                <a:spcPts val="0"/>
              </a:spcBef>
              <a:spcAft>
                <a:spcPts val="0"/>
              </a:spcAft>
              <a:buSzPct val="25000"/>
              <a:buNone/>
            </a:pPr>
            <a:r>
              <a:rPr lang="en" sz="900"/>
              <a:t>The Velvet Underground. (5 March 2012). Retrieved from http://rockandtalkradio.net/index.php?option=com_content&amp;view=article&amp;id=1019:the-velvet-underground&amp;catid=41:past-feature-artists&amp;Itemid=53</a:t>
            </a:r>
          </a:p>
          <a:p>
            <a:endParaRPr lang="en" sz="900"/>
          </a:p>
          <a:p>
            <a:pPr marL="0" marR="0" lvl="0" indent="0" algn="l" rtl="0">
              <a:spcBef>
                <a:spcPts val="0"/>
              </a:spcBef>
              <a:spcAft>
                <a:spcPts val="0"/>
              </a:spcAft>
              <a:buSzPct val="25000"/>
              <a:buNone/>
            </a:pPr>
            <a:r>
              <a:rPr lang="en" sz="900"/>
              <a:t>Thomas10. (18 December 2010). </a:t>
            </a:r>
            <a:r>
              <a:rPr lang="en" sz="900" i="1"/>
              <a:t>The Delightful 65 of the 60’s! (Best Albums 1960-1969)</a:t>
            </a:r>
            <a:r>
              <a:rPr lang="en" sz="900"/>
              <a:t>. Retrieved from http://www.last.fm/user/thomas10/journal/2010/12/18/43xn4k_the_delightful_65_of_the_60%27s!_%28best_albums_1960-1969%29</a:t>
            </a:r>
          </a:p>
          <a:p>
            <a:endParaRPr lang="en" sz="900"/>
          </a:p>
          <a:p>
            <a:pPr marL="0" marR="0" lvl="0" indent="0" algn="l" rtl="0">
              <a:spcBef>
                <a:spcPts val="0"/>
              </a:spcBef>
              <a:spcAft>
                <a:spcPts val="0"/>
              </a:spcAft>
              <a:buSzPct val="25000"/>
              <a:buNone/>
            </a:pPr>
            <a:r>
              <a:rPr lang="en" sz="900"/>
              <a:t>velvet-u_loaded_f-up [JPEG]. (n.d.). Retrieved from velvet-u_loaded_f-up</a:t>
            </a:r>
          </a:p>
          <a:p>
            <a:endParaRPr lang="en" sz="900"/>
          </a:p>
        </p:txBody>
      </p:sp>
      <p:sp>
        <p:nvSpPr>
          <p:cNvPr id="336" name="Shape 336"/>
          <p:cNvSpPr txBox="1"/>
          <p:nvPr/>
        </p:nvSpPr>
        <p:spPr>
          <a:xfrm>
            <a:off x="-7883" y="344268"/>
            <a:ext cx="9144000" cy="646199"/>
          </a:xfrm>
          <a:prstGeom prst="rect">
            <a:avLst/>
          </a:prstGeom>
          <a:noFill/>
          <a:ln>
            <a:noFill/>
          </a:ln>
        </p:spPr>
        <p:txBody>
          <a:bodyPr lIns="91425" tIns="45700" rIns="91425" bIns="45700" anchor="ctr" anchorCtr="1">
            <a:spAutoFit/>
          </a:bodyPr>
          <a:lstStyle/>
          <a:p>
            <a:pPr lvl="0" algn="ctr" rtl="0">
              <a:buClr>
                <a:srgbClr val="000000"/>
              </a:buClr>
              <a:buSzPct val="30555"/>
              <a:buFont typeface="Arial"/>
              <a:buNone/>
            </a:pPr>
            <a:r>
              <a:rPr lang="en" sz="3600" b="1">
                <a:solidFill>
                  <a:schemeClr val="dk1"/>
                </a:solidFill>
              </a:rPr>
              <a:t>Image Citation</a:t>
            </a: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13"/>
        <p:cNvGrpSpPr/>
        <p:nvPr/>
      </p:nvGrpSpPr>
      <p:grpSpPr>
        <a:xfrm>
          <a:off x="0" y="0"/>
          <a:ext cx="0" cy="0"/>
          <a:chOff x="0" y="0"/>
          <a:chExt cx="0" cy="0"/>
        </a:xfrm>
      </p:grpSpPr>
      <p:sp>
        <p:nvSpPr>
          <p:cNvPr id="114" name="Shape 114"/>
          <p:cNvSpPr txBox="1"/>
          <p:nvPr/>
        </p:nvSpPr>
        <p:spPr>
          <a:xfrm>
            <a:off x="492400" y="1137375"/>
            <a:ext cx="5005200" cy="3705600"/>
          </a:xfrm>
          <a:prstGeom prst="rect">
            <a:avLst/>
          </a:prstGeom>
          <a:noFill/>
        </p:spPr>
        <p:txBody>
          <a:bodyPr lIns="91425" tIns="91425" rIns="91425" bIns="91425" anchor="t" anchorCtr="0">
            <a:spAutoFit/>
          </a:bodyPr>
          <a:lstStyle/>
          <a:p>
            <a:pPr lvl="0" rtl="0">
              <a:lnSpc>
                <a:spcPct val="115000"/>
              </a:lnSpc>
              <a:buNone/>
            </a:pPr>
            <a:r>
              <a:rPr lang="en" sz="1700" dirty="0"/>
              <a:t>The Velvet Underground was an American rock band formed in New York City in 1964.</a:t>
            </a:r>
          </a:p>
          <a:p>
            <a:endParaRPr lang="en" sz="1700" dirty="0"/>
          </a:p>
          <a:p>
            <a:pPr lvl="0" rtl="0">
              <a:lnSpc>
                <a:spcPct val="115000"/>
              </a:lnSpc>
              <a:buNone/>
            </a:pPr>
            <a:r>
              <a:rPr lang="en" sz="1700" dirty="0"/>
              <a:t>They are also known as The Warlocks and The Falling Spikes.</a:t>
            </a:r>
          </a:p>
          <a:p>
            <a:endParaRPr lang="en" sz="1700" dirty="0"/>
          </a:p>
          <a:p>
            <a:pPr lvl="0" rtl="0">
              <a:lnSpc>
                <a:spcPct val="115000"/>
              </a:lnSpc>
              <a:buNone/>
            </a:pPr>
            <a:r>
              <a:rPr lang="en" sz="1700" dirty="0"/>
              <a:t>Best-known members: Lou Reed and John Cale.</a:t>
            </a:r>
          </a:p>
          <a:p>
            <a:pPr lvl="0" rtl="0">
              <a:lnSpc>
                <a:spcPct val="115000"/>
              </a:lnSpc>
              <a:buNone/>
            </a:pPr>
            <a:r>
              <a:rPr lang="en" sz="1700" dirty="0"/>
              <a:t>1967 debut album, “The Velvet Underground &amp; Nico” was named the 13th Greatest Album of All Time, and the “most prophetic rock album ever made” by Rolling Stone in 2003.</a:t>
            </a:r>
          </a:p>
          <a:p>
            <a:endParaRPr lang="en" sz="1700" dirty="0"/>
          </a:p>
          <a:p>
            <a:pPr lvl="0" rtl="0">
              <a:lnSpc>
                <a:spcPct val="115000"/>
              </a:lnSpc>
              <a:buNone/>
            </a:pPr>
            <a:r>
              <a:rPr lang="en" sz="1700" dirty="0"/>
              <a:t>Ranked #19 on the “100 Greatest Artists of All Time” by Rolling Stone.</a:t>
            </a:r>
          </a:p>
          <a:p>
            <a:endParaRPr lang="en" sz="1700" dirty="0"/>
          </a:p>
        </p:txBody>
      </p:sp>
      <p:sp>
        <p:nvSpPr>
          <p:cNvPr id="115" name="Shape 115"/>
          <p:cNvSpPr/>
          <p:nvPr/>
        </p:nvSpPr>
        <p:spPr>
          <a:xfrm>
            <a:off x="5590675" y="1451800"/>
            <a:ext cx="3061547" cy="2827421"/>
          </a:xfrm>
          <a:prstGeom prst="rect">
            <a:avLst/>
          </a:prstGeom>
          <a:blipFill>
            <a:blip r:embed="rId4"/>
            <a:stretch>
              <a:fillRect/>
            </a:stretch>
          </a:blipFill>
          <a:effectLst>
            <a:softEdge rad="63500"/>
          </a:effectLst>
        </p:spPr>
      </p:sp>
      <p:sp>
        <p:nvSpPr>
          <p:cNvPr id="116" name="Shape 116"/>
          <p:cNvSpPr txBox="1"/>
          <p:nvPr/>
        </p:nvSpPr>
        <p:spPr>
          <a:xfrm>
            <a:off x="5642311" y="4115946"/>
            <a:ext cx="3007799" cy="430857"/>
          </a:xfrm>
          <a:prstGeom prst="rect">
            <a:avLst/>
          </a:prstGeom>
          <a:noFill/>
        </p:spPr>
        <p:txBody>
          <a:bodyPr lIns="91425" tIns="91425" rIns="91425" bIns="91425" anchor="t" anchorCtr="0">
            <a:spAutoFit/>
          </a:bodyPr>
          <a:lstStyle/>
          <a:p>
            <a:pPr>
              <a:buNone/>
            </a:pPr>
            <a:r>
              <a:rPr lang="en" sz="800" dirty="0">
                <a:solidFill>
                  <a:schemeClr val="bg1">
                    <a:lumMod val="65000"/>
                  </a:schemeClr>
                </a:solidFill>
              </a:rPr>
              <a:t>http://t2.gstatic.com/images?q=tbn:ANd9GcTpZBIJzRM1H-GhQN6gcpQ10MWXGlqkK03oo543ZbNUefuLNAvVRA</a:t>
            </a:r>
          </a:p>
        </p:txBody>
      </p:sp>
      <p:sp>
        <p:nvSpPr>
          <p:cNvPr id="117" name="Shape 117"/>
          <p:cNvSpPr txBox="1"/>
          <p:nvPr/>
        </p:nvSpPr>
        <p:spPr>
          <a:xfrm>
            <a:off x="-7883" y="344268"/>
            <a:ext cx="9144000" cy="646199"/>
          </a:xfrm>
          <a:prstGeom prst="rect">
            <a:avLst/>
          </a:prstGeom>
          <a:noFill/>
          <a:ln>
            <a:noFill/>
          </a:ln>
        </p:spPr>
        <p:txBody>
          <a:bodyPr lIns="91425" tIns="45700" rIns="91425" bIns="45700" anchor="ctr" anchorCtr="1">
            <a:spAutoFit/>
          </a:bodyPr>
          <a:lstStyle/>
          <a:p>
            <a:pPr lvl="0" algn="ctr" rtl="0">
              <a:buClr>
                <a:srgbClr val="000000"/>
              </a:buClr>
              <a:buSzPct val="25000"/>
              <a:buFont typeface="Arial"/>
              <a:buNone/>
            </a:pPr>
            <a:r>
              <a:rPr lang="en" sz="3600" b="1">
                <a:solidFill>
                  <a:schemeClr val="dk1"/>
                </a:solidFill>
              </a:rPr>
              <a:t>Biography</a:t>
            </a:r>
          </a:p>
        </p:txBody>
      </p:sp>
      <p:sp>
        <p:nvSpPr>
          <p:cNvPr id="7" name="Shape 633"/>
          <p:cNvSpPr txBox="1">
            <a:spLocks noGrp="1"/>
          </p:cNvSpPr>
          <p:nvPr>
            <p:ph type="body" idx="1"/>
          </p:nvPr>
        </p:nvSpPr>
        <p:spPr>
          <a:xfrm>
            <a:off x="7370557" y="5734"/>
            <a:ext cx="1773443" cy="338534"/>
          </a:xfrm>
          <a:prstGeom prst="rect">
            <a:avLst/>
          </a:prstGeom>
          <a:solidFill>
            <a:srgbClr val="0C0C0C">
              <a:alpha val="63921"/>
            </a:srgbClr>
          </a:solidFill>
          <a:ln>
            <a:noFill/>
          </a:ln>
        </p:spPr>
        <p:txBody>
          <a:bodyPr wrap="square" lIns="45720" tIns="45720" rIns="45720" bIns="45700" anchor="t" anchorCtr="0">
            <a:spAutoFit/>
          </a:bodyPr>
          <a:lstStyle/>
          <a:p>
            <a:pPr marL="342900" marR="0" lvl="0" indent="-342900" algn="ctr" rtl="0">
              <a:spcBef>
                <a:spcPts val="640"/>
              </a:spcBef>
              <a:buClr>
                <a:schemeClr val="lt1"/>
              </a:buClr>
              <a:buSzPct val="25000"/>
              <a:buFont typeface="Arial"/>
              <a:buNone/>
            </a:pPr>
            <a:r>
              <a:rPr lang="en" sz="1600" b="1" dirty="0" smtClean="0">
                <a:solidFill>
                  <a:schemeClr val="bg1"/>
                </a:solidFill>
              </a:rPr>
              <a:t>Shengsheng</a:t>
            </a:r>
            <a:endParaRPr lang="en" sz="1600" b="1" i="0" u="none" strike="noStrike" cap="none" baseline="0" dirty="0">
              <a:solidFill>
                <a:schemeClr val="bg1"/>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3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21"/>
        <p:cNvGrpSpPr/>
        <p:nvPr/>
      </p:nvGrpSpPr>
      <p:grpSpPr>
        <a:xfrm>
          <a:off x="0" y="0"/>
          <a:ext cx="0" cy="0"/>
          <a:chOff x="0" y="0"/>
          <a:chExt cx="0" cy="0"/>
        </a:xfrm>
      </p:grpSpPr>
      <p:sp>
        <p:nvSpPr>
          <p:cNvPr id="122" name="Shape 122"/>
          <p:cNvSpPr txBox="1"/>
          <p:nvPr/>
        </p:nvSpPr>
        <p:spPr>
          <a:xfrm>
            <a:off x="-7883" y="344268"/>
            <a:ext cx="9144000" cy="646199"/>
          </a:xfrm>
          <a:prstGeom prst="rect">
            <a:avLst/>
          </a:prstGeom>
          <a:noFill/>
          <a:ln>
            <a:noFill/>
          </a:ln>
        </p:spPr>
        <p:txBody>
          <a:bodyPr lIns="91425" tIns="45700" rIns="91425" bIns="45700" anchor="ctr" anchorCtr="1">
            <a:spAutoFit/>
          </a:bodyPr>
          <a:lstStyle/>
          <a:p>
            <a:pPr lvl="0" algn="ctr" rtl="0">
              <a:buClr>
                <a:srgbClr val="000000"/>
              </a:buClr>
              <a:buSzPct val="30555"/>
              <a:buFont typeface="Arial"/>
              <a:buNone/>
            </a:pPr>
            <a:r>
              <a:rPr lang="en" sz="3600" b="1">
                <a:solidFill>
                  <a:schemeClr val="dk1"/>
                </a:solidFill>
              </a:rPr>
              <a:t>Biography</a:t>
            </a:r>
          </a:p>
        </p:txBody>
      </p:sp>
      <p:sp>
        <p:nvSpPr>
          <p:cNvPr id="123" name="Shape 123"/>
          <p:cNvSpPr txBox="1"/>
          <p:nvPr/>
        </p:nvSpPr>
        <p:spPr>
          <a:xfrm>
            <a:off x="445200" y="1143000"/>
            <a:ext cx="8253599" cy="3647100"/>
          </a:xfrm>
          <a:prstGeom prst="rect">
            <a:avLst/>
          </a:prstGeom>
          <a:noFill/>
        </p:spPr>
        <p:txBody>
          <a:bodyPr lIns="91425" tIns="91425" rIns="91425" bIns="91425" anchor="t" anchorCtr="0">
            <a:spAutoFit/>
          </a:bodyPr>
          <a:lstStyle/>
          <a:p>
            <a:pPr lvl="0" rtl="0">
              <a:lnSpc>
                <a:spcPct val="115000"/>
              </a:lnSpc>
              <a:buNone/>
            </a:pPr>
            <a:r>
              <a:rPr lang="en" sz="1700" dirty="0"/>
              <a:t>From 1964-1965:</a:t>
            </a:r>
          </a:p>
          <a:p>
            <a:pPr marL="457200" lvl="0" indent="0" rtl="0">
              <a:lnSpc>
                <a:spcPct val="115000"/>
              </a:lnSpc>
              <a:buNone/>
            </a:pPr>
            <a:r>
              <a:rPr lang="en" sz="1700" dirty="0"/>
              <a:t>Lou Reed (worked as a songwriter) met John Cale (Welshman who came to United States to study classical music) and they formed, The Primitives.</a:t>
            </a:r>
          </a:p>
          <a:p>
            <a:endParaRPr lang="en" sz="1700" dirty="0"/>
          </a:p>
          <a:p>
            <a:pPr marL="457200" lvl="0" indent="0" rtl="0">
              <a:lnSpc>
                <a:spcPct val="115000"/>
              </a:lnSpc>
              <a:buNone/>
            </a:pPr>
            <a:r>
              <a:rPr lang="en" sz="1700" dirty="0"/>
              <a:t>Reed and Cale recruited Sterling Morrison to play the guitar (college classmate of Reed’s) as a replacement for Walter De Maria. Angus MacLise joined as a percussionist to form a group of four. And this quartet was first named The Warlocks, then The Falling Spikes.</a:t>
            </a:r>
          </a:p>
          <a:p>
            <a:endParaRPr lang="en" sz="1700" dirty="0"/>
          </a:p>
          <a:p>
            <a:pPr marL="457200" lvl="0" indent="0" rtl="0">
              <a:lnSpc>
                <a:spcPct val="115000"/>
              </a:lnSpc>
              <a:buNone/>
            </a:pPr>
            <a:r>
              <a:rPr lang="en" sz="1700" dirty="0"/>
              <a:t>Introduced by Michael Leigh, the name “The Velvet Underground” was finally adopted by the group in Nov 1965.</a:t>
            </a:r>
          </a:p>
          <a:p>
            <a:endParaRPr lang="en" sz="1700" dirty="0"/>
          </a:p>
        </p:txBody>
      </p:sp>
      <p:sp>
        <p:nvSpPr>
          <p:cNvPr id="4" name="Shape 633"/>
          <p:cNvSpPr txBox="1">
            <a:spLocks noGrp="1"/>
          </p:cNvSpPr>
          <p:nvPr>
            <p:ph type="body" idx="1"/>
          </p:nvPr>
        </p:nvSpPr>
        <p:spPr>
          <a:xfrm>
            <a:off x="7370557" y="5734"/>
            <a:ext cx="1773443" cy="338534"/>
          </a:xfrm>
          <a:prstGeom prst="rect">
            <a:avLst/>
          </a:prstGeom>
          <a:solidFill>
            <a:srgbClr val="0C0C0C">
              <a:alpha val="63921"/>
            </a:srgbClr>
          </a:solidFill>
          <a:ln>
            <a:noFill/>
          </a:ln>
        </p:spPr>
        <p:txBody>
          <a:bodyPr wrap="square" lIns="45720" tIns="45720" rIns="45720" bIns="45700" anchor="t" anchorCtr="0">
            <a:spAutoFit/>
          </a:bodyPr>
          <a:lstStyle/>
          <a:p>
            <a:pPr marL="342900" marR="0" lvl="0" indent="-342900" algn="ctr" rtl="0">
              <a:spcBef>
                <a:spcPts val="640"/>
              </a:spcBef>
              <a:buClr>
                <a:schemeClr val="lt1"/>
              </a:buClr>
              <a:buSzPct val="25000"/>
              <a:buFont typeface="Arial"/>
              <a:buNone/>
            </a:pPr>
            <a:r>
              <a:rPr lang="en" sz="1600" b="1" dirty="0" smtClean="0">
                <a:solidFill>
                  <a:schemeClr val="bg1"/>
                </a:solidFill>
              </a:rPr>
              <a:t>Shengsheng</a:t>
            </a:r>
            <a:endParaRPr lang="en" sz="1600" b="1" i="0" u="none" strike="noStrike" cap="none" baseline="0" dirty="0">
              <a:solidFill>
                <a:schemeClr val="bg1"/>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300">
        <p14:glitter pattern="hexago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27"/>
        <p:cNvGrpSpPr/>
        <p:nvPr/>
      </p:nvGrpSpPr>
      <p:grpSpPr>
        <a:xfrm>
          <a:off x="0" y="0"/>
          <a:ext cx="0" cy="0"/>
          <a:chOff x="0" y="0"/>
          <a:chExt cx="0" cy="0"/>
        </a:xfrm>
      </p:grpSpPr>
      <p:sp>
        <p:nvSpPr>
          <p:cNvPr id="128" name="Shape 128"/>
          <p:cNvSpPr txBox="1"/>
          <p:nvPr/>
        </p:nvSpPr>
        <p:spPr>
          <a:xfrm>
            <a:off x="-7883" y="344268"/>
            <a:ext cx="9144000" cy="646199"/>
          </a:xfrm>
          <a:prstGeom prst="rect">
            <a:avLst/>
          </a:prstGeom>
          <a:noFill/>
          <a:ln>
            <a:noFill/>
          </a:ln>
        </p:spPr>
        <p:txBody>
          <a:bodyPr lIns="91425" tIns="45700" rIns="91425" bIns="45700" anchor="ctr" anchorCtr="1">
            <a:spAutoFit/>
          </a:bodyPr>
          <a:lstStyle/>
          <a:p>
            <a:pPr lvl="0" algn="ctr" rtl="0">
              <a:buClr>
                <a:srgbClr val="000000"/>
              </a:buClr>
              <a:buSzPct val="30555"/>
              <a:buFont typeface="Arial"/>
              <a:buNone/>
            </a:pPr>
            <a:r>
              <a:rPr lang="en" sz="3600" b="1">
                <a:solidFill>
                  <a:schemeClr val="dk1"/>
                </a:solidFill>
              </a:rPr>
              <a:t>Biography</a:t>
            </a:r>
          </a:p>
        </p:txBody>
      </p:sp>
      <p:sp>
        <p:nvSpPr>
          <p:cNvPr id="129" name="Shape 129"/>
          <p:cNvSpPr txBox="1"/>
          <p:nvPr/>
        </p:nvSpPr>
        <p:spPr>
          <a:xfrm>
            <a:off x="1616317" y="976500"/>
            <a:ext cx="5895599" cy="4904999"/>
          </a:xfrm>
          <a:prstGeom prst="rect">
            <a:avLst/>
          </a:prstGeom>
          <a:noFill/>
        </p:spPr>
        <p:txBody>
          <a:bodyPr lIns="91425" tIns="91425" rIns="91425" bIns="91425" anchor="t" anchorCtr="0">
            <a:spAutoFit/>
          </a:bodyPr>
          <a:lstStyle/>
          <a:p>
            <a:pPr lvl="0" rtl="0">
              <a:lnSpc>
                <a:spcPct val="115000"/>
              </a:lnSpc>
              <a:buClr>
                <a:srgbClr val="000000"/>
              </a:buClr>
              <a:buSzPct val="68750"/>
              <a:buFont typeface="Arial"/>
              <a:buNone/>
            </a:pPr>
            <a:r>
              <a:rPr lang="en" sz="1600"/>
              <a:t>From 1965-1966:</a:t>
            </a:r>
          </a:p>
          <a:p>
            <a:pPr marL="457200" lvl="0" indent="0" rtl="0">
              <a:lnSpc>
                <a:spcPct val="115000"/>
              </a:lnSpc>
              <a:buClr>
                <a:srgbClr val="000000"/>
              </a:buClr>
              <a:buSzPct val="68750"/>
              <a:buFont typeface="Arial"/>
              <a:buNone/>
            </a:pPr>
            <a:r>
              <a:rPr lang="en" sz="1600"/>
              <a:t>Andy Warhol became the group’s manager.</a:t>
            </a:r>
          </a:p>
          <a:p>
            <a:endParaRPr lang="en" sz="1600"/>
          </a:p>
          <a:p>
            <a:pPr marL="457200" lvl="0" indent="0" rtl="0">
              <a:lnSpc>
                <a:spcPct val="115000"/>
              </a:lnSpc>
              <a:buClr>
                <a:srgbClr val="000000"/>
              </a:buClr>
              <a:buSzPct val="68750"/>
              <a:buFont typeface="Arial"/>
              <a:buNone/>
            </a:pPr>
            <a:r>
              <a:rPr lang="en" sz="1600"/>
              <a:t>First demo tape was recorded in July 1965, but didn't get released until 1995 </a:t>
            </a:r>
          </a:p>
          <a:p>
            <a:endParaRPr lang="en" sz="1600"/>
          </a:p>
          <a:p>
            <a:pPr marL="457200" lvl="0" indent="0" rtl="0">
              <a:lnSpc>
                <a:spcPct val="115000"/>
              </a:lnSpc>
              <a:buClr>
                <a:srgbClr val="000000"/>
              </a:buClr>
              <a:buSzPct val="68750"/>
              <a:buFont typeface="Arial"/>
              <a:buNone/>
            </a:pPr>
            <a:r>
              <a:rPr lang="en" sz="1600"/>
              <a:t>Their first gig was arranged by Al Aronowitz (manager and music journalist) at Summit High School, New Jersey for The Myddle Class for $75. Meanwhile, MacLise left and Maureen “Mo” Tucker replaced him.</a:t>
            </a:r>
          </a:p>
          <a:p>
            <a:endParaRPr lang="en" sz="1600"/>
          </a:p>
          <a:p>
            <a:pPr marL="457200" lvl="0" indent="0" rtl="0">
              <a:lnSpc>
                <a:spcPct val="115000"/>
              </a:lnSpc>
              <a:buClr>
                <a:srgbClr val="000000"/>
              </a:buClr>
              <a:buSzPct val="68750"/>
              <a:buFont typeface="Arial"/>
              <a:buNone/>
            </a:pPr>
            <a:r>
              <a:rPr lang="en" sz="1600"/>
              <a:t>Tucker’s abbreviated drum kit became a vital part of the group’s music.</a:t>
            </a:r>
          </a:p>
          <a:p>
            <a:endParaRPr lang="en" sz="1600"/>
          </a:p>
          <a:p>
            <a:pPr marL="457200" lvl="0" indent="0" rtl="0">
              <a:lnSpc>
                <a:spcPct val="115000"/>
              </a:lnSpc>
              <a:buClr>
                <a:srgbClr val="000000"/>
              </a:buClr>
              <a:buSzPct val="68750"/>
              <a:buFont typeface="Arial"/>
              <a:buNone/>
            </a:pPr>
            <a:r>
              <a:rPr lang="en" sz="1600"/>
              <a:t>Got a gig at the Café Bizarre and started gaining reputation. </a:t>
            </a:r>
          </a:p>
          <a:p>
            <a:endParaRPr lang="en" sz="1600"/>
          </a:p>
          <a:p>
            <a:endParaRPr lang="en" sz="1600"/>
          </a:p>
          <a:p>
            <a:endParaRPr lang="en" sz="1600"/>
          </a:p>
        </p:txBody>
      </p:sp>
      <p:sp>
        <p:nvSpPr>
          <p:cNvPr id="4" name="Shape 633"/>
          <p:cNvSpPr txBox="1">
            <a:spLocks noGrp="1"/>
          </p:cNvSpPr>
          <p:nvPr>
            <p:ph type="body" idx="1"/>
          </p:nvPr>
        </p:nvSpPr>
        <p:spPr>
          <a:xfrm>
            <a:off x="7370557" y="5734"/>
            <a:ext cx="1773443" cy="338534"/>
          </a:xfrm>
          <a:prstGeom prst="rect">
            <a:avLst/>
          </a:prstGeom>
          <a:solidFill>
            <a:srgbClr val="0C0C0C">
              <a:alpha val="63921"/>
            </a:srgbClr>
          </a:solidFill>
          <a:ln>
            <a:noFill/>
          </a:ln>
        </p:spPr>
        <p:txBody>
          <a:bodyPr wrap="square" lIns="45720" tIns="45720" rIns="45720" bIns="45700" anchor="t" anchorCtr="0">
            <a:spAutoFit/>
          </a:bodyPr>
          <a:lstStyle/>
          <a:p>
            <a:pPr marL="342900" marR="0" lvl="0" indent="-342900" algn="ctr" rtl="0">
              <a:spcBef>
                <a:spcPts val="640"/>
              </a:spcBef>
              <a:buClr>
                <a:schemeClr val="lt1"/>
              </a:buClr>
              <a:buSzPct val="25000"/>
              <a:buFont typeface="Arial"/>
              <a:buNone/>
            </a:pPr>
            <a:r>
              <a:rPr lang="en" sz="1600" b="1" dirty="0" smtClean="0">
                <a:solidFill>
                  <a:schemeClr val="bg1"/>
                </a:solidFill>
              </a:rPr>
              <a:t>Shengsheng</a:t>
            </a:r>
            <a:endParaRPr lang="en" sz="1600" b="1" i="0" u="none" strike="noStrike" cap="none" baseline="0" dirty="0">
              <a:solidFill>
                <a:schemeClr val="bg1"/>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300">
        <p14:glitter pattern="hexago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33"/>
        <p:cNvGrpSpPr/>
        <p:nvPr/>
      </p:nvGrpSpPr>
      <p:grpSpPr>
        <a:xfrm>
          <a:off x="0" y="0"/>
          <a:ext cx="0" cy="0"/>
          <a:chOff x="0" y="0"/>
          <a:chExt cx="0" cy="0"/>
        </a:xfrm>
      </p:grpSpPr>
      <p:sp>
        <p:nvSpPr>
          <p:cNvPr id="134" name="Shape 134"/>
          <p:cNvSpPr txBox="1"/>
          <p:nvPr/>
        </p:nvSpPr>
        <p:spPr>
          <a:xfrm>
            <a:off x="-7883" y="344268"/>
            <a:ext cx="9144000" cy="646199"/>
          </a:xfrm>
          <a:prstGeom prst="rect">
            <a:avLst/>
          </a:prstGeom>
          <a:noFill/>
          <a:ln>
            <a:noFill/>
          </a:ln>
        </p:spPr>
        <p:txBody>
          <a:bodyPr lIns="91425" tIns="45700" rIns="91425" bIns="45700" anchor="ctr" anchorCtr="1">
            <a:spAutoFit/>
          </a:bodyPr>
          <a:lstStyle/>
          <a:p>
            <a:pPr lvl="0" algn="ctr" rtl="0">
              <a:buClr>
                <a:srgbClr val="000000"/>
              </a:buClr>
              <a:buSzPct val="30555"/>
              <a:buFont typeface="Arial"/>
              <a:buNone/>
            </a:pPr>
            <a:r>
              <a:rPr lang="en" sz="3600" b="1">
                <a:solidFill>
                  <a:schemeClr val="dk1"/>
                </a:solidFill>
              </a:rPr>
              <a:t>Biography</a:t>
            </a:r>
          </a:p>
        </p:txBody>
      </p:sp>
      <p:sp>
        <p:nvSpPr>
          <p:cNvPr id="135" name="Shape 135"/>
          <p:cNvSpPr txBox="1"/>
          <p:nvPr/>
        </p:nvSpPr>
        <p:spPr>
          <a:xfrm>
            <a:off x="2340953" y="990468"/>
            <a:ext cx="6545099" cy="5783091"/>
          </a:xfrm>
          <a:prstGeom prst="rect">
            <a:avLst/>
          </a:prstGeom>
          <a:noFill/>
        </p:spPr>
        <p:txBody>
          <a:bodyPr lIns="91425" tIns="91425" rIns="91425" bIns="91425" anchor="t" anchorCtr="0">
            <a:spAutoFit/>
          </a:bodyPr>
          <a:lstStyle/>
          <a:p>
            <a:pPr lvl="0" rtl="0">
              <a:lnSpc>
                <a:spcPct val="115000"/>
              </a:lnSpc>
              <a:buNone/>
            </a:pPr>
            <a:r>
              <a:rPr lang="en" sz="1650" dirty="0"/>
              <a:t>From 1966-1967:</a:t>
            </a:r>
          </a:p>
          <a:p>
            <a:pPr marL="457200" lvl="0" indent="0" rtl="0">
              <a:lnSpc>
                <a:spcPct val="115000"/>
              </a:lnSpc>
              <a:buNone/>
            </a:pPr>
            <a:r>
              <a:rPr lang="en" sz="1650" dirty="0"/>
              <a:t>Signed a record contract with MGM’s Verve Records under the help of Warhol (a famous producer).</a:t>
            </a:r>
          </a:p>
          <a:p>
            <a:endParaRPr lang="en" sz="1650" dirty="0"/>
          </a:p>
          <a:p>
            <a:pPr marL="457200" lvl="0" indent="0" rtl="0">
              <a:lnSpc>
                <a:spcPct val="115000"/>
              </a:lnSpc>
              <a:buNone/>
            </a:pPr>
            <a:r>
              <a:rPr lang="en" sz="1650" dirty="0"/>
              <a:t>They provided the music for Andy Warhol’s multimedia roadshow, Exploding Plastic Inevitable and was referred as the “erupting plastic inevitable” by the early promo posters.</a:t>
            </a:r>
          </a:p>
          <a:p>
            <a:endParaRPr lang="en" sz="1650" dirty="0"/>
          </a:p>
          <a:p>
            <a:pPr marL="457200" lvl="0" indent="0" rtl="0">
              <a:lnSpc>
                <a:spcPct val="115000"/>
              </a:lnSpc>
              <a:buNone/>
            </a:pPr>
            <a:r>
              <a:rPr lang="en" sz="1650" dirty="0"/>
              <a:t>Group's first commercial disk was solely recorded by Cale, </a:t>
            </a:r>
            <a:r>
              <a:rPr lang="en" sz="1650" i="1" dirty="0"/>
              <a:t>Loop</a:t>
            </a:r>
            <a:r>
              <a:rPr lang="en" sz="1650" dirty="0"/>
              <a:t>. </a:t>
            </a:r>
          </a:p>
          <a:p>
            <a:pPr lvl="0" rtl="0">
              <a:lnSpc>
                <a:spcPct val="115000"/>
              </a:lnSpc>
              <a:buNone/>
            </a:pPr>
            <a:r>
              <a:rPr lang="en" sz="1650" dirty="0"/>
              <a:t>In 1967:</a:t>
            </a:r>
          </a:p>
          <a:p>
            <a:pPr marL="457200" lvl="0" indent="0" rtl="0">
              <a:lnSpc>
                <a:spcPct val="115000"/>
              </a:lnSpc>
              <a:buNone/>
            </a:pPr>
            <a:r>
              <a:rPr lang="en" sz="1650" dirty="0"/>
              <a:t>Their first album “The Velvet Underground &amp; Nico” was recorded in Scepter Studios during April 1966 and released by Verve Records in March 1967, peaking at #171 on Billboard magazine's top 200 charts. </a:t>
            </a:r>
          </a:p>
          <a:p>
            <a:endParaRPr lang="en" sz="1650" dirty="0"/>
          </a:p>
          <a:p>
            <a:pPr marL="457200" lvl="0" indent="0" rtl="0">
              <a:lnSpc>
                <a:spcPct val="115000"/>
              </a:lnSpc>
              <a:buNone/>
            </a:pPr>
            <a:r>
              <a:rPr lang="en" sz="1650" dirty="0"/>
              <a:t>Some of their songs: “I am Waiting for the Man”, “Run Run Run”, “Heroin”, “I’ll be Your Mirror” and “All Tomorrow’s Parties”. </a:t>
            </a:r>
          </a:p>
        </p:txBody>
      </p:sp>
      <p:sp>
        <p:nvSpPr>
          <p:cNvPr id="4" name="Shape 633"/>
          <p:cNvSpPr txBox="1">
            <a:spLocks noGrp="1"/>
          </p:cNvSpPr>
          <p:nvPr>
            <p:ph type="body" idx="1"/>
          </p:nvPr>
        </p:nvSpPr>
        <p:spPr>
          <a:xfrm>
            <a:off x="7370557" y="5734"/>
            <a:ext cx="1773443" cy="338534"/>
          </a:xfrm>
          <a:prstGeom prst="rect">
            <a:avLst/>
          </a:prstGeom>
          <a:solidFill>
            <a:srgbClr val="0C0C0C">
              <a:alpha val="63921"/>
            </a:srgbClr>
          </a:solidFill>
          <a:ln>
            <a:noFill/>
          </a:ln>
        </p:spPr>
        <p:txBody>
          <a:bodyPr wrap="square" lIns="45720" tIns="45720" rIns="45720" bIns="45700" anchor="t" anchorCtr="0">
            <a:spAutoFit/>
          </a:bodyPr>
          <a:lstStyle/>
          <a:p>
            <a:pPr marL="342900" marR="0" lvl="0" indent="-342900" algn="ctr" rtl="0">
              <a:spcBef>
                <a:spcPts val="640"/>
              </a:spcBef>
              <a:buClr>
                <a:schemeClr val="lt1"/>
              </a:buClr>
              <a:buSzPct val="25000"/>
              <a:buFont typeface="Arial"/>
              <a:buNone/>
            </a:pPr>
            <a:r>
              <a:rPr lang="en" sz="1600" b="1" dirty="0" smtClean="0">
                <a:solidFill>
                  <a:schemeClr val="bg1"/>
                </a:solidFill>
              </a:rPr>
              <a:t>Shengsheng</a:t>
            </a:r>
            <a:endParaRPr lang="en" sz="1600" b="1" i="0" u="none" strike="noStrike" cap="none" baseline="0" dirty="0">
              <a:solidFill>
                <a:schemeClr val="bg1"/>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300">
        <p14:glitter pattern="hexago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39"/>
        <p:cNvGrpSpPr/>
        <p:nvPr/>
      </p:nvGrpSpPr>
      <p:grpSpPr>
        <a:xfrm>
          <a:off x="0" y="0"/>
          <a:ext cx="0" cy="0"/>
          <a:chOff x="0" y="0"/>
          <a:chExt cx="0" cy="0"/>
        </a:xfrm>
      </p:grpSpPr>
      <p:sp>
        <p:nvSpPr>
          <p:cNvPr id="140" name="Shape 140"/>
          <p:cNvSpPr txBox="1"/>
          <p:nvPr/>
        </p:nvSpPr>
        <p:spPr>
          <a:xfrm>
            <a:off x="-7883" y="344268"/>
            <a:ext cx="9144000" cy="646199"/>
          </a:xfrm>
          <a:prstGeom prst="rect">
            <a:avLst/>
          </a:prstGeom>
          <a:noFill/>
          <a:ln>
            <a:noFill/>
          </a:ln>
        </p:spPr>
        <p:txBody>
          <a:bodyPr lIns="91425" tIns="45700" rIns="91425" bIns="45700" anchor="ctr" anchorCtr="1">
            <a:spAutoFit/>
          </a:bodyPr>
          <a:lstStyle/>
          <a:p>
            <a:pPr lvl="0" algn="ctr" rtl="0">
              <a:buClr>
                <a:srgbClr val="000000"/>
              </a:buClr>
              <a:buSzPct val="30555"/>
              <a:buFont typeface="Arial"/>
              <a:buNone/>
            </a:pPr>
            <a:r>
              <a:rPr lang="en" sz="3600" b="1">
                <a:solidFill>
                  <a:schemeClr val="dk1"/>
                </a:solidFill>
              </a:rPr>
              <a:t>Biography</a:t>
            </a:r>
          </a:p>
        </p:txBody>
      </p:sp>
      <p:sp>
        <p:nvSpPr>
          <p:cNvPr id="141" name="Shape 141"/>
          <p:cNvSpPr txBox="1"/>
          <p:nvPr/>
        </p:nvSpPr>
        <p:spPr>
          <a:xfrm>
            <a:off x="1754517" y="1149250"/>
            <a:ext cx="5895599" cy="4196700"/>
          </a:xfrm>
          <a:prstGeom prst="rect">
            <a:avLst/>
          </a:prstGeom>
          <a:noFill/>
        </p:spPr>
        <p:txBody>
          <a:bodyPr lIns="91425" tIns="91425" rIns="91425" bIns="91425" anchor="t" anchorCtr="0">
            <a:spAutoFit/>
          </a:bodyPr>
          <a:lstStyle/>
          <a:p>
            <a:pPr lvl="0" rtl="0">
              <a:lnSpc>
                <a:spcPct val="115000"/>
              </a:lnSpc>
              <a:buNone/>
            </a:pPr>
            <a:r>
              <a:rPr lang="en" sz="2000"/>
              <a:t>In 1968:</a:t>
            </a:r>
          </a:p>
          <a:p>
            <a:pPr marL="457200" lvl="0" indent="0" rtl="0">
              <a:lnSpc>
                <a:spcPct val="115000"/>
              </a:lnSpc>
              <a:buNone/>
            </a:pPr>
            <a:r>
              <a:rPr lang="en" sz="1800"/>
              <a:t>They often performed live and were credited as one of the first groups to receive an endorsement from Vox. </a:t>
            </a:r>
          </a:p>
          <a:p>
            <a:endParaRPr lang="en" sz="1800"/>
          </a:p>
          <a:p>
            <a:pPr marL="457200" lvl="0" indent="0" rtl="0">
              <a:lnSpc>
                <a:spcPct val="115000"/>
              </a:lnSpc>
              <a:buNone/>
            </a:pPr>
            <a:r>
              <a:rPr lang="en" sz="1800"/>
              <a:t>Their second album, White Light/White Heat, was released on Jan 30, 1968 and was ranked #199 on Billboard's Top 200 for two weeks.</a:t>
            </a:r>
          </a:p>
          <a:p>
            <a:endParaRPr lang="en" sz="1800"/>
          </a:p>
          <a:p>
            <a:pPr marL="457200" lvl="0" indent="0" rtl="0">
              <a:lnSpc>
                <a:spcPct val="115000"/>
              </a:lnSpc>
              <a:buNone/>
            </a:pPr>
            <a:r>
              <a:rPr lang="en" sz="1800"/>
              <a:t>Differences existed between Reed and Cale and it led the group in different directions. Finally, Cale left and Doug Yule replaced him. </a:t>
            </a:r>
          </a:p>
          <a:p>
            <a:endParaRPr lang="en" sz="1800"/>
          </a:p>
          <a:p>
            <a:endParaRPr lang="en" sz="1800"/>
          </a:p>
        </p:txBody>
      </p:sp>
      <p:sp>
        <p:nvSpPr>
          <p:cNvPr id="4" name="Shape 633"/>
          <p:cNvSpPr txBox="1">
            <a:spLocks noGrp="1"/>
          </p:cNvSpPr>
          <p:nvPr>
            <p:ph type="body" idx="1"/>
          </p:nvPr>
        </p:nvSpPr>
        <p:spPr>
          <a:xfrm>
            <a:off x="7370557" y="5734"/>
            <a:ext cx="1773443" cy="338534"/>
          </a:xfrm>
          <a:prstGeom prst="rect">
            <a:avLst/>
          </a:prstGeom>
          <a:solidFill>
            <a:srgbClr val="0C0C0C">
              <a:alpha val="63921"/>
            </a:srgbClr>
          </a:solidFill>
          <a:ln>
            <a:noFill/>
          </a:ln>
        </p:spPr>
        <p:txBody>
          <a:bodyPr wrap="square" lIns="45720" tIns="45720" rIns="45720" bIns="45700" anchor="t" anchorCtr="0">
            <a:spAutoFit/>
          </a:bodyPr>
          <a:lstStyle/>
          <a:p>
            <a:pPr marL="342900" marR="0" lvl="0" indent="-342900" algn="ctr" rtl="0">
              <a:spcBef>
                <a:spcPts val="640"/>
              </a:spcBef>
              <a:buClr>
                <a:schemeClr val="lt1"/>
              </a:buClr>
              <a:buSzPct val="25000"/>
              <a:buFont typeface="Arial"/>
              <a:buNone/>
            </a:pPr>
            <a:r>
              <a:rPr lang="en" sz="1600" b="1" dirty="0" smtClean="0">
                <a:solidFill>
                  <a:schemeClr val="bg1"/>
                </a:solidFill>
              </a:rPr>
              <a:t>Shengsheng</a:t>
            </a:r>
            <a:endParaRPr lang="en" sz="1600" b="1" i="0" u="none" strike="noStrike" cap="none" baseline="0" dirty="0">
              <a:solidFill>
                <a:schemeClr val="bg1"/>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300">
        <p14:glitter pattern="hexago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45"/>
        <p:cNvGrpSpPr/>
        <p:nvPr/>
      </p:nvGrpSpPr>
      <p:grpSpPr>
        <a:xfrm>
          <a:off x="0" y="0"/>
          <a:ext cx="0" cy="0"/>
          <a:chOff x="0" y="0"/>
          <a:chExt cx="0" cy="0"/>
        </a:xfrm>
      </p:grpSpPr>
      <p:sp>
        <p:nvSpPr>
          <p:cNvPr id="146" name="Shape 146"/>
          <p:cNvSpPr txBox="1"/>
          <p:nvPr/>
        </p:nvSpPr>
        <p:spPr>
          <a:xfrm>
            <a:off x="-7883" y="344268"/>
            <a:ext cx="9144000" cy="646199"/>
          </a:xfrm>
          <a:prstGeom prst="rect">
            <a:avLst/>
          </a:prstGeom>
          <a:noFill/>
          <a:ln>
            <a:noFill/>
          </a:ln>
        </p:spPr>
        <p:txBody>
          <a:bodyPr lIns="91425" tIns="45700" rIns="91425" bIns="45700" anchor="ctr" anchorCtr="1">
            <a:spAutoFit/>
          </a:bodyPr>
          <a:lstStyle/>
          <a:p>
            <a:pPr lvl="0" algn="ctr" rtl="0">
              <a:buClr>
                <a:srgbClr val="000000"/>
              </a:buClr>
              <a:buSzPct val="30555"/>
              <a:buFont typeface="Arial"/>
              <a:buNone/>
            </a:pPr>
            <a:r>
              <a:rPr lang="en" sz="3600" b="1">
                <a:solidFill>
                  <a:schemeClr val="dk1"/>
                </a:solidFill>
              </a:rPr>
              <a:t>Biography</a:t>
            </a:r>
          </a:p>
        </p:txBody>
      </p:sp>
      <p:sp>
        <p:nvSpPr>
          <p:cNvPr id="147" name="Shape 147"/>
          <p:cNvSpPr txBox="1"/>
          <p:nvPr/>
        </p:nvSpPr>
        <p:spPr>
          <a:xfrm>
            <a:off x="592225" y="1128350"/>
            <a:ext cx="3901800" cy="4226511"/>
          </a:xfrm>
          <a:prstGeom prst="rect">
            <a:avLst/>
          </a:prstGeom>
          <a:noFill/>
        </p:spPr>
        <p:txBody>
          <a:bodyPr lIns="91425" tIns="91425" rIns="91425" bIns="91425" anchor="t" anchorCtr="0">
            <a:spAutoFit/>
          </a:bodyPr>
          <a:lstStyle/>
          <a:p>
            <a:pPr lvl="0" rtl="0">
              <a:lnSpc>
                <a:spcPct val="115000"/>
              </a:lnSpc>
              <a:buClr>
                <a:srgbClr val="000000"/>
              </a:buClr>
              <a:buSzPct val="61111"/>
              <a:buFont typeface="Arial"/>
              <a:buNone/>
            </a:pPr>
            <a:r>
              <a:rPr lang="en" sz="1700" dirty="0"/>
              <a:t>In 1969 Their third album The Velvet Underground was released on Mar 12, 1969.</a:t>
            </a:r>
          </a:p>
          <a:p>
            <a:endParaRPr lang="en" sz="1700" dirty="0"/>
          </a:p>
          <a:p>
            <a:pPr lvl="0" rtl="0">
              <a:buClr>
                <a:srgbClr val="000000"/>
              </a:buClr>
              <a:buSzPct val="61111"/>
              <a:buFont typeface="Arial"/>
              <a:buNone/>
            </a:pPr>
            <a:r>
              <a:rPr lang="en" sz="1700" dirty="0"/>
              <a:t>In 1959 MGM's President Mike Curb planned on getting rid of all bands that were drug or hippie related. </a:t>
            </a:r>
          </a:p>
          <a:p>
            <a:endParaRPr lang="en" sz="1700" dirty="0"/>
          </a:p>
          <a:p>
            <a:pPr lvl="0" rtl="0">
              <a:buClr>
                <a:srgbClr val="000000"/>
              </a:buClr>
              <a:buSzPct val="61111"/>
              <a:buFont typeface="Arial"/>
              <a:buNone/>
            </a:pPr>
            <a:r>
              <a:rPr lang="en" sz="1700" dirty="0"/>
              <a:t>The Velvet Underground responded by signing with Atlantic Records.</a:t>
            </a:r>
          </a:p>
          <a:p>
            <a:endParaRPr lang="en" sz="1700" dirty="0"/>
          </a:p>
          <a:p>
            <a:pPr lvl="0" rtl="0">
              <a:buClr>
                <a:srgbClr val="000000"/>
              </a:buClr>
              <a:buSzPct val="61111"/>
              <a:buFont typeface="Arial"/>
              <a:buNone/>
            </a:pPr>
            <a:r>
              <a:rPr lang="en" sz="1700" dirty="0"/>
              <a:t>The first album that they produced was called </a:t>
            </a:r>
            <a:r>
              <a:rPr lang="en" sz="1700" i="1" dirty="0"/>
              <a:t>Loaded</a:t>
            </a:r>
            <a:r>
              <a:rPr lang="en" sz="1700" dirty="0"/>
              <a:t>. This album was "loaded " with all the bands hits and was expected to be a hit</a:t>
            </a:r>
            <a:r>
              <a:rPr lang="en" sz="1700" dirty="0" smtClean="0"/>
              <a:t>.</a:t>
            </a:r>
            <a:endParaRPr lang="en" sz="1700" dirty="0"/>
          </a:p>
        </p:txBody>
      </p:sp>
      <p:sp>
        <p:nvSpPr>
          <p:cNvPr id="148" name="Shape 148"/>
          <p:cNvSpPr/>
          <p:nvPr/>
        </p:nvSpPr>
        <p:spPr>
          <a:xfrm>
            <a:off x="4724400" y="1311874"/>
            <a:ext cx="3765791" cy="3477845"/>
          </a:xfrm>
          <a:prstGeom prst="rect">
            <a:avLst/>
          </a:prstGeom>
          <a:blipFill>
            <a:blip r:embed="rId4"/>
            <a:stretch>
              <a:fillRect/>
            </a:stretch>
          </a:blipFill>
          <a:effectLst>
            <a:softEdge rad="63500"/>
          </a:effectLst>
        </p:spPr>
      </p:sp>
      <p:sp>
        <p:nvSpPr>
          <p:cNvPr id="149" name="Shape 149"/>
          <p:cNvSpPr txBox="1"/>
          <p:nvPr/>
        </p:nvSpPr>
        <p:spPr>
          <a:xfrm>
            <a:off x="4834863" y="4665124"/>
            <a:ext cx="3770999" cy="307746"/>
          </a:xfrm>
          <a:prstGeom prst="rect">
            <a:avLst/>
          </a:prstGeom>
          <a:noFill/>
        </p:spPr>
        <p:txBody>
          <a:bodyPr lIns="91425" tIns="91425" rIns="91425" bIns="91425" anchor="t" anchorCtr="0">
            <a:spAutoFit/>
          </a:bodyPr>
          <a:lstStyle/>
          <a:p>
            <a:pPr lvl="0" rtl="0">
              <a:buClr>
                <a:srgbClr val="000000"/>
              </a:buClr>
              <a:buSzPct val="137500"/>
              <a:buFont typeface="Arial"/>
              <a:buNone/>
            </a:pPr>
            <a:r>
              <a:rPr lang="en" sz="800" dirty="0">
                <a:solidFill>
                  <a:schemeClr val="bg1">
                    <a:lumMod val="65000"/>
                  </a:schemeClr>
                </a:solidFill>
              </a:rPr>
              <a:t>http://www.the-rudy.com/images/velvet-u_loaded_f-up.jpg</a:t>
            </a:r>
          </a:p>
        </p:txBody>
      </p:sp>
      <p:sp>
        <p:nvSpPr>
          <p:cNvPr id="6" name="Shape 633"/>
          <p:cNvSpPr txBox="1">
            <a:spLocks noGrp="1"/>
          </p:cNvSpPr>
          <p:nvPr>
            <p:ph type="body" idx="1"/>
          </p:nvPr>
        </p:nvSpPr>
        <p:spPr>
          <a:xfrm>
            <a:off x="7370557" y="5734"/>
            <a:ext cx="1773443" cy="338534"/>
          </a:xfrm>
          <a:prstGeom prst="rect">
            <a:avLst/>
          </a:prstGeom>
          <a:solidFill>
            <a:srgbClr val="0C0C0C">
              <a:alpha val="63921"/>
            </a:srgbClr>
          </a:solidFill>
          <a:ln>
            <a:noFill/>
          </a:ln>
        </p:spPr>
        <p:txBody>
          <a:bodyPr wrap="square" lIns="45720" tIns="45720" rIns="45720" bIns="45700" anchor="t" anchorCtr="0">
            <a:spAutoFit/>
          </a:bodyPr>
          <a:lstStyle/>
          <a:p>
            <a:pPr marL="342900" marR="0" lvl="0" indent="-342900" algn="ctr" rtl="0">
              <a:spcBef>
                <a:spcPts val="640"/>
              </a:spcBef>
              <a:buClr>
                <a:schemeClr val="lt1"/>
              </a:buClr>
              <a:buSzPct val="25000"/>
              <a:buFont typeface="Arial"/>
              <a:buNone/>
            </a:pPr>
            <a:r>
              <a:rPr lang="en" sz="1600" b="1" dirty="0" smtClean="0">
                <a:solidFill>
                  <a:schemeClr val="bg1"/>
                </a:solidFill>
              </a:rPr>
              <a:t>Sundeep</a:t>
            </a:r>
            <a:endParaRPr lang="en" sz="1600" b="1" i="0" u="none" strike="noStrike" cap="none" baseline="0" dirty="0">
              <a:solidFill>
                <a:schemeClr val="bg1"/>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300">
        <p14:glitter pattern="hexago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53"/>
        <p:cNvGrpSpPr/>
        <p:nvPr/>
      </p:nvGrpSpPr>
      <p:grpSpPr>
        <a:xfrm>
          <a:off x="0" y="0"/>
          <a:ext cx="0" cy="0"/>
          <a:chOff x="0" y="0"/>
          <a:chExt cx="0" cy="0"/>
        </a:xfrm>
      </p:grpSpPr>
      <p:sp>
        <p:nvSpPr>
          <p:cNvPr id="154" name="Shape 154"/>
          <p:cNvSpPr txBox="1"/>
          <p:nvPr/>
        </p:nvSpPr>
        <p:spPr>
          <a:xfrm>
            <a:off x="2374000" y="1191475"/>
            <a:ext cx="6525899" cy="3929700"/>
          </a:xfrm>
          <a:prstGeom prst="rect">
            <a:avLst/>
          </a:prstGeom>
          <a:noFill/>
        </p:spPr>
        <p:txBody>
          <a:bodyPr lIns="91425" tIns="91425" rIns="91425" bIns="91425" anchor="t" anchorCtr="0">
            <a:spAutoFit/>
          </a:bodyPr>
          <a:lstStyle/>
          <a:p>
            <a:pPr lvl="0" rtl="0">
              <a:buNone/>
            </a:pPr>
            <a:r>
              <a:rPr lang="en" sz="1800"/>
              <a:t>After the production of the album, </a:t>
            </a:r>
            <a:r>
              <a:rPr lang="en" sz="1800" i="1"/>
              <a:t>Loaded,</a:t>
            </a:r>
            <a:r>
              <a:rPr lang="en" sz="1800"/>
              <a:t> the band lost Tucker, who left because of a pregnancy.</a:t>
            </a:r>
          </a:p>
          <a:p>
            <a:endParaRPr lang="en" sz="1800"/>
          </a:p>
          <a:p>
            <a:pPr lvl="0" rtl="0">
              <a:buNone/>
            </a:pPr>
            <a:r>
              <a:rPr lang="en" sz="1800"/>
              <a:t>Another member named Reed also left because of pressure from the manager. David Yule helped the group with finishing parts of the album.</a:t>
            </a:r>
          </a:p>
          <a:p>
            <a:endParaRPr lang="en" sz="1800"/>
          </a:p>
          <a:p>
            <a:pPr lvl="0" rtl="0">
              <a:buNone/>
            </a:pPr>
            <a:r>
              <a:rPr lang="en" sz="1800"/>
              <a:t>The aftermath of the album was a great success for the entire group. The song "Who loves the sun" was not successful, but the other two songs " Sweet Jane" and "Rock and Roll" became US hits.</a:t>
            </a:r>
          </a:p>
          <a:p>
            <a:endParaRPr lang="en" sz="1800"/>
          </a:p>
          <a:p>
            <a:pPr lvl="0" rtl="0">
              <a:buNone/>
            </a:pPr>
            <a:r>
              <a:rPr lang="en" sz="1800"/>
              <a:t>With the new success of the album </a:t>
            </a:r>
            <a:r>
              <a:rPr lang="en" sz="1800" i="1"/>
              <a:t>Loaded,</a:t>
            </a:r>
            <a:r>
              <a:rPr lang="en" sz="1800"/>
              <a:t> the band decided to play in England, Wales, and the Netherlands.</a:t>
            </a:r>
          </a:p>
        </p:txBody>
      </p:sp>
      <p:sp>
        <p:nvSpPr>
          <p:cNvPr id="155" name="Shape 155"/>
          <p:cNvSpPr txBox="1"/>
          <p:nvPr/>
        </p:nvSpPr>
        <p:spPr>
          <a:xfrm>
            <a:off x="-7883" y="344268"/>
            <a:ext cx="9144000" cy="646199"/>
          </a:xfrm>
          <a:prstGeom prst="rect">
            <a:avLst/>
          </a:prstGeom>
          <a:noFill/>
          <a:ln>
            <a:noFill/>
          </a:ln>
        </p:spPr>
        <p:txBody>
          <a:bodyPr lIns="91425" tIns="45700" rIns="91425" bIns="45700" anchor="ctr" anchorCtr="1">
            <a:spAutoFit/>
          </a:bodyPr>
          <a:lstStyle/>
          <a:p>
            <a:pPr lvl="0" algn="ctr" rtl="0">
              <a:buClr>
                <a:srgbClr val="000000"/>
              </a:buClr>
              <a:buSzPct val="30555"/>
              <a:buFont typeface="Arial"/>
              <a:buNone/>
            </a:pPr>
            <a:r>
              <a:rPr lang="en" sz="3600" b="1">
                <a:solidFill>
                  <a:schemeClr val="dk1"/>
                </a:solidFill>
              </a:rPr>
              <a:t>Biography</a:t>
            </a:r>
          </a:p>
        </p:txBody>
      </p:sp>
      <p:sp>
        <p:nvSpPr>
          <p:cNvPr id="4" name="Shape 633"/>
          <p:cNvSpPr txBox="1">
            <a:spLocks noGrp="1"/>
          </p:cNvSpPr>
          <p:nvPr>
            <p:ph type="body" idx="1"/>
          </p:nvPr>
        </p:nvSpPr>
        <p:spPr>
          <a:xfrm>
            <a:off x="7370557" y="5734"/>
            <a:ext cx="1773443" cy="338534"/>
          </a:xfrm>
          <a:prstGeom prst="rect">
            <a:avLst/>
          </a:prstGeom>
          <a:solidFill>
            <a:srgbClr val="0C0C0C">
              <a:alpha val="63921"/>
            </a:srgbClr>
          </a:solidFill>
          <a:ln>
            <a:noFill/>
          </a:ln>
        </p:spPr>
        <p:txBody>
          <a:bodyPr wrap="square" lIns="45720" tIns="45720" rIns="45720" bIns="45700" anchor="t" anchorCtr="0">
            <a:spAutoFit/>
          </a:bodyPr>
          <a:lstStyle/>
          <a:p>
            <a:pPr marL="342900" marR="0" lvl="0" indent="-342900" algn="ctr" rtl="0">
              <a:spcBef>
                <a:spcPts val="640"/>
              </a:spcBef>
              <a:buClr>
                <a:schemeClr val="lt1"/>
              </a:buClr>
              <a:buSzPct val="25000"/>
              <a:buFont typeface="Arial"/>
              <a:buNone/>
            </a:pPr>
            <a:r>
              <a:rPr lang="en" sz="1600" b="1" dirty="0" smtClean="0">
                <a:solidFill>
                  <a:schemeClr val="bg1"/>
                </a:solidFill>
              </a:rPr>
              <a:t>Sundeep</a:t>
            </a:r>
            <a:endParaRPr lang="en" sz="1600" b="1" i="0" u="none" strike="noStrike" cap="none" baseline="0" dirty="0">
              <a:solidFill>
                <a:schemeClr val="bg1"/>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300">
        <p14:glitter pattern="hexago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2608</Words>
  <Application>Microsoft Office PowerPoint</Application>
  <PresentationFormat>On-screen Show (4:3)</PresentationFormat>
  <Paragraphs>342</Paragraphs>
  <Slides>29</Slides>
  <Notes>29</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Ying</dc:creator>
  <cp:lastModifiedBy>Ying</cp:lastModifiedBy>
  <cp:revision>6</cp:revision>
  <dcterms:modified xsi:type="dcterms:W3CDTF">2012-06-07T00:56:13Z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